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307" r:id="rId2"/>
    <p:sldId id="309" r:id="rId3"/>
    <p:sldId id="312" r:id="rId4"/>
    <p:sldId id="314" r:id="rId5"/>
    <p:sldId id="311" r:id="rId6"/>
    <p:sldId id="315" r:id="rId7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100" d="100"/>
          <a:sy n="100" d="100"/>
        </p:scale>
        <p:origin x="145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477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843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604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6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845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2024/5/8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2024/5/8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2024/5/8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2024/5/8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2024/5/8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2024/5/8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2024/5/8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2024/5/8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2024/5/8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2024/5/8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2024/5/8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2024/5/8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11264: Coin Collector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5334000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1264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Coin Collector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鄭博元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給定不同面額的硬幣，可以提取任意金額，銀行將使用以下算法將錢給你。求一次提款最多可以拿到幾種不同面額的硬幣。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altLang="zh-TW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withdraw(X) {</a:t>
            </a:r>
            <a:b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   if(X == 0)</a:t>
            </a:r>
            <a:b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       return;</a:t>
            </a:r>
            <a:b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   </a:t>
            </a:r>
            <a:r>
              <a:rPr lang="zh-TW" altLang="en-US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令 </a:t>
            </a:r>
            <a:r>
              <a:rPr lang="en-US" altLang="zh-TW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zh-TW" altLang="en-US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為其值不超過 </a:t>
            </a:r>
            <a:r>
              <a:rPr lang="en-US" altLang="zh-TW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zh-TW" altLang="en-US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且面額最大的硬幣。</a:t>
            </a:r>
            <a:b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TW" altLang="en-US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   給客戶一個 </a:t>
            </a:r>
            <a:r>
              <a:rPr lang="en-US" altLang="zh-TW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zh-TW" altLang="en-US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元的硬幣。</a:t>
            </a:r>
            <a:b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TW" altLang="en-US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   </a:t>
            </a:r>
            <a:r>
              <a:rPr lang="en-US" altLang="zh-TW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withdraw(X-Y);</a:t>
            </a:r>
            <a:b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zh-TW" altLang="en-US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0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題意範例： </a:t>
            </a:r>
            <a:endParaRPr lang="en-US" altLang="zh-TW" sz="20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輸入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輸入的第一行包含一個整數</a:t>
            </a:r>
            <a:r>
              <a:rPr lang="en-US" altLang="zh-TW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en-US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，代表測資數量。</a:t>
            </a:r>
            <a:b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TW" altLang="en-US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每組測資第一行有一個整數</a:t>
            </a:r>
            <a:r>
              <a:rPr lang="en-US" altLang="zh-TW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 (1 ≤ n ≤ 1000)</a:t>
            </a:r>
            <a:r>
              <a:rPr lang="zh-TW" altLang="en-US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，代表不同類型硬幣的數量。</a:t>
            </a:r>
            <a:b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TW" altLang="en-US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下一行包含</a:t>
            </a:r>
            <a:r>
              <a:rPr lang="en-US" altLang="zh-TW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TW" altLang="en-US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個整數</a:t>
            </a:r>
            <a:r>
              <a:rPr lang="en-US" altLang="zh-TW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C1</a:t>
            </a:r>
            <a:r>
              <a:rPr lang="zh-TW" altLang="en-US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TW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C2</a:t>
            </a:r>
            <a:r>
              <a:rPr lang="zh-TW" altLang="en-US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TW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zh-TW" altLang="en-US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TW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r>
              <a:rPr lang="zh-TW" altLang="en-US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，分別代表每種硬幣的面額。</a:t>
            </a:r>
            <a:b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TW" altLang="en-US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其中</a:t>
            </a:r>
            <a:r>
              <a:rPr lang="en-US" altLang="zh-TW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C1 &lt; C2 &lt; C3 &lt; ... &lt; Cn &lt; 1000000000</a:t>
            </a:r>
            <a:r>
              <a:rPr lang="zh-TW" altLang="en-US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，且</a:t>
            </a:r>
            <a:r>
              <a:rPr lang="en-US" altLang="zh-TW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C1 = 1</a:t>
            </a:r>
            <a:r>
              <a:rPr lang="zh-TW" altLang="en-US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000" b="0" i="0" dirty="0">
              <a:solidFill>
                <a:srgbClr val="333333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000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輸出</a:t>
            </a:r>
            <a:r>
              <a:rPr lang="en-US" altLang="zh-TW" sz="2000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000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000" dirty="0">
                <a:solidFill>
                  <a:srgbClr val="333333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zh-TW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討論：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000" b="0" i="0" dirty="0">
                <a:solidFill>
                  <a:srgbClr val="403E3E"/>
                </a:solidFill>
                <a:effectLst/>
                <a:highlight>
                  <a:srgbClr val="FFFFFF"/>
                </a:highlight>
                <a:latin typeface="Helvetica Neue"/>
              </a:rPr>
              <a:t>(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greedy</a:t>
            </a:r>
            <a:r>
              <a:rPr lang="en-US" altLang="zh-TW" sz="2000" b="0" i="0" dirty="0">
                <a:solidFill>
                  <a:srgbClr val="403E3E"/>
                </a:solidFill>
                <a:effectLst/>
                <a:highlight>
                  <a:srgbClr val="FFFFFF"/>
                </a:highlight>
                <a:latin typeface="Helvetica Neue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000" b="0" i="0" dirty="0">
                <a:solidFill>
                  <a:srgbClr val="403E3E"/>
                </a:solidFill>
                <a:effectLst/>
                <a:highlight>
                  <a:srgbClr val="FFFFFF"/>
                </a:highlight>
                <a:latin typeface="Helvetica Neue"/>
              </a:rPr>
              <a:t>以 </a:t>
            </a:r>
            <a:r>
              <a:rPr lang="en-US" altLang="zh-TW" sz="2000" b="0" i="0" dirty="0">
                <a:solidFill>
                  <a:srgbClr val="403E3E"/>
                </a:solidFill>
                <a:effectLst/>
                <a:highlight>
                  <a:srgbClr val="FFFFFF"/>
                </a:highlight>
                <a:latin typeface="Helvetica Neue"/>
              </a:rPr>
              <a:t>1,3,6,8,15,20 </a:t>
            </a:r>
            <a:r>
              <a:rPr lang="zh-TW" altLang="en-US" sz="2000" b="0" i="0" dirty="0">
                <a:solidFill>
                  <a:srgbClr val="403E3E"/>
                </a:solidFill>
                <a:effectLst/>
                <a:highlight>
                  <a:srgbClr val="FFFFFF"/>
                </a:highlight>
                <a:latin typeface="Helvetica Neue"/>
              </a:rPr>
              <a:t>為例</a:t>
            </a:r>
            <a:endParaRPr lang="zh-TW" altLang="en-US" sz="20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zh-TW" altLang="en-US" sz="2000" b="0" i="0" dirty="0">
                <a:solidFill>
                  <a:srgbClr val="403E3E"/>
                </a:solidFill>
                <a:effectLst/>
                <a:highlight>
                  <a:srgbClr val="FFFFFF"/>
                </a:highlight>
                <a:latin typeface="Helvetica Neue"/>
              </a:rPr>
              <a:t>領 </a:t>
            </a:r>
            <a:r>
              <a:rPr lang="en-US" altLang="zh-TW" sz="2000" b="0" i="0" dirty="0">
                <a:solidFill>
                  <a:srgbClr val="403E3E"/>
                </a:solidFill>
                <a:effectLst/>
                <a:highlight>
                  <a:srgbClr val="FFFFFF"/>
                </a:highlight>
                <a:latin typeface="Helvetica Neue"/>
              </a:rPr>
              <a:t>5 </a:t>
            </a:r>
            <a:r>
              <a:rPr lang="zh-TW" altLang="en-US" sz="2000" b="0" i="0" dirty="0">
                <a:solidFill>
                  <a:srgbClr val="403E3E"/>
                </a:solidFill>
                <a:effectLst/>
                <a:highlight>
                  <a:srgbClr val="FFFFFF"/>
                </a:highlight>
                <a:latin typeface="Helvetica Neue"/>
              </a:rPr>
              <a:t>  元時可拿到 </a:t>
            </a:r>
            <a:r>
              <a:rPr lang="en-US" altLang="zh-TW" sz="2000" b="0" i="0" dirty="0">
                <a:solidFill>
                  <a:srgbClr val="403E3E"/>
                </a:solidFill>
                <a:effectLst/>
                <a:highlight>
                  <a:srgbClr val="FFFFFF"/>
                </a:highlight>
                <a:latin typeface="Helvetica Neue"/>
              </a:rPr>
              <a:t>3,1,1 =&gt; </a:t>
            </a:r>
            <a:r>
              <a:rPr lang="zh-TW" altLang="en-US" sz="2000" b="0" i="0" dirty="0">
                <a:solidFill>
                  <a:srgbClr val="403E3E"/>
                </a:solidFill>
                <a:effectLst/>
                <a:highlight>
                  <a:srgbClr val="FFFFFF"/>
                </a:highlight>
                <a:latin typeface="Helvetica Neue"/>
              </a:rPr>
              <a:t>比 </a:t>
            </a:r>
            <a:r>
              <a:rPr lang="en-US" altLang="zh-TW" sz="2000" b="0" i="0" dirty="0">
                <a:solidFill>
                  <a:srgbClr val="403E3E"/>
                </a:solidFill>
                <a:effectLst/>
                <a:highlight>
                  <a:srgbClr val="FFFFFF"/>
                </a:highlight>
                <a:latin typeface="Helvetica Neue"/>
              </a:rPr>
              <a:t>5 </a:t>
            </a:r>
            <a:r>
              <a:rPr lang="zh-TW" altLang="en-US" sz="2000" b="0" i="0" dirty="0">
                <a:solidFill>
                  <a:srgbClr val="403E3E"/>
                </a:solidFill>
                <a:effectLst/>
                <a:highlight>
                  <a:srgbClr val="FFFFFF"/>
                </a:highlight>
                <a:latin typeface="Helvetica Neue"/>
              </a:rPr>
              <a:t>小的硬幣都拿的到</a:t>
            </a:r>
          </a:p>
          <a:p>
            <a:pPr marL="0" indent="0" algn="l">
              <a:buNone/>
            </a:pP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領</a:t>
            </a:r>
            <a:r>
              <a:rPr lang="zh-TW" altLang="en-US" sz="2000" b="0" i="0" dirty="0">
                <a:solidFill>
                  <a:srgbClr val="403E3E"/>
                </a:solidFill>
                <a:effectLst/>
                <a:highlight>
                  <a:srgbClr val="FFFFFF"/>
                </a:highlight>
                <a:latin typeface="Helvetica Neue"/>
              </a:rPr>
              <a:t> </a:t>
            </a:r>
            <a:r>
              <a:rPr lang="en-US" altLang="zh-TW" sz="2000" b="0" i="0" dirty="0">
                <a:solidFill>
                  <a:srgbClr val="403E3E"/>
                </a:solidFill>
                <a:effectLst/>
                <a:highlight>
                  <a:srgbClr val="FFFFFF"/>
                </a:highlight>
                <a:latin typeface="Helvetica Neue"/>
              </a:rPr>
              <a:t>10 </a:t>
            </a:r>
            <a:r>
              <a:rPr lang="zh-TW" altLang="en-US" sz="2000" b="0" i="0" dirty="0">
                <a:solidFill>
                  <a:srgbClr val="403E3E"/>
                </a:solidFill>
                <a:effectLst/>
                <a:highlight>
                  <a:srgbClr val="FFFFFF"/>
                </a:highlight>
                <a:latin typeface="Helvetica Neue"/>
              </a:rPr>
              <a:t>元時可拿到 </a:t>
            </a:r>
            <a:r>
              <a:rPr lang="en-US" altLang="zh-TW" sz="2000" b="0" i="0" dirty="0">
                <a:solidFill>
                  <a:srgbClr val="403E3E"/>
                </a:solidFill>
                <a:effectLst/>
                <a:highlight>
                  <a:srgbClr val="FFFFFF"/>
                </a:highlight>
                <a:latin typeface="Helvetica Neue"/>
              </a:rPr>
              <a:t>8,1,1 =&gt; </a:t>
            </a:r>
            <a:r>
              <a:rPr lang="zh-TW" altLang="en-US" sz="2000" b="0" i="0" dirty="0">
                <a:solidFill>
                  <a:srgbClr val="403E3E"/>
                </a:solidFill>
                <a:effectLst/>
                <a:highlight>
                  <a:srgbClr val="FFFFFF"/>
                </a:highlight>
                <a:latin typeface="Helvetica Neue"/>
              </a:rPr>
              <a:t>拿不到</a:t>
            </a:r>
            <a:r>
              <a:rPr lang="en-US" altLang="zh-TW" sz="2000" b="0" i="0" dirty="0">
                <a:solidFill>
                  <a:srgbClr val="403E3E"/>
                </a:solidFill>
                <a:effectLst/>
                <a:highlight>
                  <a:srgbClr val="FFFFFF"/>
                </a:highlight>
                <a:latin typeface="Helvetica Neue"/>
              </a:rPr>
              <a:t>3,6</a:t>
            </a:r>
          </a:p>
          <a:p>
            <a:pPr marL="0" indent="0" algn="l">
              <a:buNone/>
            </a:pP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領</a:t>
            </a:r>
            <a:r>
              <a:rPr lang="zh-TW" altLang="en-US" sz="2000" b="0" i="0" dirty="0">
                <a:solidFill>
                  <a:srgbClr val="403E3E"/>
                </a:solidFill>
                <a:effectLst/>
                <a:highlight>
                  <a:srgbClr val="FFFFFF"/>
                </a:highlight>
                <a:latin typeface="Helvetica Neue"/>
              </a:rPr>
              <a:t> </a:t>
            </a:r>
            <a:r>
              <a:rPr lang="en-US" altLang="zh-TW" sz="2000" b="0" i="0" dirty="0">
                <a:solidFill>
                  <a:srgbClr val="403E3E"/>
                </a:solidFill>
                <a:effectLst/>
                <a:highlight>
                  <a:srgbClr val="FFFFFF"/>
                </a:highlight>
                <a:latin typeface="Helvetica Neue"/>
              </a:rPr>
              <a:t>12 </a:t>
            </a:r>
            <a:r>
              <a:rPr lang="zh-TW" altLang="en-US" sz="2000" b="0" i="0" dirty="0">
                <a:solidFill>
                  <a:srgbClr val="403E3E"/>
                </a:solidFill>
                <a:effectLst/>
                <a:highlight>
                  <a:srgbClr val="FFFFFF"/>
                </a:highlight>
                <a:latin typeface="Helvetica Neue"/>
              </a:rPr>
              <a:t>元時可拿到 </a:t>
            </a:r>
            <a:r>
              <a:rPr lang="en-US" altLang="zh-TW" sz="2000" b="0" i="0" dirty="0">
                <a:solidFill>
                  <a:srgbClr val="403E3E"/>
                </a:solidFill>
                <a:effectLst/>
                <a:highlight>
                  <a:srgbClr val="FFFFFF"/>
                </a:highlight>
                <a:latin typeface="Helvetica Neue"/>
              </a:rPr>
              <a:t>8,3,1 =&gt; </a:t>
            </a:r>
            <a:r>
              <a:rPr lang="zh-TW" altLang="en-US" sz="2000" b="0" i="0" dirty="0">
                <a:solidFill>
                  <a:srgbClr val="403E3E"/>
                </a:solidFill>
                <a:effectLst/>
                <a:highlight>
                  <a:srgbClr val="FFFFFF"/>
                </a:highlight>
                <a:latin typeface="Helvetica Neue"/>
              </a:rPr>
              <a:t>拿不到</a:t>
            </a:r>
            <a:r>
              <a:rPr lang="en-US" altLang="zh-TW" sz="2000" b="0" i="0" dirty="0">
                <a:solidFill>
                  <a:srgbClr val="403E3E"/>
                </a:solidFill>
                <a:effectLst/>
                <a:highlight>
                  <a:srgbClr val="FFFFFF"/>
                </a:highlight>
                <a:latin typeface="Helvetica Neue"/>
              </a:rPr>
              <a:t>6</a:t>
            </a:r>
          </a:p>
          <a:p>
            <a:pPr marL="0" indent="0" algn="l">
              <a:buNone/>
            </a:pP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領 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14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 元時可拿到 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8,6    =&gt;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 拿不到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3,1</a:t>
            </a:r>
            <a:endParaRPr lang="en-US" altLang="zh-TW" sz="2000" b="0" i="0" dirty="0">
              <a:solidFill>
                <a:srgbClr val="403E3E"/>
              </a:solidFill>
              <a:effectLst/>
              <a:highlight>
                <a:srgbClr val="FFFFFF"/>
              </a:highlight>
              <a:latin typeface="Helvetica Neue"/>
            </a:endParaRPr>
          </a:p>
          <a:p>
            <a:pPr marL="0" indent="0" algn="l">
              <a:buNone/>
            </a:pP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考慮一個問題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: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有可能同時拿到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3,6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嗎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?</a:t>
            </a:r>
          </a:p>
          <a:p>
            <a:pPr marL="0" indent="0" algn="l">
              <a:buNone/>
            </a:pP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不可能，因為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3+6&gt;8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，根據題目提供換錢的算法，會先取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8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直到不能取，也就是說取完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8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以後的餘額一定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&lt;8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。</a:t>
            </a:r>
            <a:endParaRPr lang="en-US" altLang="zh-TW" sz="2000" dirty="0">
              <a:solidFill>
                <a:srgbClr val="403E3E"/>
              </a:solidFill>
              <a:highlight>
                <a:srgbClr val="FFFFFF"/>
              </a:highlight>
              <a:latin typeface="Helvetica Neue"/>
            </a:endParaRPr>
          </a:p>
          <a:p>
            <a:pPr marL="0" indent="0" algn="l">
              <a:buNone/>
            </a:pP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假如領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9~14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元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(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因為領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15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元會先取面額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15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的硬幣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)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，那麼根據演算法會先取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1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個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8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，剩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1~6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元，都不可能再取到一個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3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及一個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6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。</a:t>
            </a:r>
            <a:endParaRPr lang="en-US" altLang="zh-TW" sz="2000" dirty="0">
              <a:solidFill>
                <a:srgbClr val="403E3E"/>
              </a:solidFill>
              <a:highlight>
                <a:srgbClr val="FFFFFF"/>
              </a:highlight>
              <a:latin typeface="Helvetica Neue"/>
            </a:endParaRPr>
          </a:p>
          <a:p>
            <a:pPr marL="0" indent="0" algn="l">
              <a:buNone/>
            </a:pP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換句話說，如果 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A+B&lt;=C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，那麼 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A,B 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硬幣沒有辦法同時出現，因為會被 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C 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取代。</a:t>
            </a:r>
            <a:endParaRPr lang="en-US" altLang="zh-TW" sz="2000" dirty="0">
              <a:solidFill>
                <a:srgbClr val="403E3E"/>
              </a:solidFill>
              <a:highlight>
                <a:srgbClr val="FFFFFF"/>
              </a:highlight>
              <a:latin typeface="Helvetica Neue"/>
            </a:endParaRPr>
          </a:p>
          <a:p>
            <a:pPr marL="0" indent="0" algn="l">
              <a:buNone/>
            </a:pP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因此對於此測資所有領錢情況都不可能同時拿到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3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跟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6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。</a:t>
            </a:r>
            <a:endParaRPr lang="en-US" altLang="zh-TW" sz="2000" dirty="0">
              <a:solidFill>
                <a:srgbClr val="403E3E"/>
              </a:solidFill>
              <a:highlight>
                <a:srgbClr val="FFFFFF"/>
              </a:highlight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67477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討論：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那麼要留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3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還是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6?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又或者是說有多組時呢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?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例如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1+3+8+15&gt;20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時，要丟掉最大的還是最小的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?</a:t>
            </a:r>
          </a:p>
          <a:p>
            <a:pPr marL="0" indent="0" algn="l">
              <a:buNone/>
            </a:pP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答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: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丟當前取的最大的。因為題目要求是最多能取幾種不同的硬幣。</a:t>
            </a:r>
            <a:endParaRPr lang="en-US" altLang="zh-TW" sz="2000" dirty="0">
              <a:solidFill>
                <a:srgbClr val="403E3E"/>
              </a:solidFill>
              <a:highlight>
                <a:srgbClr val="FFFFFF"/>
              </a:highlight>
              <a:latin typeface="Helvetica Neue"/>
            </a:endParaRPr>
          </a:p>
          <a:p>
            <a:pPr marL="0" indent="0" algn="l">
              <a:buNone/>
            </a:pP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為甚麼不是丟目前看的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?</a:t>
            </a:r>
          </a:p>
          <a:p>
            <a:pPr marL="0" indent="0" algn="l">
              <a:buNone/>
            </a:pP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會違反題目給的找錢演算法，我們總是要給能給的中最大的。</a:t>
            </a:r>
            <a:endParaRPr lang="en-US" altLang="zh-TW" sz="2000" dirty="0">
              <a:solidFill>
                <a:srgbClr val="403E3E"/>
              </a:solidFill>
              <a:highlight>
                <a:srgbClr val="FFFFFF"/>
              </a:highlight>
              <a:latin typeface="Helvetica Neue"/>
            </a:endParaRPr>
          </a:p>
          <a:p>
            <a:pPr marL="0" indent="0" algn="l">
              <a:buNone/>
            </a:pP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如果丟掉次小的會發生甚麼事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?(1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一定會取</a:t>
            </a:r>
            <a:endParaRPr lang="en-US" altLang="zh-TW" sz="2000" dirty="0">
              <a:solidFill>
                <a:srgbClr val="403E3E"/>
              </a:solidFill>
              <a:highlight>
                <a:srgbClr val="FFFFFF"/>
              </a:highlight>
              <a:latin typeface="Helvetica Neue"/>
            </a:endParaRPr>
          </a:p>
          <a:p>
            <a:pPr marL="0" indent="0" algn="l">
              <a:buNone/>
            </a:pP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再參考這筆測資</a:t>
            </a:r>
            <a:endParaRPr lang="en-US" altLang="zh-TW" sz="2000" dirty="0">
              <a:solidFill>
                <a:srgbClr val="403E3E"/>
              </a:solidFill>
              <a:highlight>
                <a:srgbClr val="FFFFFF"/>
              </a:highlight>
              <a:latin typeface="Helvetica Neue"/>
            </a:endParaRPr>
          </a:p>
          <a:p>
            <a:pPr marL="0" indent="0" algn="l">
              <a:buNone/>
            </a:pP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1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 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3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 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6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 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8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 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13</a:t>
            </a:r>
          </a:p>
          <a:p>
            <a:pPr marL="0" indent="0" algn="l">
              <a:buNone/>
            </a:pP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假如丟掉的是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3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，那就會變成取了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1+6+8&gt;13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，最後輸出是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3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。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(1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 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6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 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8)</a:t>
            </a:r>
          </a:p>
          <a:p>
            <a:pPr marL="0" indent="0" algn="l">
              <a:buNone/>
            </a:pP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但假如丟掉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6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，那就會是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1+3+8&lt;13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，最後可以輸出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4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。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(1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 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3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 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8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 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13)</a:t>
            </a:r>
          </a:p>
          <a:p>
            <a:pPr marL="0" indent="0" algn="l">
              <a:buNone/>
            </a:pP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也就是說要盡量讓目前取的硬幣總額小一點，這樣才能多取幾個硬幣。</a:t>
            </a:r>
            <a:endParaRPr lang="en-US" altLang="zh-TW" sz="2000" dirty="0">
              <a:solidFill>
                <a:srgbClr val="403E3E"/>
              </a:solidFill>
              <a:highlight>
                <a:srgbClr val="FFFFFF"/>
              </a:highlight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869269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將硬幣面額由小到大開始取，如果已經取的硬幣總額大於等於目前看的硬幣價值，那就將取的硬幣中上一個取的挑掉，然後取目前正在看的，第一個硬幣一定要取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面額為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給定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一定要拿，然後看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1&lt;3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，取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。接下來看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1+3&lt;6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，取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接下來看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1+3+6&gt;8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，把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挑掉改取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目前拿了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1,3,8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。接下來看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1+3+8&lt;15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，取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最後看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1+3+8+15&gt;20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，挑掉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改取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最後拿了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1,3,8,20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，共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種，輸出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670460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6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討論：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為甚麼題目給的算錢是從大到小，但解法是從小到大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?</a:t>
            </a:r>
          </a:p>
          <a:p>
            <a:pPr marL="0" indent="0" algn="l">
              <a:buNone/>
            </a:pP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題目的由大到小是限制，即要求找出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A+B&lt;=C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這個限制下的</a:t>
            </a:r>
            <a:endParaRPr lang="en-US" altLang="zh-TW" sz="2000" dirty="0">
              <a:solidFill>
                <a:srgbClr val="403E3E"/>
              </a:solidFill>
              <a:highlight>
                <a:srgbClr val="FFFFFF"/>
              </a:highlight>
              <a:latin typeface="Helvetica Neue"/>
            </a:endParaRPr>
          </a:p>
          <a:p>
            <a:pPr marL="0" indent="0" algn="l">
              <a:buNone/>
            </a:pP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依照題目從大到小算，最大的問題是你要提取多少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?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要找到一個值完全符合題目算法非常困難，更何況對於某些測資存在多組相同的組合都有正確解</a:t>
            </a:r>
            <a:endParaRPr lang="en-US" altLang="zh-TW" sz="2000" dirty="0">
              <a:solidFill>
                <a:srgbClr val="403E3E"/>
              </a:solidFill>
              <a:highlight>
                <a:srgbClr val="FFFFFF"/>
              </a:highlight>
              <a:latin typeface="Helvetica Neue"/>
            </a:endParaRPr>
          </a:p>
          <a:p>
            <a:pPr marL="0" indent="0" algn="l">
              <a:buNone/>
            </a:pP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例如一開始的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1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 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3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 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6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 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8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 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15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 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20</a:t>
            </a:r>
          </a:p>
          <a:p>
            <a:pPr marL="0" indent="0" algn="l">
              <a:buNone/>
            </a:pP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至少存在</a:t>
            </a:r>
            <a:endParaRPr lang="en-US" altLang="zh-TW" sz="2000" dirty="0">
              <a:solidFill>
                <a:srgbClr val="403E3E"/>
              </a:solidFill>
              <a:highlight>
                <a:srgbClr val="FFFFFF"/>
              </a:highlight>
              <a:latin typeface="Helvetica Neue"/>
            </a:endParaRPr>
          </a:p>
          <a:p>
            <a:pPr marL="0" indent="0" algn="l">
              <a:buNone/>
            </a:pP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1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 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3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 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6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 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15</a:t>
            </a:r>
          </a:p>
          <a:p>
            <a:pPr marL="0" indent="0" algn="l">
              <a:buNone/>
            </a:pP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1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 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3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 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8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 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20</a:t>
            </a:r>
          </a:p>
          <a:p>
            <a:pPr marL="0" indent="0" algn="l">
              <a:buNone/>
            </a:pP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1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 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3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 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15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 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20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 等多組解。</a:t>
            </a:r>
            <a:endParaRPr lang="en-US" altLang="zh-TW" sz="2000" dirty="0">
              <a:solidFill>
                <a:srgbClr val="403E3E"/>
              </a:solidFill>
              <a:highlight>
                <a:srgbClr val="FFFFFF"/>
              </a:highlight>
              <a:latin typeface="Helvetica Neue"/>
            </a:endParaRPr>
          </a:p>
          <a:p>
            <a:pPr marL="0" indent="0" algn="l">
              <a:buNone/>
            </a:pP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因此使用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greedy</a:t>
            </a: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，從小到大來確保總是符合</a:t>
            </a:r>
            <a:r>
              <a:rPr lang="en-US" altLang="zh-TW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A+B&lt;=C</a:t>
            </a:r>
          </a:p>
          <a:p>
            <a:pPr marL="0" indent="0" algn="l">
              <a:buNone/>
            </a:pPr>
            <a:r>
              <a:rPr lang="zh-TW" altLang="en-US" sz="2000" dirty="0">
                <a:solidFill>
                  <a:srgbClr val="403E3E"/>
                </a:solidFill>
                <a:highlight>
                  <a:srgbClr val="FFFFFF"/>
                </a:highlight>
                <a:latin typeface="Helvetica Neue"/>
              </a:rPr>
              <a:t>而從小到大也在上一頁中提到了能保證取的總額比較小，可以多取幾個</a:t>
            </a:r>
            <a:endParaRPr lang="en-US" altLang="zh-TW" sz="2000" dirty="0">
              <a:solidFill>
                <a:srgbClr val="403E3E"/>
              </a:solidFill>
              <a:highlight>
                <a:srgbClr val="FFFFFF"/>
              </a:highlight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695876778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2621</TotalTime>
  <Words>901</Words>
  <Application>Microsoft Office PowerPoint</Application>
  <PresentationFormat>如螢幕大小 (4:3)</PresentationFormat>
  <Paragraphs>73</Paragraphs>
  <Slides>6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Helvetica Neue</vt:lpstr>
      <vt:lpstr>Tahoma</vt:lpstr>
      <vt:lpstr>Times New Roman</vt:lpstr>
      <vt:lpstr>Wingdings</vt:lpstr>
      <vt:lpstr>Blends</vt:lpstr>
      <vt:lpstr>11264: Coin Collector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B113040034</cp:lastModifiedBy>
  <cp:revision>144</cp:revision>
  <dcterms:created xsi:type="dcterms:W3CDTF">1601-01-01T00:00:00Z</dcterms:created>
  <dcterms:modified xsi:type="dcterms:W3CDTF">2024-05-08T15:07:07Z</dcterms:modified>
</cp:coreProperties>
</file>