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9"/>
  </p:notesMasterIdLst>
  <p:sldIdLst>
    <p:sldId id="256" r:id="rId3"/>
    <p:sldId id="311" r:id="rId4"/>
    <p:sldId id="309" r:id="rId5"/>
    <p:sldId id="310" r:id="rId6"/>
    <p:sldId id="314" r:id="rId7"/>
    <p:sldId id="31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2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13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47814-609D-4C62-A841-60621D0206F1}" type="datetimeFigureOut">
              <a:rPr lang="zh-TW" altLang="en-US" smtClean="0"/>
              <a:t>2024/5/13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D226F-D136-4D3E-BE8F-FBA58E8C235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7285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5C792DC-84E5-4B44-827C-EF924F51A8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991079-F418-4CB2-9644-3994CC38EAA9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28A7DA8-77C7-4821-9E71-07375150F1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CF738C5-672F-4387-8293-D338C8702B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425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95C792DC-84E5-4B44-827C-EF924F51A8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991079-F418-4CB2-9644-3994CC38EAA9}" type="slidenum">
              <a:rPr kumimoji="1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28A7DA8-77C7-4821-9E71-07375150F1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8CF738C5-672F-4387-8293-D338C8702B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435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959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2207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241F530-70DD-4798-A3D5-E27F0C0903B5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2DA6BDBE-54F3-41E4-9F39-14E5DC7F47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4B99B8CF-A872-419F-B0AE-2363C9F7BE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8F800147-BE9A-47D1-B753-F269C80A90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B8E500BB-A6E1-41F4-B9BC-C8D489AFB8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6E140F99-4ED6-45FB-96D0-C498FD04D2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4B17369F-351F-4B4B-8A6F-C40BF038EC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301CCCB9-0AEB-468D-99DD-F3E947780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A5D76BB7-78CE-4D61-8A00-DD06902F7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ADF4B18C-BAD8-4904-82E7-025AC6C0831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2A2E2BBC-488D-49DC-93F3-5802BDB35A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AFEB2E-D575-4641-B5B8-2D9D41BFB24A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0346D77-570F-42CC-9760-A4177F4083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6B121871-3EDD-45CF-87C6-531B539BFC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E590C19-5221-4402-8BC2-6F0629084354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2880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403DD92-DD23-476A-96F1-40CDC727B0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FBACB-3DF6-4395-BF63-9690526BF15C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20E19B7-DBAE-4AF4-9735-1D6004ADF8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FF4123F-7CEE-446D-BE3F-9116E61B4E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09938A-5CD5-414B-8E1D-1CC3322B145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1203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5E44C167-09C1-42E1-8165-F81C3FA370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61899-C559-4BA2-8AD5-24D3B6D39CDE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63560E1-8AA2-4FDE-9527-D661B4760A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814128C-6956-4106-A6E5-9045D22402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2D9DAD-D54D-45F7-AEB1-82AA614C830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6858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D40ED7B9-763D-4223-818E-DE63B730D6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51A6D-6849-4DC0-8818-9B0E2A41319E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47CBAA0-A886-476E-9908-A5C7E15A41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B1B48B6-B627-43AD-B390-1AD03CC95D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4A0305-7ACB-492B-9F38-2B5E98A4FE86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8593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349689E-423E-4D88-9A8A-093F0D1E52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2EE91-2D68-4C18-81F2-A89BB9D08E18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14FD60E9-706D-48EF-8257-2BF6EDDD58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CDC45866-01D6-4D70-BC58-A7F57C1065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EE264-ADCD-467C-95F1-CC75DE30276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6659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325C3C54-3130-4C7F-99E2-8994717233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95155-4878-4E71-BE30-A3FFB6309D02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6F9DB41B-9411-4D00-B4E9-6F8DC17627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0F0DB7E0-21F7-4CB9-ABB7-19F1281139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1240D7-FE8E-4CBE-9D4B-A819C9674AD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786530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CD7E8A68-4A0E-4B46-B0D7-A0B22DFE83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171AD-589B-4DA5-A8E6-08C3DCC4943C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BE04941E-BE19-45F6-BE4D-E617B21BC7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533AF8E-B561-44F9-AB95-731DF875D1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B3E8F-1D38-47D8-A476-0C1ED2D0C4D9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83879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FEFD1EA6-C749-4ED7-97F8-A163118B37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2DD66-FC88-4E83-960D-18492FBD853D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EAD5646-31C3-43DD-B5A5-26AC6F3937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C266130-2AB1-496D-9368-A70A08D8B0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3C64AF-94E4-4BEF-AB55-53341C824B5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954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2489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5329491-C5B6-4FE9-B8F6-37D98FCF94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175B0-CA77-441B-8A8A-0A00BF243B77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FE33FA8-FF1F-48D3-B3D0-7DA90B2809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182C300-76CD-4BC6-AFE4-1C297B9FBE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D027B-284D-4DE4-B518-F6E43164829F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3594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15E0B2B-CD4D-4E45-A2AC-24228E9DBF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2AADC-1C1C-4B67-9289-612CDAAB577A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D6D07AA-6446-40EA-91D2-BF7FECF31F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6B1C416-048F-42F6-838F-25C0B56F6F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617255-9AAF-4168-805B-4B34B8F9253C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7445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7E5E95A-7428-483C-95CD-BF9A2F8BD0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7F506-8E04-4A8F-BD1F-311BF543A811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45144BEB-45F2-4C66-8D97-B48ECE943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7BC89C4-EB83-451A-BA3A-A6D5A750B0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9E14DD-C45B-4FBA-947D-C712531A47B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883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9579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9620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2024/5/13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3061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2024/5/13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43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2024/5/13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7403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72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63EB-BCF2-4B0E-9CA6-3C38D9FE89ED}" type="datetimeFigureOut">
              <a:rPr lang="zh-TW" altLang="en-US" smtClean="0"/>
              <a:t>2024/5/13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9345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E63EB-BCF2-4B0E-9CA6-3C38D9FE89ED}" type="datetimeFigureOut">
              <a:rPr lang="zh-TW" altLang="en-US" smtClean="0"/>
              <a:t>2024/5/13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8C6EE-73F6-480E-9C9E-B1589D301D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06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F6E45048-E81A-48FC-94CA-B6106F10B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448331C1-5EAA-4629-958E-996A2AF47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8EF55EEA-1FF5-44A7-B691-D292C9B6DE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99C8AE8-3044-406A-8CEA-F5908324E3AE}" type="datetime1">
              <a:rPr lang="zh-TW" altLang="en-US"/>
              <a:pPr>
                <a:defRPr/>
              </a:pPr>
              <a:t>2024/5/13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EC15B6A4-6FFD-4596-867B-70A0FEF0120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1A2E6498-CF07-401D-B739-D5EA74D428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FEBF736E-A916-4029-87BD-E7C769C70BFA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377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1EE1BD28-649D-40B9-833F-1BBEADE30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810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ahoma" pitchFamily="34" charset="0"/>
                <a:ea typeface="標楷體" pitchFamily="65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4400" b="1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j-cs"/>
              </a:rPr>
              <a:t>11487: Gathering Food</a:t>
            </a:r>
            <a:endParaRPr kumimoji="1" lang="en-US" altLang="zh-TW" sz="4400" b="0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Tahoma"/>
              <a:ea typeface="標楷體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6AD4B65E-E8FB-43DB-8089-3E6A199D42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1447800"/>
                <a:ext cx="8305800" cy="4876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kumimoji="1"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itchFamily="2" charset="2"/>
                  <a:buChar char="n"/>
                  <a:defRPr kumimoji="1"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  <a:tabLst/>
                  <a:defRPr/>
                </a:pP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★★★☆☆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  <a:tabLst/>
                  <a:defRPr/>
                </a:pPr>
                <a:r>
                  <a:rPr kumimoji="1" lang="zh-TW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題組：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Problem Set Archive with Online Judge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  <a:tabLst/>
                  <a:defRPr/>
                </a:pPr>
                <a:r>
                  <a:rPr kumimoji="1" lang="zh-TW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題號：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11487 Gathering Food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  <a:tabLst/>
                  <a:defRPr/>
                </a:pPr>
                <a:r>
                  <a:rPr kumimoji="1" lang="zh-TW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解題者：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葉杰明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  <a:tabLst/>
                  <a:defRPr/>
                </a:pPr>
                <a:r>
                  <a:rPr kumimoji="1" lang="zh-TW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解題日期：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20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24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年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5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月</a:t>
                </a:r>
                <a:r>
                  <a:rPr kumimoji="1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16</a:t>
                </a:r>
                <a:r>
                  <a:rPr kumimoji="1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日</a:t>
                </a:r>
              </a:p>
              <a:p>
                <a:pPr marL="342900" marR="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60000"/>
                  <a:buFont typeface="Wingdings" panose="05000000000000000000" pitchFamily="2" charset="2"/>
                  <a:buChar char="n"/>
                  <a:tabLst/>
                  <a:defRPr/>
                </a:pPr>
                <a:r>
                  <a:rPr kumimoji="1" lang="zh-TW" altLang="en-US" sz="2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3BA943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題意：</a:t>
                </a:r>
                <a:r>
                  <a:rPr kumimoji="1" lang="zh-TW" altLang="en-US" sz="240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給定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b="0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N</m:t>
                    </m:r>
                    <m:r>
                      <a:rPr lang="en-US" altLang="zh-TW" sz="24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en-US" altLang="zh-TW" sz="2400" b="0" kern="0" dirty="0">
                        <a:latin typeface="Cambria Math" panose="020405030504060302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rPr>
                      <m:t>N</m:t>
                    </m:r>
                  </m:oMath>
                </a14:m>
                <a:r>
                  <a:rPr lang="zh-TW" altLang="en-US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的方格，方格內容由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‘.’(</a:t>
                </a:r>
                <a:r>
                  <a:rPr lang="zh-TW" altLang="en-US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代表空的空間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)</a:t>
                </a:r>
                <a:r>
                  <a:rPr lang="zh-TW" altLang="en-US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、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‘#’(</a:t>
                </a:r>
                <a:r>
                  <a:rPr lang="zh-TW" altLang="en-US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代表障礙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)</a:t>
                </a:r>
                <a:r>
                  <a:rPr lang="zh-TW" altLang="en-US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、英文字母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(A~Z</a:t>
                </a:r>
                <a:r>
                  <a:rPr lang="zh-TW" altLang="en-US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，代表食物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)</a:t>
                </a:r>
                <a:r>
                  <a:rPr lang="zh-TW" altLang="en-US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。</a:t>
                </a:r>
                <a:endParaRPr lang="en-US" altLang="zh-TW" sz="2400" kern="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marL="342000" indent="0" defTabSz="914400" eaLnBrk="1" hangingPunct="1">
                  <a:buClr>
                    <a:srgbClr val="3333CC"/>
                  </a:buClr>
                  <a:buNone/>
                  <a:defRPr/>
                </a:pPr>
                <a:r>
                  <a:rPr lang="zh-TW" altLang="en-US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移動方向只能為上下左右，若取得食物後則將方格內容改為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’.’</a:t>
                </a:r>
                <a:r>
                  <a:rPr lang="zh-TW" altLang="en-US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，起點為字母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A</a:t>
                </a:r>
                <a:r>
                  <a:rPr lang="zh-TW" altLang="en-US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，求按照英文字母順序取的食物的最短路徑長以及</a:t>
                </a:r>
                <a:r>
                  <a:rPr lang="en-US" altLang="zh-TW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(</a:t>
                </a:r>
                <a:r>
                  <a:rPr lang="zh-TW" altLang="en-US" sz="2400" kern="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最短路徑的數量</a:t>
                </a:r>
                <a:r>
                  <a:rPr lang="en-US" altLang="zh-TW" sz="2400" kern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%20437)</a:t>
                </a:r>
                <a:r>
                  <a:rPr lang="zh-TW" altLang="en-US" sz="2400" kern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。</a:t>
                </a:r>
                <a:endParaRPr kumimoji="1" lang="en-US" altLang="zh-TW" sz="240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Rectangle 3">
                <a:extLst>
                  <a:ext uri="{FF2B5EF4-FFF2-40B4-BE49-F238E27FC236}">
                    <a16:creationId xmlns:a16="http://schemas.microsoft.com/office/drawing/2014/main" id="{6AD4B65E-E8FB-43DB-8089-3E6A199D4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1447800"/>
                <a:ext cx="8305800" cy="4876800"/>
              </a:xfrm>
              <a:prstGeom prst="rect">
                <a:avLst/>
              </a:prstGeom>
              <a:blipFill>
                <a:blip r:embed="rId2"/>
                <a:stretch>
                  <a:fillRect l="-147" t="-1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BDF98D49-A246-4CB7-A3F2-035504A0D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832C02-6888-4CC9-B17A-AC2591D51E1A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978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85714E9C-34CD-4C7F-B86F-AEA6134E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832C02-6888-4CC9-B17A-AC2591D51E1A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323F83D-60D5-474C-BEC5-10C18C1B6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432619"/>
            <a:ext cx="8077200" cy="6243483"/>
          </a:xfr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題意範例：</a:t>
            </a:r>
            <a:endParaRPr kumimoji="1" lang="en-US" altLang="zh-TW" sz="2400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00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  <a:tabLst/>
              <a:defRPr/>
            </a:pPr>
            <a:endParaRPr kumimoji="1" lang="en-US" altLang="zh-TW" sz="2400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</p:txBody>
      </p:sp>
      <p:graphicFrame>
        <p:nvGraphicFramePr>
          <p:cNvPr id="2" name="表格 2">
            <a:extLst>
              <a:ext uri="{FF2B5EF4-FFF2-40B4-BE49-F238E27FC236}">
                <a16:creationId xmlns:a16="http://schemas.microsoft.com/office/drawing/2014/main" id="{65508605-D424-41F0-9A37-511F88FCC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228767"/>
              </p:ext>
            </p:extLst>
          </p:nvPr>
        </p:nvGraphicFramePr>
        <p:xfrm>
          <a:off x="1679203" y="1297330"/>
          <a:ext cx="1285200" cy="128016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1722868526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1233461689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14321140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1546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046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112193"/>
                  </a:ext>
                </a:extLst>
              </a:tr>
            </a:tbl>
          </a:graphicData>
        </a:graphic>
      </p:graphicFrame>
      <p:graphicFrame>
        <p:nvGraphicFramePr>
          <p:cNvPr id="3" name="表格 3">
            <a:extLst>
              <a:ext uri="{FF2B5EF4-FFF2-40B4-BE49-F238E27FC236}">
                <a16:creationId xmlns:a16="http://schemas.microsoft.com/office/drawing/2014/main" id="{89CB8537-0F4C-4AF6-904D-BAA81A0114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083137"/>
              </p:ext>
            </p:extLst>
          </p:nvPr>
        </p:nvGraphicFramePr>
        <p:xfrm>
          <a:off x="1681441" y="3173699"/>
          <a:ext cx="856800" cy="8534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2243981006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1656158876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1710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794804"/>
                  </a:ext>
                </a:extLst>
              </a:tr>
            </a:tbl>
          </a:graphicData>
        </a:graphic>
      </p:graphicFrame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3FD6CCA0-03DB-4908-BB2E-6C8DB291CE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211056"/>
              </p:ext>
            </p:extLst>
          </p:nvPr>
        </p:nvGraphicFramePr>
        <p:xfrm>
          <a:off x="1681441" y="4795565"/>
          <a:ext cx="856800" cy="8534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2704761078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2632737629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73045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#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102307"/>
                  </a:ext>
                </a:extLst>
              </a:tr>
            </a:tbl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2A44B928-0600-4476-B7F7-8C557375514A}"/>
              </a:ext>
            </a:extLst>
          </p:cNvPr>
          <p:cNvSpPr txBox="1"/>
          <p:nvPr/>
        </p:nvSpPr>
        <p:spPr>
          <a:xfrm>
            <a:off x="1679203" y="866443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38BB4863-E721-44A9-9788-A66B9352BB05}"/>
              </a:ext>
            </a:extLst>
          </p:cNvPr>
          <p:cNvSpPr txBox="1"/>
          <p:nvPr/>
        </p:nvSpPr>
        <p:spPr>
          <a:xfrm>
            <a:off x="1680249" y="2742812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7F662858-BEFE-4107-8039-0779CEA9C22A}"/>
              </a:ext>
            </a:extLst>
          </p:cNvPr>
          <p:cNvSpPr txBox="1"/>
          <p:nvPr/>
        </p:nvSpPr>
        <p:spPr>
          <a:xfrm>
            <a:off x="1680249" y="4364678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D7FE526A-EED6-48D6-892D-E9A271D6F351}"/>
              </a:ext>
            </a:extLst>
          </p:cNvPr>
          <p:cNvSpPr txBox="1"/>
          <p:nvPr/>
        </p:nvSpPr>
        <p:spPr>
          <a:xfrm>
            <a:off x="1679203" y="5893712"/>
            <a:ext cx="3257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909313AF-E683-47D3-B79A-88FA2119DE93}"/>
              </a:ext>
            </a:extLst>
          </p:cNvPr>
          <p:cNvSpPr txBox="1"/>
          <p:nvPr/>
        </p:nvSpPr>
        <p:spPr>
          <a:xfrm>
            <a:off x="4186203" y="1721966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HGMinchoE" panose="02020809000000000000" pitchFamily="49" charset="-128"/>
                <a:ea typeface="HGMinchoE" panose="02020809000000000000" pitchFamily="49" charset="-128"/>
                <a:cs typeface="Times New Roman" panose="02020603050405020304" pitchFamily="18" charset="0"/>
              </a:rPr>
              <a:t>➔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0820BC1D-4848-47F3-BF34-14BBA288BD57}"/>
              </a:ext>
            </a:extLst>
          </p:cNvPr>
          <p:cNvSpPr txBox="1"/>
          <p:nvPr/>
        </p:nvSpPr>
        <p:spPr>
          <a:xfrm>
            <a:off x="4186203" y="3384975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HGMinchoE" panose="02020809000000000000" pitchFamily="49" charset="-128"/>
                <a:ea typeface="HGMinchoE" panose="02020809000000000000" pitchFamily="49" charset="-128"/>
                <a:cs typeface="Times New Roman" panose="02020603050405020304" pitchFamily="18" charset="0"/>
              </a:rPr>
              <a:t>➔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65D22671-52DC-4FC2-96F4-9E3A545E8C54}"/>
              </a:ext>
            </a:extLst>
          </p:cNvPr>
          <p:cNvSpPr txBox="1"/>
          <p:nvPr/>
        </p:nvSpPr>
        <p:spPr>
          <a:xfrm>
            <a:off x="4186203" y="5006563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HGMinchoE" panose="02020809000000000000" pitchFamily="49" charset="-128"/>
                <a:ea typeface="HGMinchoE" panose="02020809000000000000" pitchFamily="49" charset="-128"/>
                <a:cs typeface="Times New Roman" panose="02020603050405020304" pitchFamily="18" charset="0"/>
              </a:rPr>
              <a:t>➔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D1A78453-F67F-4BC9-885D-D14B95F648C1}"/>
              </a:ext>
            </a:extLst>
          </p:cNvPr>
          <p:cNvSpPr txBox="1"/>
          <p:nvPr/>
        </p:nvSpPr>
        <p:spPr>
          <a:xfrm>
            <a:off x="4186203" y="5893711"/>
            <a:ext cx="46679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HGMinchoE" panose="02020809000000000000" pitchFamily="49" charset="-128"/>
                <a:ea typeface="HGMinchoE" panose="02020809000000000000" pitchFamily="49" charset="-128"/>
                <a:cs typeface="Times New Roman" panose="02020603050405020304" pitchFamily="18" charset="0"/>
              </a:rPr>
              <a:t>➔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543DD88-255A-41A6-B571-D44D790A5240}"/>
              </a:ext>
            </a:extLst>
          </p:cNvPr>
          <p:cNvSpPr txBox="1"/>
          <p:nvPr/>
        </p:nvSpPr>
        <p:spPr>
          <a:xfrm>
            <a:off x="6040377" y="1721967"/>
            <a:ext cx="5373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5 1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E11A8CD2-436F-4E4A-BA39-2A774802D023}"/>
              </a:ext>
            </a:extLst>
          </p:cNvPr>
          <p:cNvSpPr txBox="1"/>
          <p:nvPr/>
        </p:nvSpPr>
        <p:spPr>
          <a:xfrm>
            <a:off x="6040376" y="3378650"/>
            <a:ext cx="5373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2 2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90E689D4-4E1C-4038-9E6B-458493FA1F88}"/>
              </a:ext>
            </a:extLst>
          </p:cNvPr>
          <p:cNvSpPr txBox="1"/>
          <p:nvPr/>
        </p:nvSpPr>
        <p:spPr>
          <a:xfrm>
            <a:off x="6040375" y="5006563"/>
            <a:ext cx="14221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Impossible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0E023BC8-CA7E-45D4-89F9-050508B39065}"/>
              </a:ext>
            </a:extLst>
          </p:cNvPr>
          <p:cNvSpPr txBox="1"/>
          <p:nvPr/>
        </p:nvSpPr>
        <p:spPr>
          <a:xfrm>
            <a:off x="6040375" y="5893711"/>
            <a:ext cx="6399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809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85714E9C-34CD-4C7F-B86F-AEA6134E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5832C02-6888-4CC9-B17A-AC2591D51E1A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 panose="020B060403050404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TW" sz="1400" b="0" i="0" u="none" strike="noStrike" kern="1200" cap="none" spc="0" normalizeH="0" baseline="0" noProof="0" dirty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 panose="020B0604030504040204" pitchFamily="34" charset="0"/>
              <a:ea typeface="新細明體" panose="02020500000000000000" pitchFamily="18" charset="-120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4323F83D-60D5-474C-BEC5-10C18C1B6A35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buClr>
                    <a:srgbClr val="3333CC"/>
                  </a:buClr>
                  <a:defRPr/>
                </a:pPr>
                <a:r>
                  <a:rPr lang="zh-TW" altLang="en-US" sz="2400" b="1" kern="0" dirty="0">
                    <a:solidFill>
                      <a:srgbClr val="3BA94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解法：</a:t>
                </a:r>
                <a:endParaRPr lang="en-US" altLang="zh-TW" sz="2400" b="1" kern="0" dirty="0">
                  <a:solidFill>
                    <a:srgbClr val="3BA94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000" indent="0" eaLnBrk="1" hangingPunct="1">
                  <a:buClr>
                    <a:srgbClr val="3333CC"/>
                  </a:buClr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分別找出兩順序字母之間的最短路徑長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，以及最短路徑數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，由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BFS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搭配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distance[N][N]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紀錄從起點到每個點的最短路徑長以及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path[N][N]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紀錄從起點到每個點的最短路徑數。若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TW" sz="2400" i="1">
                            <a:latin typeface="Cambria Math" panose="02040503050406030204" pitchFamily="18" charset="0"/>
                          </a:rPr>
                          <m:t>D</m:t>
                        </m:r>
                      </m:e>
                      <m:sub>
                        <m:r>
                          <a:rPr lang="en-US" altLang="zh-TW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TW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2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zh-TW" altLang="en-US" sz="2400" dirty="0">
                    <a:latin typeface="Times New Roman" panose="02020603050405020304" pitchFamily="18" charset="0"/>
                  </a:rPr>
                  <a:t>，則直接輸出</a:t>
                </a:r>
                <a:r>
                  <a:rPr lang="en-US" altLang="zh-TW" sz="2400" dirty="0">
                    <a:latin typeface="Times New Roman" panose="02020603050405020304" pitchFamily="18" charset="0"/>
                  </a:rPr>
                  <a:t>“Impossible”</a:t>
                </a:r>
                <a:r>
                  <a:rPr lang="zh-TW" altLang="en-US" sz="2400" dirty="0">
                    <a:latin typeface="Times New Roman" panose="02020603050405020304" pitchFamily="18" charset="0"/>
                  </a:rPr>
                  <a:t>。</a:t>
                </a:r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342000" indent="0" eaLnBrk="1" hangingPunct="1">
                  <a:buClr>
                    <a:srgbClr val="3333CC"/>
                  </a:buClr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400" i="1" dirty="0" smtClean="0">
                          <a:latin typeface="Cambria Math" panose="02040503050406030204" pitchFamily="18" charset="0"/>
                        </a:rPr>
                        <m:t>𝑑𝑖𝑠𝑡𝑎𝑛𝑐𝑒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𝑝𝑜𝑠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𝑝𝑜𝑠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altLang="zh-TW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400" i="1" dirty="0">
                          <a:latin typeface="Cambria Math" panose="02040503050406030204" pitchFamily="18" charset="0"/>
                        </a:rPr>
                        <m:t>𝑑𝑖𝑠𝑡𝑎𝑛𝑐𝑒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𝑝𝑜𝑠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𝑝𝑜𝑠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342000" indent="0" eaLnBrk="1" hangingPunct="1">
                  <a:buClr>
                    <a:srgbClr val="3333CC"/>
                  </a:buClr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2400" b="0" i="1" dirty="0" smtClean="0">
                          <a:latin typeface="Cambria Math" panose="02040503050406030204" pitchFamily="18" charset="0"/>
                        </a:rPr>
                        <m:t>𝑝𝑎𝑡h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𝑝𝑜𝑠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𝑝𝑜𝑠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400" b="0" i="1" dirty="0" smtClean="0">
                          <a:latin typeface="Cambria Math" panose="02040503050406030204" pitchFamily="18" charset="0"/>
                        </a:rPr>
                        <m:t>𝑝𝑎𝑡h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𝑝𝑜𝑠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𝑝𝑜𝑠</m:t>
                              </m:r>
                            </m:e>
                            <m:sub>
                              <m:r>
                                <a:rPr lang="en-US" altLang="zh-TW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342000" indent="0" eaLnBrk="1" hangingPunct="1">
                  <a:buClr>
                    <a:srgbClr val="3333CC"/>
                  </a:buClr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最短路徑長：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zh-TW" altLang="en-US" sz="2400" i="1">
                        <a:latin typeface="Cambria Math" panose="02040503050406030204" pitchFamily="18" charset="0"/>
                      </a:rPr>
                      <m:t>字母數</m:t>
                    </m:r>
                  </m:oMath>
                </a14:m>
                <a:endParaRPr lang="en-US" altLang="zh-TW" sz="2400" dirty="0">
                  <a:latin typeface="Times New Roman" panose="02020603050405020304" pitchFamily="18" charset="0"/>
                </a:endParaRPr>
              </a:p>
              <a:p>
                <a:pPr marL="342000" indent="0" eaLnBrk="1" hangingPunct="1">
                  <a:buClr>
                    <a:srgbClr val="3333CC"/>
                  </a:buClr>
                  <a:buNone/>
                  <a:defRPr/>
                </a:pPr>
                <a:r>
                  <a:rPr lang="zh-TW" altLang="en-US" sz="2400" dirty="0">
                    <a:latin typeface="Times New Roman" panose="02020603050405020304" pitchFamily="18" charset="0"/>
                  </a:rPr>
                  <a:t>最短路徑數：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limLoc m:val="subSup"/>
                        <m:ctrlPr>
                          <a:rPr lang="zh-TW" alt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zh-TW" altLang="en-US" sz="2400" i="1">
                        <a:latin typeface="Cambria Math" panose="02040503050406030204" pitchFamily="18" charset="0"/>
                      </a:rPr>
                      <m:t>字母數</m:t>
                    </m:r>
                  </m:oMath>
                </a14:m>
                <a:endParaRPr lang="en-US" altLang="zh-TW" sz="2400" dirty="0">
                  <a:latin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099" name="Rectangle 3">
                <a:extLst>
                  <a:ext uri="{FF2B5EF4-FFF2-40B4-BE49-F238E27FC236}">
                    <a16:creationId xmlns:a16="http://schemas.microsoft.com/office/drawing/2014/main" id="{4323F83D-60D5-474C-BEC5-10C18C1B6A3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>
                <a:blip r:embed="rId3"/>
                <a:stretch>
                  <a:fillRect l="-151" t="-868" r="-22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193BCAD-BCE2-481F-84C6-CAC68B9C8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938A-5CD5-414B-8E1D-1CC3322B1458}" type="slidenum">
              <a:rPr lang="zh-TW" altLang="en-US" smtClean="0"/>
              <a:pPr/>
              <a:t>4</a:t>
            </a:fld>
            <a:endParaRPr lang="en-US" altLang="zh-TW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2E0897D-15A0-410B-95FD-B81933343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3962"/>
            <a:ext cx="8077200" cy="5954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defTabSz="914400"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kern="0" dirty="0">
              <a:latin typeface="Times New Roman" panose="02020603050405020304" pitchFamily="18" charset="0"/>
            </a:endParaRPr>
          </a:p>
          <a:p>
            <a:pPr defTabSz="914400" eaLnBrk="1" hangingPunct="1">
              <a:lnSpc>
                <a:spcPct val="90000"/>
              </a:lnSpc>
            </a:pPr>
            <a:endParaRPr kumimoji="1" lang="zh-TW" alt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Times New Roman" panose="02020603050405020304" pitchFamily="18" charset="0"/>
            </a:endParaRPr>
          </a:p>
          <a:p>
            <a:pPr marL="342000" indent="0" defTabSz="914400" eaLnBrk="1" hangingPunct="1">
              <a:lnSpc>
                <a:spcPct val="90000"/>
              </a:lnSpc>
              <a:buNone/>
            </a:pPr>
            <a:endParaRPr lang="en-US" altLang="zh-TW" sz="2400" b="0" kern="0" dirty="0">
              <a:latin typeface="Times New Roman" panose="02020603050405020304" pitchFamily="18" charset="0"/>
            </a:endParaRPr>
          </a:p>
          <a:p>
            <a:pPr marL="342000" indent="0" defTabSz="914400" eaLnBrk="1" hangingPunct="1">
              <a:lnSpc>
                <a:spcPct val="90000"/>
              </a:lnSpc>
              <a:buNone/>
            </a:pPr>
            <a:endParaRPr lang="en-US" altLang="zh-TW" sz="2400" b="0" kern="0" dirty="0">
              <a:latin typeface="Times New Roman" panose="02020603050405020304" pitchFamily="18" charset="0"/>
            </a:endParaRPr>
          </a:p>
          <a:p>
            <a:pPr marL="342000" indent="0" defTabSz="914400" eaLnBrk="1" hangingPunct="1">
              <a:lnSpc>
                <a:spcPct val="90000"/>
              </a:lnSpc>
              <a:buNone/>
            </a:pPr>
            <a:endParaRPr lang="en-US" altLang="zh-TW" sz="2400" kern="0" dirty="0">
              <a:latin typeface="Times New Roman" panose="02020603050405020304" pitchFamily="18" charset="0"/>
            </a:endParaRPr>
          </a:p>
          <a:p>
            <a:pPr marL="342000" indent="0" defTabSz="914400" eaLnBrk="1" hangingPunct="1">
              <a:lnSpc>
                <a:spcPct val="90000"/>
              </a:lnSpc>
              <a:buNone/>
            </a:pPr>
            <a:endParaRPr lang="en-US" altLang="zh-TW" sz="2400" kern="0" dirty="0">
              <a:latin typeface="Times New Roman" panose="02020603050405020304" pitchFamily="18" charset="0"/>
            </a:endParaRPr>
          </a:p>
          <a:p>
            <a:pPr marL="342000" indent="0" defTabSz="914400" eaLnBrk="1" hangingPunct="1">
              <a:lnSpc>
                <a:spcPct val="90000"/>
              </a:lnSpc>
              <a:buNone/>
            </a:pPr>
            <a:endParaRPr lang="en-US" altLang="zh-TW" sz="2400" kern="0" dirty="0">
              <a:latin typeface="Times New Roman" panose="02020603050405020304" pitchFamily="18" charset="0"/>
            </a:endParaRPr>
          </a:p>
        </p:txBody>
      </p:sp>
      <p:graphicFrame>
        <p:nvGraphicFramePr>
          <p:cNvPr id="13" name="表格 2">
            <a:extLst>
              <a:ext uri="{FF2B5EF4-FFF2-40B4-BE49-F238E27FC236}">
                <a16:creationId xmlns:a16="http://schemas.microsoft.com/office/drawing/2014/main" id="{653782EC-8764-4F37-A314-124ED3AF61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135733"/>
              </p:ext>
            </p:extLst>
          </p:nvPr>
        </p:nvGraphicFramePr>
        <p:xfrm>
          <a:off x="4237631" y="1748659"/>
          <a:ext cx="8568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graphicFrame>
        <p:nvGraphicFramePr>
          <p:cNvPr id="14" name="表格 2">
            <a:extLst>
              <a:ext uri="{FF2B5EF4-FFF2-40B4-BE49-F238E27FC236}">
                <a16:creationId xmlns:a16="http://schemas.microsoft.com/office/drawing/2014/main" id="{57181EBF-D7B6-4032-B7B6-0E2AC7EDF3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473917"/>
              </p:ext>
            </p:extLst>
          </p:nvPr>
        </p:nvGraphicFramePr>
        <p:xfrm>
          <a:off x="2177589" y="3267748"/>
          <a:ext cx="8568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graphicFrame>
        <p:nvGraphicFramePr>
          <p:cNvPr id="15" name="表格 2">
            <a:extLst>
              <a:ext uri="{FF2B5EF4-FFF2-40B4-BE49-F238E27FC236}">
                <a16:creationId xmlns:a16="http://schemas.microsoft.com/office/drawing/2014/main" id="{A7C659DA-C117-4C10-B9B9-C92661445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134205"/>
              </p:ext>
            </p:extLst>
          </p:nvPr>
        </p:nvGraphicFramePr>
        <p:xfrm>
          <a:off x="1156171" y="5022809"/>
          <a:ext cx="8568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graphicFrame>
        <p:nvGraphicFramePr>
          <p:cNvPr id="16" name="表格 2">
            <a:extLst>
              <a:ext uri="{FF2B5EF4-FFF2-40B4-BE49-F238E27FC236}">
                <a16:creationId xmlns:a16="http://schemas.microsoft.com/office/drawing/2014/main" id="{C8A9E59F-1A57-482F-B16C-8DDB9348F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621120"/>
              </p:ext>
            </p:extLst>
          </p:nvPr>
        </p:nvGraphicFramePr>
        <p:xfrm>
          <a:off x="3199007" y="5022809"/>
          <a:ext cx="8568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graphicFrame>
        <p:nvGraphicFramePr>
          <p:cNvPr id="17" name="表格 2">
            <a:extLst>
              <a:ext uri="{FF2B5EF4-FFF2-40B4-BE49-F238E27FC236}">
                <a16:creationId xmlns:a16="http://schemas.microsoft.com/office/drawing/2014/main" id="{63C079AF-CE6E-44EB-828F-A5228C15A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448484"/>
              </p:ext>
            </p:extLst>
          </p:nvPr>
        </p:nvGraphicFramePr>
        <p:xfrm>
          <a:off x="6297674" y="3267748"/>
          <a:ext cx="8568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graphicFrame>
        <p:nvGraphicFramePr>
          <p:cNvPr id="18" name="表格 2">
            <a:extLst>
              <a:ext uri="{FF2B5EF4-FFF2-40B4-BE49-F238E27FC236}">
                <a16:creationId xmlns:a16="http://schemas.microsoft.com/office/drawing/2014/main" id="{60538AF7-E83A-49D1-BF51-A446A4C8CA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100795"/>
              </p:ext>
            </p:extLst>
          </p:nvPr>
        </p:nvGraphicFramePr>
        <p:xfrm>
          <a:off x="5276256" y="5022809"/>
          <a:ext cx="8568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graphicFrame>
        <p:nvGraphicFramePr>
          <p:cNvPr id="19" name="表格 2">
            <a:extLst>
              <a:ext uri="{FF2B5EF4-FFF2-40B4-BE49-F238E27FC236}">
                <a16:creationId xmlns:a16="http://schemas.microsoft.com/office/drawing/2014/main" id="{BB10A791-4951-4A2B-A59A-B96B1EB8F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062152"/>
              </p:ext>
            </p:extLst>
          </p:nvPr>
        </p:nvGraphicFramePr>
        <p:xfrm>
          <a:off x="7319092" y="5022809"/>
          <a:ext cx="8568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sp>
        <p:nvSpPr>
          <p:cNvPr id="20" name="文字方塊 19">
            <a:extLst>
              <a:ext uri="{FF2B5EF4-FFF2-40B4-BE49-F238E27FC236}">
                <a16:creationId xmlns:a16="http://schemas.microsoft.com/office/drawing/2014/main" id="{AFB4C896-959A-426B-974D-CCC6C574D608}"/>
              </a:ext>
            </a:extLst>
          </p:cNvPr>
          <p:cNvSpPr txBox="1"/>
          <p:nvPr/>
        </p:nvSpPr>
        <p:spPr>
          <a:xfrm>
            <a:off x="3722746" y="1748659"/>
            <a:ext cx="5148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1CAAA8D4-028F-4BEA-B778-585D0E2E13E6}"/>
              </a:ext>
            </a:extLst>
          </p:cNvPr>
          <p:cNvSpPr txBox="1"/>
          <p:nvPr/>
        </p:nvSpPr>
        <p:spPr>
          <a:xfrm>
            <a:off x="1662704" y="3267748"/>
            <a:ext cx="5148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9EC0F646-E015-46BC-B2F6-EDC42736846B}"/>
              </a:ext>
            </a:extLst>
          </p:cNvPr>
          <p:cNvSpPr txBox="1"/>
          <p:nvPr/>
        </p:nvSpPr>
        <p:spPr>
          <a:xfrm>
            <a:off x="5782789" y="3267748"/>
            <a:ext cx="5148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986E92FC-9BA2-44AD-866E-250A98FE71FF}"/>
              </a:ext>
            </a:extLst>
          </p:cNvPr>
          <p:cNvSpPr txBox="1"/>
          <p:nvPr/>
        </p:nvSpPr>
        <p:spPr>
          <a:xfrm>
            <a:off x="2684122" y="5022809"/>
            <a:ext cx="5148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8863F0C8-8833-449F-803E-42D8001BA710}"/>
              </a:ext>
            </a:extLst>
          </p:cNvPr>
          <p:cNvSpPr txBox="1"/>
          <p:nvPr/>
        </p:nvSpPr>
        <p:spPr>
          <a:xfrm>
            <a:off x="4758913" y="5022809"/>
            <a:ext cx="5148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30B2EA64-1264-43D9-9031-6FF869072ACE}"/>
              </a:ext>
            </a:extLst>
          </p:cNvPr>
          <p:cNvSpPr txBox="1"/>
          <p:nvPr/>
        </p:nvSpPr>
        <p:spPr>
          <a:xfrm>
            <a:off x="570961" y="5022809"/>
            <a:ext cx="5774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56E10ADA-AE4E-4EA1-BBA5-3BE56A9C44E9}"/>
              </a:ext>
            </a:extLst>
          </p:cNvPr>
          <p:cNvSpPr txBox="1"/>
          <p:nvPr/>
        </p:nvSpPr>
        <p:spPr>
          <a:xfrm>
            <a:off x="6741690" y="5018641"/>
            <a:ext cx="5774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(X)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表格 2">
            <a:extLst>
              <a:ext uri="{FF2B5EF4-FFF2-40B4-BE49-F238E27FC236}">
                <a16:creationId xmlns:a16="http://schemas.microsoft.com/office/drawing/2014/main" id="{5F732E8A-7347-4A02-95CD-60C9AA1AF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962221"/>
              </p:ext>
            </p:extLst>
          </p:nvPr>
        </p:nvGraphicFramePr>
        <p:xfrm>
          <a:off x="2605989" y="338088"/>
          <a:ext cx="8568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770743F9-7560-44F3-ABD1-E52FF0F09A75}"/>
              </a:ext>
            </a:extLst>
          </p:cNvPr>
          <p:cNvCxnSpPr>
            <a:cxnSpLocks/>
            <a:stCxn id="13" idx="2"/>
            <a:endCxn id="14" idx="0"/>
          </p:cNvCxnSpPr>
          <p:nvPr/>
        </p:nvCxnSpPr>
        <p:spPr bwMode="auto">
          <a:xfrm flipH="1">
            <a:off x="2605989" y="2602099"/>
            <a:ext cx="2060042" cy="66564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43DEE9D3-D270-48F0-9F82-726D7A890E8A}"/>
              </a:ext>
            </a:extLst>
          </p:cNvPr>
          <p:cNvCxnSpPr>
            <a:cxnSpLocks/>
            <a:stCxn id="13" idx="2"/>
            <a:endCxn id="17" idx="0"/>
          </p:cNvCxnSpPr>
          <p:nvPr/>
        </p:nvCxnSpPr>
        <p:spPr bwMode="auto">
          <a:xfrm>
            <a:off x="4666031" y="2602099"/>
            <a:ext cx="2060043" cy="66564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9D5A56A7-BC7F-426C-A62C-8906F884EBF6}"/>
              </a:ext>
            </a:extLst>
          </p:cNvPr>
          <p:cNvCxnSpPr>
            <a:cxnSpLocks/>
            <a:stCxn id="14" idx="2"/>
            <a:endCxn id="15" idx="0"/>
          </p:cNvCxnSpPr>
          <p:nvPr/>
        </p:nvCxnSpPr>
        <p:spPr bwMode="auto">
          <a:xfrm flipH="1">
            <a:off x="1584571" y="4121188"/>
            <a:ext cx="1021418" cy="9016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6" name="直線單箭頭接點 35">
            <a:extLst>
              <a:ext uri="{FF2B5EF4-FFF2-40B4-BE49-F238E27FC236}">
                <a16:creationId xmlns:a16="http://schemas.microsoft.com/office/drawing/2014/main" id="{6B98C522-0431-45D3-8D97-DEE4E511110B}"/>
              </a:ext>
            </a:extLst>
          </p:cNvPr>
          <p:cNvCxnSpPr>
            <a:cxnSpLocks/>
            <a:stCxn id="14" idx="2"/>
            <a:endCxn id="16" idx="0"/>
          </p:cNvCxnSpPr>
          <p:nvPr/>
        </p:nvCxnSpPr>
        <p:spPr bwMode="auto">
          <a:xfrm>
            <a:off x="2605989" y="4121188"/>
            <a:ext cx="1021418" cy="9016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384B3A1-A5F2-474F-9B24-1F83EF55117E}"/>
              </a:ext>
            </a:extLst>
          </p:cNvPr>
          <p:cNvCxnSpPr>
            <a:cxnSpLocks/>
            <a:stCxn id="17" idx="2"/>
            <a:endCxn id="19" idx="0"/>
          </p:cNvCxnSpPr>
          <p:nvPr/>
        </p:nvCxnSpPr>
        <p:spPr bwMode="auto">
          <a:xfrm>
            <a:off x="6726074" y="4121188"/>
            <a:ext cx="1021418" cy="9016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直線單箭頭接點 43">
            <a:extLst>
              <a:ext uri="{FF2B5EF4-FFF2-40B4-BE49-F238E27FC236}">
                <a16:creationId xmlns:a16="http://schemas.microsoft.com/office/drawing/2014/main" id="{2A1FCE8D-9E9E-45B2-8A93-F5DEE5839585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 bwMode="auto">
          <a:xfrm flipH="1">
            <a:off x="5704656" y="4121188"/>
            <a:ext cx="1021418" cy="90162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75420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193BCAD-BCE2-481F-84C6-CAC68B9C8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09938A-5CD5-414B-8E1D-1CC3322B1458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/>
                <a:ea typeface="標楷體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/>
              <a:ea typeface="標楷體"/>
              <a:cs typeface="+mn-cs"/>
            </a:endParaRPr>
          </a:p>
        </p:txBody>
      </p:sp>
      <p:graphicFrame>
        <p:nvGraphicFramePr>
          <p:cNvPr id="13" name="表格 2">
            <a:extLst>
              <a:ext uri="{FF2B5EF4-FFF2-40B4-BE49-F238E27FC236}">
                <a16:creationId xmlns:a16="http://schemas.microsoft.com/office/drawing/2014/main" id="{6E218127-9A50-48F7-A7FF-503F9E83B5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862130"/>
              </p:ext>
            </p:extLst>
          </p:nvPr>
        </p:nvGraphicFramePr>
        <p:xfrm>
          <a:off x="1238792" y="464954"/>
          <a:ext cx="8568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sp>
        <p:nvSpPr>
          <p:cNvPr id="14" name="文字方塊 13">
            <a:extLst>
              <a:ext uri="{FF2B5EF4-FFF2-40B4-BE49-F238E27FC236}">
                <a16:creationId xmlns:a16="http://schemas.microsoft.com/office/drawing/2014/main" id="{0CAA26AB-B17A-42EB-A3B9-4E2EFFE4E77B}"/>
              </a:ext>
            </a:extLst>
          </p:cNvPr>
          <p:cNvSpPr txBox="1"/>
          <p:nvPr/>
        </p:nvSpPr>
        <p:spPr>
          <a:xfrm>
            <a:off x="723907" y="464954"/>
            <a:ext cx="5148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表格 2">
            <a:extLst>
              <a:ext uri="{FF2B5EF4-FFF2-40B4-BE49-F238E27FC236}">
                <a16:creationId xmlns:a16="http://schemas.microsoft.com/office/drawing/2014/main" id="{CBE3DBCF-7B7D-4E40-9CE0-8EB6AE1ED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52442"/>
              </p:ext>
            </p:extLst>
          </p:nvPr>
        </p:nvGraphicFramePr>
        <p:xfrm>
          <a:off x="4974082" y="469121"/>
          <a:ext cx="8568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sp>
        <p:nvSpPr>
          <p:cNvPr id="17" name="文字方塊 16">
            <a:extLst>
              <a:ext uri="{FF2B5EF4-FFF2-40B4-BE49-F238E27FC236}">
                <a16:creationId xmlns:a16="http://schemas.microsoft.com/office/drawing/2014/main" id="{78219E10-EA94-4AC7-ADEF-B13E5F54BAA3}"/>
              </a:ext>
            </a:extLst>
          </p:cNvPr>
          <p:cNvSpPr txBox="1"/>
          <p:nvPr/>
        </p:nvSpPr>
        <p:spPr>
          <a:xfrm>
            <a:off x="2969341" y="1"/>
            <a:ext cx="11079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distance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31428127-2D01-44D6-B4E7-E6D4FBCB4EB5}"/>
              </a:ext>
            </a:extLst>
          </p:cNvPr>
          <p:cNvSpPr txBox="1"/>
          <p:nvPr/>
        </p:nvSpPr>
        <p:spPr>
          <a:xfrm>
            <a:off x="5044298" y="0"/>
            <a:ext cx="6703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表格 2">
            <a:extLst>
              <a:ext uri="{FF2B5EF4-FFF2-40B4-BE49-F238E27FC236}">
                <a16:creationId xmlns:a16="http://schemas.microsoft.com/office/drawing/2014/main" id="{43EC1E42-9009-4337-92E9-0B58988521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864632"/>
              </p:ext>
            </p:extLst>
          </p:nvPr>
        </p:nvGraphicFramePr>
        <p:xfrm>
          <a:off x="1218299" y="1783348"/>
          <a:ext cx="8568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sp>
        <p:nvSpPr>
          <p:cNvPr id="20" name="文字方塊 19">
            <a:extLst>
              <a:ext uri="{FF2B5EF4-FFF2-40B4-BE49-F238E27FC236}">
                <a16:creationId xmlns:a16="http://schemas.microsoft.com/office/drawing/2014/main" id="{69473EDF-5124-4E1A-AB28-F64540E0FE8A}"/>
              </a:ext>
            </a:extLst>
          </p:cNvPr>
          <p:cNvSpPr txBox="1"/>
          <p:nvPr/>
        </p:nvSpPr>
        <p:spPr>
          <a:xfrm>
            <a:off x="703414" y="1783348"/>
            <a:ext cx="5148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表格 2">
            <a:extLst>
              <a:ext uri="{FF2B5EF4-FFF2-40B4-BE49-F238E27FC236}">
                <a16:creationId xmlns:a16="http://schemas.microsoft.com/office/drawing/2014/main" id="{18E4D8A7-9A79-4FFC-BC46-DC9FFD955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088103"/>
              </p:ext>
            </p:extLst>
          </p:nvPr>
        </p:nvGraphicFramePr>
        <p:xfrm>
          <a:off x="1238792" y="3097575"/>
          <a:ext cx="8568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sp>
        <p:nvSpPr>
          <p:cNvPr id="26" name="文字方塊 25">
            <a:extLst>
              <a:ext uri="{FF2B5EF4-FFF2-40B4-BE49-F238E27FC236}">
                <a16:creationId xmlns:a16="http://schemas.microsoft.com/office/drawing/2014/main" id="{732A66E3-8444-41D7-AC51-D3FACE350E92}"/>
              </a:ext>
            </a:extLst>
          </p:cNvPr>
          <p:cNvSpPr txBox="1"/>
          <p:nvPr/>
        </p:nvSpPr>
        <p:spPr>
          <a:xfrm>
            <a:off x="723907" y="3097575"/>
            <a:ext cx="5148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表格 2">
            <a:extLst>
              <a:ext uri="{FF2B5EF4-FFF2-40B4-BE49-F238E27FC236}">
                <a16:creationId xmlns:a16="http://schemas.microsoft.com/office/drawing/2014/main" id="{0411BEB1-3AA4-4CE3-A97F-6D1DFF835D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363491"/>
              </p:ext>
            </p:extLst>
          </p:nvPr>
        </p:nvGraphicFramePr>
        <p:xfrm>
          <a:off x="1234157" y="4415969"/>
          <a:ext cx="8568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sp>
        <p:nvSpPr>
          <p:cNvPr id="32" name="文字方塊 31">
            <a:extLst>
              <a:ext uri="{FF2B5EF4-FFF2-40B4-BE49-F238E27FC236}">
                <a16:creationId xmlns:a16="http://schemas.microsoft.com/office/drawing/2014/main" id="{DEF1A83F-9E65-4316-9D4B-FE6B1B5766EA}"/>
              </a:ext>
            </a:extLst>
          </p:cNvPr>
          <p:cNvSpPr txBox="1"/>
          <p:nvPr/>
        </p:nvSpPr>
        <p:spPr>
          <a:xfrm>
            <a:off x="719272" y="4415969"/>
            <a:ext cx="5148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7" name="表格 2">
            <a:extLst>
              <a:ext uri="{FF2B5EF4-FFF2-40B4-BE49-F238E27FC236}">
                <a16:creationId xmlns:a16="http://schemas.microsoft.com/office/drawing/2014/main" id="{29BE9412-5F0B-4B04-8794-63B32D8076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950362"/>
              </p:ext>
            </p:extLst>
          </p:nvPr>
        </p:nvGraphicFramePr>
        <p:xfrm>
          <a:off x="1215796" y="5734363"/>
          <a:ext cx="8568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sp>
        <p:nvSpPr>
          <p:cNvPr id="38" name="文字方塊 37">
            <a:extLst>
              <a:ext uri="{FF2B5EF4-FFF2-40B4-BE49-F238E27FC236}">
                <a16:creationId xmlns:a16="http://schemas.microsoft.com/office/drawing/2014/main" id="{9A022FD0-4193-4913-9DC4-5EE38DA4B252}"/>
              </a:ext>
            </a:extLst>
          </p:cNvPr>
          <p:cNvSpPr txBox="1"/>
          <p:nvPr/>
        </p:nvSpPr>
        <p:spPr>
          <a:xfrm>
            <a:off x="700911" y="5734363"/>
            <a:ext cx="5148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endParaRPr lang="zh-TW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9" name="表格 2">
            <a:extLst>
              <a:ext uri="{FF2B5EF4-FFF2-40B4-BE49-F238E27FC236}">
                <a16:creationId xmlns:a16="http://schemas.microsoft.com/office/drawing/2014/main" id="{24FA8684-D08B-48AD-9B54-7EFA5C1987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369591"/>
              </p:ext>
            </p:extLst>
          </p:nvPr>
        </p:nvGraphicFramePr>
        <p:xfrm>
          <a:off x="3094939" y="464954"/>
          <a:ext cx="8568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4284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graphicFrame>
        <p:nvGraphicFramePr>
          <p:cNvPr id="30" name="表格 2">
            <a:extLst>
              <a:ext uri="{FF2B5EF4-FFF2-40B4-BE49-F238E27FC236}">
                <a16:creationId xmlns:a16="http://schemas.microsoft.com/office/drawing/2014/main" id="{D7D1A838-FD2C-45D4-8DD7-6532005C09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473238"/>
              </p:ext>
            </p:extLst>
          </p:nvPr>
        </p:nvGraphicFramePr>
        <p:xfrm>
          <a:off x="2894591" y="1779181"/>
          <a:ext cx="12600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6300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graphicFrame>
        <p:nvGraphicFramePr>
          <p:cNvPr id="35" name="表格 2">
            <a:extLst>
              <a:ext uri="{FF2B5EF4-FFF2-40B4-BE49-F238E27FC236}">
                <a16:creationId xmlns:a16="http://schemas.microsoft.com/office/drawing/2014/main" id="{74BB6F59-28F3-46E7-9EBE-DB74E4096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782126"/>
              </p:ext>
            </p:extLst>
          </p:nvPr>
        </p:nvGraphicFramePr>
        <p:xfrm>
          <a:off x="4749486" y="1787515"/>
          <a:ext cx="12600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6300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0+</a:t>
                      </a:r>
                      <a:r>
                        <a:rPr lang="en-US" altLang="zh-TW" sz="22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graphicFrame>
        <p:nvGraphicFramePr>
          <p:cNvPr id="36" name="表格 2">
            <a:extLst>
              <a:ext uri="{FF2B5EF4-FFF2-40B4-BE49-F238E27FC236}">
                <a16:creationId xmlns:a16="http://schemas.microsoft.com/office/drawing/2014/main" id="{51FBC1F8-51CE-415E-8F07-9F51B666D5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077509"/>
              </p:ext>
            </p:extLst>
          </p:nvPr>
        </p:nvGraphicFramePr>
        <p:xfrm>
          <a:off x="2888704" y="3093408"/>
          <a:ext cx="12600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6300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graphicFrame>
        <p:nvGraphicFramePr>
          <p:cNvPr id="41" name="表格 2">
            <a:extLst>
              <a:ext uri="{FF2B5EF4-FFF2-40B4-BE49-F238E27FC236}">
                <a16:creationId xmlns:a16="http://schemas.microsoft.com/office/drawing/2014/main" id="{F70382F4-B88C-47FA-B587-2B1FFEEF5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340496"/>
              </p:ext>
            </p:extLst>
          </p:nvPr>
        </p:nvGraphicFramePr>
        <p:xfrm>
          <a:off x="4749486" y="3101742"/>
          <a:ext cx="12600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6300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0+</a:t>
                      </a:r>
                      <a:r>
                        <a:rPr lang="en-US" altLang="zh-TW" sz="22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graphicFrame>
        <p:nvGraphicFramePr>
          <p:cNvPr id="42" name="表格 2">
            <a:extLst>
              <a:ext uri="{FF2B5EF4-FFF2-40B4-BE49-F238E27FC236}">
                <a16:creationId xmlns:a16="http://schemas.microsoft.com/office/drawing/2014/main" id="{5BCF0B84-9877-462E-9DBA-D227AA684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895002"/>
              </p:ext>
            </p:extLst>
          </p:nvPr>
        </p:nvGraphicFramePr>
        <p:xfrm>
          <a:off x="2888704" y="4415969"/>
          <a:ext cx="12600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6300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2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graphicFrame>
        <p:nvGraphicFramePr>
          <p:cNvPr id="43" name="表格 2">
            <a:extLst>
              <a:ext uri="{FF2B5EF4-FFF2-40B4-BE49-F238E27FC236}">
                <a16:creationId xmlns:a16="http://schemas.microsoft.com/office/drawing/2014/main" id="{67F3E588-E188-4703-BECC-32AF1B39B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488908"/>
              </p:ext>
            </p:extLst>
          </p:nvPr>
        </p:nvGraphicFramePr>
        <p:xfrm>
          <a:off x="4749486" y="4415969"/>
          <a:ext cx="12600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6300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0+</a:t>
                      </a:r>
                      <a:r>
                        <a:rPr lang="en-US" altLang="zh-TW" sz="22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graphicFrame>
        <p:nvGraphicFramePr>
          <p:cNvPr id="44" name="表格 2">
            <a:extLst>
              <a:ext uri="{FF2B5EF4-FFF2-40B4-BE49-F238E27FC236}">
                <a16:creationId xmlns:a16="http://schemas.microsoft.com/office/drawing/2014/main" id="{518FBC76-4AFA-46AC-8986-B01112429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195620"/>
              </p:ext>
            </p:extLst>
          </p:nvPr>
        </p:nvGraphicFramePr>
        <p:xfrm>
          <a:off x="2890845" y="5734363"/>
          <a:ext cx="12600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6300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p:graphicFrame>
        <p:nvGraphicFramePr>
          <p:cNvPr id="45" name="表格 2">
            <a:extLst>
              <a:ext uri="{FF2B5EF4-FFF2-40B4-BE49-F238E27FC236}">
                <a16:creationId xmlns:a16="http://schemas.microsoft.com/office/drawing/2014/main" id="{FDB6BFB8-57B4-46EB-B845-42A041EB6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494554"/>
              </p:ext>
            </p:extLst>
          </p:nvPr>
        </p:nvGraphicFramePr>
        <p:xfrm>
          <a:off x="4749486" y="5734363"/>
          <a:ext cx="126000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000">
                  <a:extLst>
                    <a:ext uri="{9D8B030D-6E8A-4147-A177-3AD203B41FA5}">
                      <a16:colId xmlns:a16="http://schemas.microsoft.com/office/drawing/2014/main" val="3749806085"/>
                    </a:ext>
                  </a:extLst>
                </a:gridCol>
                <a:gridCol w="630000">
                  <a:extLst>
                    <a:ext uri="{9D8B030D-6E8A-4147-A177-3AD203B41FA5}">
                      <a16:colId xmlns:a16="http://schemas.microsoft.com/office/drawing/2014/main" val="6695627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45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1+</a:t>
                      </a:r>
                      <a:r>
                        <a:rPr lang="en-US" altLang="zh-TW" sz="2200" dirty="0">
                          <a:solidFill>
                            <a:srgbClr val="FFC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sz="2200" dirty="0">
                        <a:solidFill>
                          <a:srgbClr val="FFC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67259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CDD2D59C-E91E-4BE3-B68F-981A60FD259B}"/>
                  </a:ext>
                </a:extLst>
              </p:cNvPr>
              <p:cNvSpPr txBox="1"/>
              <p:nvPr/>
            </p:nvSpPr>
            <p:spPr>
              <a:xfrm>
                <a:off x="6097973" y="5581204"/>
                <a:ext cx="304602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TW" altLang="en-US" sz="2200" dirty="0">
                    <a:latin typeface="Times New Roman" panose="02020603050405020304" pitchFamily="18" charset="0"/>
                  </a:rPr>
                  <a:t>最短路徑長：</a:t>
                </a:r>
                <a14:m>
                  <m:oMath xmlns:m="http://schemas.openxmlformats.org/officeDocument/2006/math">
                    <m:r>
                      <a:rPr lang="en-US" altLang="zh-TW" sz="2200" i="1" dirty="0" smtClean="0">
                        <a:latin typeface="Cambria Math" panose="02040503050406030204" pitchFamily="18" charset="0"/>
                      </a:rPr>
                      <m:t>3−1=2</m:t>
                    </m:r>
                  </m:oMath>
                </a14:m>
                <a:endParaRPr lang="zh-TW" altLang="en-US" sz="2200" dirty="0"/>
              </a:p>
            </p:txBody>
          </p:sp>
        </mc:Choice>
        <mc:Fallback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CDD2D59C-E91E-4BE3-B68F-981A60FD2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973" y="5581204"/>
                <a:ext cx="3046027" cy="430887"/>
              </a:xfrm>
              <a:prstGeom prst="rect">
                <a:avLst/>
              </a:prstGeom>
              <a:blipFill>
                <a:blip r:embed="rId2"/>
                <a:stretch>
                  <a:fillRect l="-2600" t="-10000" b="-2857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文字方塊 45">
            <a:extLst>
              <a:ext uri="{FF2B5EF4-FFF2-40B4-BE49-F238E27FC236}">
                <a16:creationId xmlns:a16="http://schemas.microsoft.com/office/drawing/2014/main" id="{CB914574-1032-4BE5-A293-6100C61C5173}"/>
              </a:ext>
            </a:extLst>
          </p:cNvPr>
          <p:cNvSpPr txBox="1"/>
          <p:nvPr/>
        </p:nvSpPr>
        <p:spPr>
          <a:xfrm>
            <a:off x="6097972" y="6235721"/>
            <a:ext cx="20185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200" dirty="0">
                <a:latin typeface="Times New Roman" panose="02020603050405020304" pitchFamily="18" charset="0"/>
              </a:rPr>
              <a:t>最短路徑數：</a:t>
            </a:r>
            <a:r>
              <a:rPr lang="en-US" altLang="zh-TW" sz="2200" dirty="0">
                <a:latin typeface="Times New Roman" panose="02020603050405020304" pitchFamily="18" charset="0"/>
              </a:rPr>
              <a:t>2</a:t>
            </a:r>
            <a:endParaRPr lang="zh-TW" altLang="en-US" sz="2200" dirty="0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73AA2501-946F-4ECA-B201-F34DA128E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367150"/>
              </p:ext>
            </p:extLst>
          </p:nvPr>
        </p:nvGraphicFramePr>
        <p:xfrm>
          <a:off x="6678822" y="466197"/>
          <a:ext cx="428400" cy="42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2896003296"/>
                    </a:ext>
                  </a:extLst>
                </a:gridCol>
              </a:tblGrid>
              <a:tr h="42840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865559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72765651-4C47-44DC-BC1E-A53CE391EFAD}"/>
              </a:ext>
            </a:extLst>
          </p:cNvPr>
          <p:cNvSpPr txBox="1"/>
          <p:nvPr/>
        </p:nvSpPr>
        <p:spPr>
          <a:xfrm>
            <a:off x="7077710" y="464954"/>
            <a:ext cx="131318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200" dirty="0"/>
              <a:t>目前位置</a:t>
            </a:r>
          </a:p>
        </p:txBody>
      </p:sp>
      <p:graphicFrame>
        <p:nvGraphicFramePr>
          <p:cNvPr id="47" name="表格 5">
            <a:extLst>
              <a:ext uri="{FF2B5EF4-FFF2-40B4-BE49-F238E27FC236}">
                <a16:creationId xmlns:a16="http://schemas.microsoft.com/office/drawing/2014/main" id="{B62F6A8C-A664-44B9-B123-A010B83A2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692474"/>
              </p:ext>
            </p:extLst>
          </p:nvPr>
        </p:nvGraphicFramePr>
        <p:xfrm>
          <a:off x="6678822" y="904026"/>
          <a:ext cx="428400" cy="42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00">
                  <a:extLst>
                    <a:ext uri="{9D8B030D-6E8A-4147-A177-3AD203B41FA5}">
                      <a16:colId xmlns:a16="http://schemas.microsoft.com/office/drawing/2014/main" val="2896003296"/>
                    </a:ext>
                  </a:extLst>
                </a:gridCol>
              </a:tblGrid>
              <a:tr h="42840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65559"/>
                  </a:ext>
                </a:extLst>
              </a:tr>
            </a:tbl>
          </a:graphicData>
        </a:graphic>
      </p:graphicFrame>
      <p:sp>
        <p:nvSpPr>
          <p:cNvPr id="48" name="文字方塊 47">
            <a:extLst>
              <a:ext uri="{FF2B5EF4-FFF2-40B4-BE49-F238E27FC236}">
                <a16:creationId xmlns:a16="http://schemas.microsoft.com/office/drawing/2014/main" id="{BF552560-AF82-4397-9E3A-C73C485C2CC7}"/>
              </a:ext>
            </a:extLst>
          </p:cNvPr>
          <p:cNvSpPr txBox="1"/>
          <p:nvPr/>
        </p:nvSpPr>
        <p:spPr>
          <a:xfrm>
            <a:off x="7077710" y="902783"/>
            <a:ext cx="15953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200" dirty="0"/>
              <a:t>前一個位置</a:t>
            </a:r>
          </a:p>
        </p:txBody>
      </p:sp>
    </p:spTree>
    <p:extLst>
      <p:ext uri="{BB962C8B-B14F-4D97-AF65-F5344CB8AC3E}">
        <p14:creationId xmlns:p14="http://schemas.microsoft.com/office/powerpoint/2010/main" val="2123560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193BCAD-BCE2-481F-84C6-CAC68B9C8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09938A-5CD5-414B-8E1D-1CC3322B1458}" type="slidenum">
              <a:rPr kumimoji="0" lang="zh-TW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E4A8"/>
                </a:solidFill>
                <a:effectLst/>
                <a:uLnTx/>
                <a:uFillTx/>
                <a:latin typeface="Tahoma"/>
                <a:ea typeface="標楷體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E4A8"/>
              </a:solidFill>
              <a:effectLst/>
              <a:uLnTx/>
              <a:uFillTx/>
              <a:latin typeface="Tahoma"/>
              <a:ea typeface="標楷體"/>
              <a:cs typeface="+mn-cs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2E0897D-15A0-410B-95FD-B81933343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討論</a:t>
            </a: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：</a:t>
            </a: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  <a:ea typeface="標楷體"/>
              <a:cs typeface="Times New Roman" panose="02020603050405020304" pitchFamily="18" charset="0"/>
            </a:endParaRPr>
          </a:p>
          <a:p>
            <a:pPr marL="34200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  <a:tabLst/>
              <a:defRPr/>
            </a:pPr>
            <a:r>
              <a:rPr lang="zh-TW" altLang="en-US" sz="2400" kern="0" dirty="0"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若使用</a:t>
            </a:r>
            <a:r>
              <a:rPr lang="en-US" altLang="zh-TW" sz="2400" kern="0" dirty="0"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DFS</a:t>
            </a:r>
            <a:r>
              <a:rPr lang="zh-TW" altLang="en-US" sz="2400" kern="0" dirty="0">
                <a:latin typeface="Times New Roman" panose="02020603050405020304" pitchFamily="18" charset="0"/>
                <a:ea typeface="標楷體"/>
                <a:cs typeface="Times New Roman" panose="02020603050405020304" pitchFamily="18" charset="0"/>
              </a:rPr>
              <a:t>，會找出所有可能的路徑，對尋找最短路徑比較沒有效率。</a:t>
            </a:r>
            <a:endParaRPr kumimoji="1" lang="en-US" altLang="zh-TW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00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1" lang="en-US" altLang="zh-TW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00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1" lang="en-US" altLang="zh-TW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00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1" lang="en-US" altLang="zh-TW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00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1" lang="en-US" altLang="zh-TW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3071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738</TotalTime>
  <Words>447</Words>
  <Application>Microsoft Office PowerPoint</Application>
  <PresentationFormat>如螢幕大小 (4:3)</PresentationFormat>
  <Paragraphs>171</Paragraphs>
  <Slides>6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6</vt:i4>
      </vt:variant>
    </vt:vector>
  </HeadingPairs>
  <TitlesOfParts>
    <vt:vector size="16" baseType="lpstr">
      <vt:lpstr>HGMinchoE</vt:lpstr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Office 佈景主題</vt:lpstr>
      <vt:lpstr>Blends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葉杰明</dc:creator>
  <cp:lastModifiedBy>葉杰明</cp:lastModifiedBy>
  <cp:revision>21</cp:revision>
  <dcterms:created xsi:type="dcterms:W3CDTF">2024-03-06T14:12:39Z</dcterms:created>
  <dcterms:modified xsi:type="dcterms:W3CDTF">2024-05-13T14:04:29Z</dcterms:modified>
</cp:coreProperties>
</file>