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9"/>
  </p:notesMasterIdLst>
  <p:sldIdLst>
    <p:sldId id="256" r:id="rId3"/>
    <p:sldId id="311" r:id="rId4"/>
    <p:sldId id="309" r:id="rId5"/>
    <p:sldId id="310" r:id="rId6"/>
    <p:sldId id="314" r:id="rId7"/>
    <p:sldId id="31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814-609D-4C62-A841-60621D0206F1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226F-D136-4D3E-BE8F-FBA58E8C2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28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5C792DC-84E5-4B44-827C-EF924F51A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991079-F418-4CB2-9644-3994CC38EAA9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28A7DA8-77C7-4821-9E71-07375150F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38C5-672F-4387-8293-D338C8702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2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5C792DC-84E5-4B44-827C-EF924F51A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991079-F418-4CB2-9644-3994CC38EAA9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28A7DA8-77C7-4821-9E71-07375150F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38C5-672F-4387-8293-D338C8702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3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59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207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241F530-70DD-4798-A3D5-E27F0C0903B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DA6BDBE-54F3-41E4-9F39-14E5DC7F4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4B99B8CF-A872-419F-B0AE-2363C9F7B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8F800147-BE9A-47D1-B753-F269C80A9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B8E500BB-A6E1-41F4-B9BC-C8D489AFB8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E140F99-4ED6-45FB-96D0-C498FD04D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B17369F-351F-4B4B-8A6F-C40BF038E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301CCCB9-0AEB-468D-99DD-F3E947780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5D76BB7-78CE-4D61-8A00-DD06902F7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ADF4B18C-BAD8-4904-82E7-025AC6C083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2A2E2BBC-488D-49DC-93F3-5802BDB35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AFEB2E-D575-4641-B5B8-2D9D41BFB24A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0346D77-570F-42CC-9760-A4177F408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6B121871-3EDD-45CF-87C6-531B539BFC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590C19-5221-4402-8BC2-6F06290843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288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403DD92-DD23-476A-96F1-40CDC727B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FBACB-3DF6-4395-BF63-9690526BF15C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0E19B7-DBAE-4AF4-9735-1D6004ADF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FF4123F-7CEE-446D-BE3F-9116E61B4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9938A-5CD5-414B-8E1D-1CC3322B145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20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E44C167-09C1-42E1-8165-F81C3FA370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61899-C559-4BA2-8AD5-24D3B6D39CDE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63560E1-8AA2-4FDE-9527-D661B4760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14128C-6956-4106-A6E5-9045D22402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D9DAD-D54D-45F7-AEB1-82AA614C830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6858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40ED7B9-763D-4223-818E-DE63B730D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1A6D-6849-4DC0-8818-9B0E2A41319E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47CBAA0-A886-476E-9908-A5C7E15A4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B1B48B6-B627-43AD-B390-1AD03CC95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A0305-7ACB-492B-9F38-2B5E98A4FE8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8593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349689E-423E-4D88-9A8A-093F0D1E5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EE91-2D68-4C18-81F2-A89BB9D08E18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4FD60E9-706D-48EF-8257-2BF6EDDD5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DC45866-01D6-4D70-BC58-A7F57C106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EE264-ADCD-467C-95F1-CC75DE30276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665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25C3C54-3130-4C7F-99E2-899471723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95155-4878-4E71-BE30-A3FFB6309D02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F9DB41B-9411-4D00-B4E9-6F8DC1762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F0DB7E0-21F7-4CB9-ABB7-19F128113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240D7-FE8E-4CBE-9D4B-A819C9674AD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8653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D7E8A68-4A0E-4B46-B0D7-A0B22DFE8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71AD-589B-4DA5-A8E6-08C3DCC4943C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E04941E-BE19-45F6-BE4D-E617B21BC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533AF8E-B561-44F9-AB95-731DF875D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3E8F-1D38-47D8-A476-0C1ED2D0C4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8387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EFD1EA6-C749-4ED7-97F8-A163118B3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DD66-FC88-4E83-960D-18492FBD853D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EAD5646-31C3-43DD-B5A5-26AC6F393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C266130-2AB1-496D-9368-A70A08D8B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C64AF-94E4-4BEF-AB55-53341C824B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54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489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5329491-C5B6-4FE9-B8F6-37D98FCF9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75B0-CA77-441B-8A8A-0A00BF243B77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FE33FA8-FF1F-48D3-B3D0-7DA90B280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182C300-76CD-4BC6-AFE4-1C297B9FB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D027B-284D-4DE4-B518-F6E4316482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3594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15E0B2B-CD4D-4E45-A2AC-24228E9DB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2AADC-1C1C-4B67-9289-612CDAAB577A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6D07AA-6446-40EA-91D2-BF7FECF31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6B1C416-048F-42F6-838F-25C0B56F6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17255-9AAF-4168-805B-4B34B8F9253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744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7E5E95A-7428-483C-95CD-BF9A2F8BD0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7F506-8E04-4A8F-BD1F-311BF543A811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5144BEB-45F2-4C66-8D97-B48ECE943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7BC89C4-EB83-451A-BA3A-A6D5A750B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14DD-C45B-4FBA-947D-C712531A47B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883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57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62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06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40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2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934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63EB-BCF2-4B0E-9CA6-3C38D9FE89ED}" type="datetimeFigureOut">
              <a:rPr lang="zh-TW" altLang="en-US" smtClean="0"/>
              <a:t>2024/5/13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06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F6E45048-E81A-48FC-94CA-B6106F10B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448331C1-5EAA-4629-958E-996A2AF47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8EF55EEA-1FF5-44A7-B691-D292C9B6DE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99C8AE8-3044-406A-8CEA-F5908324E3AE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C15B6A4-6FFD-4596-867B-70A0FEF012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1A2E6498-CF07-401D-B739-D5EA74D428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FEBF736E-A916-4029-87BD-E7C769C70BF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377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EE1BD28-649D-40B9-833F-1BBEADE30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j-cs"/>
              </a:rPr>
              <a:t>11487: Gathering Food</a:t>
            </a:r>
            <a:endParaRPr kumimoji="1" lang="en-US" altLang="zh-TW" sz="44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/>
              <a:ea typeface="標楷體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6AD4B65E-E8FB-43DB-8089-3E6A199D42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1447800"/>
                <a:ext cx="8305800" cy="487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★★★☆☆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題組：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Problem Set Archive with Online Judge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題號：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11487 Gathering Food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解題者：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葉杰明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解題日期：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20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24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年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5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月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16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日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題意：</a:t>
                </a:r>
                <a:r>
                  <a:rPr kumimoji="1" lang="zh-TW" altLang="en-US" sz="240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給定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zh-TW" sz="24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zh-TW" sz="2400" b="0" kern="0" dirty="0">
                        <a:latin typeface="Cambria Math" panose="020405030504060302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rPr>
                      <m:t>N</m:t>
                    </m:r>
                  </m:oMath>
                </a14:m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的方格，方格內容由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‘.’(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代表空的空間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‘#’(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代表障礙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、英文字母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(A~Z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，代表食物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。</a:t>
                </a:r>
                <a:endParaRPr lang="en-US" altLang="zh-TW" sz="2400" kern="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000" indent="0" defTabSz="914400" eaLnBrk="1" hangingPunct="1">
                  <a:buClr>
                    <a:srgbClr val="3333CC"/>
                  </a:buClr>
                  <a:buNone/>
                  <a:defRPr/>
                </a:pP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移動方向只能為上下左右，若取得食物後則將方格內容改為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’.’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，起點為字母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，求按照英文字母順序取的食物的最短路徑長以及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最短路徑的數量</a:t>
                </a:r>
                <a:r>
                  <a:rPr lang="en-US" altLang="zh-TW" sz="2400" ker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%20437)</a:t>
                </a:r>
                <a:r>
                  <a:rPr lang="zh-TW" altLang="en-US" sz="2400" ker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。</a:t>
                </a:r>
                <a:endParaRPr kumimoji="1" lang="en-US" altLang="zh-TW" sz="2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6AD4B65E-E8FB-43DB-8089-3E6A199D4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7800"/>
                <a:ext cx="8305800" cy="4876800"/>
              </a:xfrm>
              <a:prstGeom prst="rect">
                <a:avLst/>
              </a:prstGeom>
              <a:blipFill>
                <a:blip r:embed="rId2"/>
                <a:stretch>
                  <a:fillRect l="-147" t="-1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DF98D49-A246-4CB7-A3F2-035504A0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832C02-6888-4CC9-B17A-AC2591D51E1A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78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5714E9C-34CD-4C7F-B86F-AEA6134E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832C02-6888-4CC9-B17A-AC2591D51E1A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23F83D-60D5-474C-BEC5-10C18C1B6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32619"/>
            <a:ext cx="8077200" cy="6243483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題意範例：</a:t>
            </a:r>
            <a:endParaRPr kumimoji="1" lang="en-US" altLang="zh-TW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00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endParaRPr kumimoji="1" lang="en-US" altLang="zh-TW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5508605-D424-41F0-9A37-511F88FCC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28767"/>
              </p:ext>
            </p:extLst>
          </p:nvPr>
        </p:nvGraphicFramePr>
        <p:xfrm>
          <a:off x="1679203" y="1297330"/>
          <a:ext cx="1285200" cy="12801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1722868526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1233461689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1432114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154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04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112193"/>
                  </a:ext>
                </a:extLst>
              </a:tr>
            </a:tbl>
          </a:graphicData>
        </a:graphic>
      </p:graphicFrame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89CB8537-0F4C-4AF6-904D-BAA81A011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83137"/>
              </p:ext>
            </p:extLst>
          </p:nvPr>
        </p:nvGraphicFramePr>
        <p:xfrm>
          <a:off x="1681441" y="3173699"/>
          <a:ext cx="856800" cy="8534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2243981006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1656158876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171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794804"/>
                  </a:ext>
                </a:extLst>
              </a:tr>
            </a:tbl>
          </a:graphicData>
        </a:graphic>
      </p:graphicFrame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3FD6CCA0-03DB-4908-BB2E-6C8DB291C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11056"/>
              </p:ext>
            </p:extLst>
          </p:nvPr>
        </p:nvGraphicFramePr>
        <p:xfrm>
          <a:off x="1681441" y="4795565"/>
          <a:ext cx="856800" cy="8534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2704761078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63273762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304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102307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2A44B928-0600-4476-B7F7-8C557375514A}"/>
              </a:ext>
            </a:extLst>
          </p:cNvPr>
          <p:cNvSpPr txBox="1"/>
          <p:nvPr/>
        </p:nvSpPr>
        <p:spPr>
          <a:xfrm>
            <a:off x="1679203" y="866443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8BB4863-E721-44A9-9788-A66B9352BB05}"/>
              </a:ext>
            </a:extLst>
          </p:cNvPr>
          <p:cNvSpPr txBox="1"/>
          <p:nvPr/>
        </p:nvSpPr>
        <p:spPr>
          <a:xfrm>
            <a:off x="1680249" y="2742812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F662858-BEFE-4107-8039-0779CEA9C22A}"/>
              </a:ext>
            </a:extLst>
          </p:cNvPr>
          <p:cNvSpPr txBox="1"/>
          <p:nvPr/>
        </p:nvSpPr>
        <p:spPr>
          <a:xfrm>
            <a:off x="1680249" y="4364678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7FE526A-EED6-48D6-892D-E9A271D6F351}"/>
              </a:ext>
            </a:extLst>
          </p:cNvPr>
          <p:cNvSpPr txBox="1"/>
          <p:nvPr/>
        </p:nvSpPr>
        <p:spPr>
          <a:xfrm>
            <a:off x="1679203" y="5893712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09313AF-E683-47D3-B79A-88FA2119DE93}"/>
              </a:ext>
            </a:extLst>
          </p:cNvPr>
          <p:cNvSpPr txBox="1"/>
          <p:nvPr/>
        </p:nvSpPr>
        <p:spPr>
          <a:xfrm>
            <a:off x="4186203" y="172196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HGMinchoE" panose="02020809000000000000" pitchFamily="49" charset="-128"/>
                <a:ea typeface="HGMinchoE" panose="02020809000000000000" pitchFamily="49" charset="-128"/>
                <a:cs typeface="Times New Roman" panose="02020603050405020304" pitchFamily="18" charset="0"/>
              </a:rPr>
              <a:t>➔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820BC1D-4848-47F3-BF34-14BBA288BD57}"/>
              </a:ext>
            </a:extLst>
          </p:cNvPr>
          <p:cNvSpPr txBox="1"/>
          <p:nvPr/>
        </p:nvSpPr>
        <p:spPr>
          <a:xfrm>
            <a:off x="4186203" y="338497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HGMinchoE" panose="02020809000000000000" pitchFamily="49" charset="-128"/>
                <a:ea typeface="HGMinchoE" panose="02020809000000000000" pitchFamily="49" charset="-128"/>
                <a:cs typeface="Times New Roman" panose="02020603050405020304" pitchFamily="18" charset="0"/>
              </a:rPr>
              <a:t>➔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5D22671-52DC-4FC2-96F4-9E3A545E8C54}"/>
              </a:ext>
            </a:extLst>
          </p:cNvPr>
          <p:cNvSpPr txBox="1"/>
          <p:nvPr/>
        </p:nvSpPr>
        <p:spPr>
          <a:xfrm>
            <a:off x="4186203" y="500656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HGMinchoE" panose="02020809000000000000" pitchFamily="49" charset="-128"/>
                <a:ea typeface="HGMinchoE" panose="02020809000000000000" pitchFamily="49" charset="-128"/>
                <a:cs typeface="Times New Roman" panose="02020603050405020304" pitchFamily="18" charset="0"/>
              </a:rPr>
              <a:t>➔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1A78453-F67F-4BC9-885D-D14B95F648C1}"/>
              </a:ext>
            </a:extLst>
          </p:cNvPr>
          <p:cNvSpPr txBox="1"/>
          <p:nvPr/>
        </p:nvSpPr>
        <p:spPr>
          <a:xfrm>
            <a:off x="4186203" y="589371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HGMinchoE" panose="02020809000000000000" pitchFamily="49" charset="-128"/>
                <a:ea typeface="HGMinchoE" panose="02020809000000000000" pitchFamily="49" charset="-128"/>
                <a:cs typeface="Times New Roman" panose="02020603050405020304" pitchFamily="18" charset="0"/>
              </a:rPr>
              <a:t>➔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3DD88-255A-41A6-B571-D44D790A5240}"/>
              </a:ext>
            </a:extLst>
          </p:cNvPr>
          <p:cNvSpPr txBox="1"/>
          <p:nvPr/>
        </p:nvSpPr>
        <p:spPr>
          <a:xfrm>
            <a:off x="6040377" y="1721967"/>
            <a:ext cx="5373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5 1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E11A8CD2-436F-4E4A-BA39-2A774802D023}"/>
              </a:ext>
            </a:extLst>
          </p:cNvPr>
          <p:cNvSpPr txBox="1"/>
          <p:nvPr/>
        </p:nvSpPr>
        <p:spPr>
          <a:xfrm>
            <a:off x="6040376" y="3378650"/>
            <a:ext cx="5373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2 2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0E689D4-4E1C-4038-9E6B-458493FA1F88}"/>
              </a:ext>
            </a:extLst>
          </p:cNvPr>
          <p:cNvSpPr txBox="1"/>
          <p:nvPr/>
        </p:nvSpPr>
        <p:spPr>
          <a:xfrm>
            <a:off x="6040375" y="5006563"/>
            <a:ext cx="1422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Impossible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0E023BC8-CA7E-45D4-89F9-050508B39065}"/>
              </a:ext>
            </a:extLst>
          </p:cNvPr>
          <p:cNvSpPr txBox="1"/>
          <p:nvPr/>
        </p:nvSpPr>
        <p:spPr>
          <a:xfrm>
            <a:off x="6040375" y="5893711"/>
            <a:ext cx="6399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0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5714E9C-34CD-4C7F-B86F-AEA6134E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832C02-6888-4CC9-B17A-AC2591D51E1A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4323F83D-60D5-474C-BEC5-10C18C1B6A3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buClr>
                    <a:srgbClr val="3333CC"/>
                  </a:buClr>
                  <a:defRPr/>
                </a:pPr>
                <a:r>
                  <a:rPr lang="zh-TW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解法：</a:t>
                </a:r>
                <a:endParaRPr lang="en-US" altLang="zh-TW" sz="2400" b="1" kern="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000" indent="0" eaLnBrk="1" hangingPunct="1">
                  <a:buClr>
                    <a:srgbClr val="3333CC"/>
                  </a:buClr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分別找出兩順序字母之間的最短路徑長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，以及最短路徑數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，由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BFS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搭配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distance[N][N]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紀錄從起點到每個點的最短路徑長以及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path[N][N]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紀錄從起點到每個點的最短路徑數。若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，則直接輸出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“Impossible”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42000" indent="0" eaLnBrk="1" hangingPunct="1">
                  <a:buClr>
                    <a:srgbClr val="3333CC"/>
                  </a:buClr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𝑑𝑖𝑠𝑡𝑎𝑛𝑐𝑒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 dirty="0">
                          <a:latin typeface="Cambria Math" panose="02040503050406030204" pitchFamily="18" charset="0"/>
                        </a:rPr>
                        <m:t>𝑑𝑖𝑠𝑡𝑎𝑛𝑐𝑒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42000" indent="0" eaLnBrk="1" hangingPunct="1">
                  <a:buClr>
                    <a:srgbClr val="3333CC"/>
                  </a:buClr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𝑝𝑎𝑡h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𝑝𝑎𝑡h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42000" indent="0" eaLnBrk="1" hangingPunct="1">
                  <a:buClr>
                    <a:srgbClr val="3333CC"/>
                  </a:buClr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最短路徑長：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2400" i="1">
                        <a:latin typeface="Cambria Math" panose="02040503050406030204" pitchFamily="18" charset="0"/>
                      </a:rPr>
                      <m:t>字母數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42000" indent="0" eaLnBrk="1" hangingPunct="1">
                  <a:buClr>
                    <a:srgbClr val="3333CC"/>
                  </a:buClr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最短路徑數：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zh-TW" alt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2400" i="1">
                        <a:latin typeface="Cambria Math" panose="02040503050406030204" pitchFamily="18" charset="0"/>
                      </a:rPr>
                      <m:t>字母數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4323F83D-60D5-474C-BEC5-10C18C1B6A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868" r="-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93BCAD-BCE2-481F-84C6-CAC68B9C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938A-5CD5-414B-8E1D-1CC3322B1458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2E0897D-15A0-410B-95FD-B81933343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3962"/>
            <a:ext cx="8077200" cy="595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4400"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kern="0" dirty="0">
              <a:latin typeface="Times New Roman" panose="02020603050405020304" pitchFamily="18" charset="0"/>
            </a:endParaRPr>
          </a:p>
          <a:p>
            <a:pPr defTabSz="914400" eaLnBrk="1" hangingPunct="1">
              <a:lnSpc>
                <a:spcPct val="90000"/>
              </a:lnSpc>
            </a:pPr>
            <a:endParaRPr kumimoji="1" lang="zh-TW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42000" indent="0" defTabSz="914400" eaLnBrk="1" hangingPunct="1">
              <a:lnSpc>
                <a:spcPct val="90000"/>
              </a:lnSpc>
              <a:buNone/>
            </a:pPr>
            <a:endParaRPr lang="en-US" altLang="zh-TW" sz="2400" b="0" kern="0" dirty="0">
              <a:latin typeface="Times New Roman" panose="02020603050405020304" pitchFamily="18" charset="0"/>
            </a:endParaRPr>
          </a:p>
          <a:p>
            <a:pPr marL="342000" indent="0" defTabSz="914400" eaLnBrk="1" hangingPunct="1">
              <a:lnSpc>
                <a:spcPct val="90000"/>
              </a:lnSpc>
              <a:buNone/>
            </a:pPr>
            <a:endParaRPr lang="en-US" altLang="zh-TW" sz="2400" b="0" kern="0" dirty="0">
              <a:latin typeface="Times New Roman" panose="02020603050405020304" pitchFamily="18" charset="0"/>
            </a:endParaRPr>
          </a:p>
          <a:p>
            <a:pPr marL="342000" indent="0" defTabSz="914400" eaLnBrk="1" hangingPunct="1">
              <a:lnSpc>
                <a:spcPct val="90000"/>
              </a:lnSpc>
              <a:buNone/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marL="342000" indent="0" defTabSz="914400" eaLnBrk="1" hangingPunct="1">
              <a:lnSpc>
                <a:spcPct val="90000"/>
              </a:lnSpc>
              <a:buNone/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marL="342000" indent="0" defTabSz="914400" eaLnBrk="1" hangingPunct="1">
              <a:lnSpc>
                <a:spcPct val="90000"/>
              </a:lnSpc>
              <a:buNone/>
            </a:pPr>
            <a:endParaRPr lang="en-US" altLang="zh-TW" sz="24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3" name="表格 2">
            <a:extLst>
              <a:ext uri="{FF2B5EF4-FFF2-40B4-BE49-F238E27FC236}">
                <a16:creationId xmlns:a16="http://schemas.microsoft.com/office/drawing/2014/main" id="{653782EC-8764-4F37-A314-124ED3AF6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35733"/>
              </p:ext>
            </p:extLst>
          </p:nvPr>
        </p:nvGraphicFramePr>
        <p:xfrm>
          <a:off x="4237631" y="1748659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14" name="表格 2">
            <a:extLst>
              <a:ext uri="{FF2B5EF4-FFF2-40B4-BE49-F238E27FC236}">
                <a16:creationId xmlns:a16="http://schemas.microsoft.com/office/drawing/2014/main" id="{57181EBF-D7B6-4032-B7B6-0E2AC7EDF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473917"/>
              </p:ext>
            </p:extLst>
          </p:nvPr>
        </p:nvGraphicFramePr>
        <p:xfrm>
          <a:off x="2177589" y="3267748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15" name="表格 2">
            <a:extLst>
              <a:ext uri="{FF2B5EF4-FFF2-40B4-BE49-F238E27FC236}">
                <a16:creationId xmlns:a16="http://schemas.microsoft.com/office/drawing/2014/main" id="{A7C659DA-C117-4C10-B9B9-C92661445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34205"/>
              </p:ext>
            </p:extLst>
          </p:nvPr>
        </p:nvGraphicFramePr>
        <p:xfrm>
          <a:off x="1156171" y="5022809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16" name="表格 2">
            <a:extLst>
              <a:ext uri="{FF2B5EF4-FFF2-40B4-BE49-F238E27FC236}">
                <a16:creationId xmlns:a16="http://schemas.microsoft.com/office/drawing/2014/main" id="{C8A9E59F-1A57-482F-B16C-8DDB9348F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21120"/>
              </p:ext>
            </p:extLst>
          </p:nvPr>
        </p:nvGraphicFramePr>
        <p:xfrm>
          <a:off x="3199007" y="5022809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17" name="表格 2">
            <a:extLst>
              <a:ext uri="{FF2B5EF4-FFF2-40B4-BE49-F238E27FC236}">
                <a16:creationId xmlns:a16="http://schemas.microsoft.com/office/drawing/2014/main" id="{63C079AF-CE6E-44EB-828F-A5228C15A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448484"/>
              </p:ext>
            </p:extLst>
          </p:nvPr>
        </p:nvGraphicFramePr>
        <p:xfrm>
          <a:off x="6297674" y="3267748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18" name="表格 2">
            <a:extLst>
              <a:ext uri="{FF2B5EF4-FFF2-40B4-BE49-F238E27FC236}">
                <a16:creationId xmlns:a16="http://schemas.microsoft.com/office/drawing/2014/main" id="{60538AF7-E83A-49D1-BF51-A446A4C8C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00795"/>
              </p:ext>
            </p:extLst>
          </p:nvPr>
        </p:nvGraphicFramePr>
        <p:xfrm>
          <a:off x="5276256" y="5022809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19" name="表格 2">
            <a:extLst>
              <a:ext uri="{FF2B5EF4-FFF2-40B4-BE49-F238E27FC236}">
                <a16:creationId xmlns:a16="http://schemas.microsoft.com/office/drawing/2014/main" id="{BB10A791-4951-4A2B-A59A-B96B1EB8F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062152"/>
              </p:ext>
            </p:extLst>
          </p:nvPr>
        </p:nvGraphicFramePr>
        <p:xfrm>
          <a:off x="7319092" y="5022809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sp>
        <p:nvSpPr>
          <p:cNvPr id="20" name="文字方塊 19">
            <a:extLst>
              <a:ext uri="{FF2B5EF4-FFF2-40B4-BE49-F238E27FC236}">
                <a16:creationId xmlns:a16="http://schemas.microsoft.com/office/drawing/2014/main" id="{AFB4C896-959A-426B-974D-CCC6C574D608}"/>
              </a:ext>
            </a:extLst>
          </p:cNvPr>
          <p:cNvSpPr txBox="1"/>
          <p:nvPr/>
        </p:nvSpPr>
        <p:spPr>
          <a:xfrm>
            <a:off x="3722746" y="1748659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1CAAA8D4-028F-4BEA-B778-585D0E2E13E6}"/>
              </a:ext>
            </a:extLst>
          </p:cNvPr>
          <p:cNvSpPr txBox="1"/>
          <p:nvPr/>
        </p:nvSpPr>
        <p:spPr>
          <a:xfrm>
            <a:off x="1662704" y="3267748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9EC0F646-E015-46BC-B2F6-EDC42736846B}"/>
              </a:ext>
            </a:extLst>
          </p:cNvPr>
          <p:cNvSpPr txBox="1"/>
          <p:nvPr/>
        </p:nvSpPr>
        <p:spPr>
          <a:xfrm>
            <a:off x="5782789" y="3267748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986E92FC-9BA2-44AD-866E-250A98FE71FF}"/>
              </a:ext>
            </a:extLst>
          </p:cNvPr>
          <p:cNvSpPr txBox="1"/>
          <p:nvPr/>
        </p:nvSpPr>
        <p:spPr>
          <a:xfrm>
            <a:off x="2684122" y="5022809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863F0C8-8833-449F-803E-42D8001BA710}"/>
              </a:ext>
            </a:extLst>
          </p:cNvPr>
          <p:cNvSpPr txBox="1"/>
          <p:nvPr/>
        </p:nvSpPr>
        <p:spPr>
          <a:xfrm>
            <a:off x="4758913" y="5022809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30B2EA64-1264-43D9-9031-6FF869072ACE}"/>
              </a:ext>
            </a:extLst>
          </p:cNvPr>
          <p:cNvSpPr txBox="1"/>
          <p:nvPr/>
        </p:nvSpPr>
        <p:spPr>
          <a:xfrm>
            <a:off x="570961" y="5022809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6E10ADA-AE4E-4EA1-BBA5-3BE56A9C44E9}"/>
              </a:ext>
            </a:extLst>
          </p:cNvPr>
          <p:cNvSpPr txBox="1"/>
          <p:nvPr/>
        </p:nvSpPr>
        <p:spPr>
          <a:xfrm>
            <a:off x="6741690" y="5018641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表格 2">
            <a:extLst>
              <a:ext uri="{FF2B5EF4-FFF2-40B4-BE49-F238E27FC236}">
                <a16:creationId xmlns:a16="http://schemas.microsoft.com/office/drawing/2014/main" id="{5F732E8A-7347-4A02-95CD-60C9AA1AF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62221"/>
              </p:ext>
            </p:extLst>
          </p:nvPr>
        </p:nvGraphicFramePr>
        <p:xfrm>
          <a:off x="2605989" y="338088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770743F9-7560-44F3-ABD1-E52FF0F09A75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 bwMode="auto">
          <a:xfrm flipH="1">
            <a:off x="2605989" y="2602099"/>
            <a:ext cx="2060042" cy="6656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3DEE9D3-D270-48F0-9F82-726D7A890E8A}"/>
              </a:ext>
            </a:extLst>
          </p:cNvPr>
          <p:cNvCxnSpPr>
            <a:cxnSpLocks/>
            <a:stCxn id="13" idx="2"/>
            <a:endCxn id="17" idx="0"/>
          </p:cNvCxnSpPr>
          <p:nvPr/>
        </p:nvCxnSpPr>
        <p:spPr bwMode="auto">
          <a:xfrm>
            <a:off x="4666031" y="2602099"/>
            <a:ext cx="2060043" cy="6656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9D5A56A7-BC7F-426C-A62C-8906F884EBF6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 bwMode="auto">
          <a:xfrm flipH="1">
            <a:off x="1584571" y="4121188"/>
            <a:ext cx="1021418" cy="9016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6B98C522-0431-45D3-8D97-DEE4E511110B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 bwMode="auto">
          <a:xfrm>
            <a:off x="2605989" y="4121188"/>
            <a:ext cx="1021418" cy="9016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384B3A1-A5F2-474F-9B24-1F83EF55117E}"/>
              </a:ext>
            </a:extLst>
          </p:cNvPr>
          <p:cNvCxnSpPr>
            <a:cxnSpLocks/>
            <a:stCxn id="17" idx="2"/>
            <a:endCxn id="19" idx="0"/>
          </p:cNvCxnSpPr>
          <p:nvPr/>
        </p:nvCxnSpPr>
        <p:spPr bwMode="auto">
          <a:xfrm>
            <a:off x="6726074" y="4121188"/>
            <a:ext cx="1021418" cy="9016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2A1FCE8D-9E9E-45B2-8A93-F5DEE5839585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 flipH="1">
            <a:off x="5704656" y="4121188"/>
            <a:ext cx="1021418" cy="9016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542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93BCAD-BCE2-481F-84C6-CAC68B9C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09938A-5CD5-414B-8E1D-1CC3322B1458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/>
                <a:ea typeface="標楷體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/>
              <a:ea typeface="標楷體"/>
              <a:cs typeface="+mn-cs"/>
            </a:endParaRPr>
          </a:p>
        </p:txBody>
      </p:sp>
      <p:graphicFrame>
        <p:nvGraphicFramePr>
          <p:cNvPr id="13" name="表格 2">
            <a:extLst>
              <a:ext uri="{FF2B5EF4-FFF2-40B4-BE49-F238E27FC236}">
                <a16:creationId xmlns:a16="http://schemas.microsoft.com/office/drawing/2014/main" id="{6E218127-9A50-48F7-A7FF-503F9E83B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862130"/>
              </p:ext>
            </p:extLst>
          </p:nvPr>
        </p:nvGraphicFramePr>
        <p:xfrm>
          <a:off x="1238792" y="464954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0CAA26AB-B17A-42EB-A3B9-4E2EFFE4E77B}"/>
              </a:ext>
            </a:extLst>
          </p:cNvPr>
          <p:cNvSpPr txBox="1"/>
          <p:nvPr/>
        </p:nvSpPr>
        <p:spPr>
          <a:xfrm>
            <a:off x="723907" y="46495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2">
            <a:extLst>
              <a:ext uri="{FF2B5EF4-FFF2-40B4-BE49-F238E27FC236}">
                <a16:creationId xmlns:a16="http://schemas.microsoft.com/office/drawing/2014/main" id="{CBE3DBCF-7B7D-4E40-9CE0-8EB6AE1ED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52442"/>
              </p:ext>
            </p:extLst>
          </p:nvPr>
        </p:nvGraphicFramePr>
        <p:xfrm>
          <a:off x="4974082" y="469121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sp>
        <p:nvSpPr>
          <p:cNvPr id="17" name="文字方塊 16">
            <a:extLst>
              <a:ext uri="{FF2B5EF4-FFF2-40B4-BE49-F238E27FC236}">
                <a16:creationId xmlns:a16="http://schemas.microsoft.com/office/drawing/2014/main" id="{78219E10-EA94-4AC7-ADEF-B13E5F54BAA3}"/>
              </a:ext>
            </a:extLst>
          </p:cNvPr>
          <p:cNvSpPr txBox="1"/>
          <p:nvPr/>
        </p:nvSpPr>
        <p:spPr>
          <a:xfrm>
            <a:off x="2969341" y="1"/>
            <a:ext cx="11079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31428127-2D01-44D6-B4E7-E6D4FBCB4EB5}"/>
              </a:ext>
            </a:extLst>
          </p:cNvPr>
          <p:cNvSpPr txBox="1"/>
          <p:nvPr/>
        </p:nvSpPr>
        <p:spPr>
          <a:xfrm>
            <a:off x="5044298" y="0"/>
            <a:ext cx="670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表格 2">
            <a:extLst>
              <a:ext uri="{FF2B5EF4-FFF2-40B4-BE49-F238E27FC236}">
                <a16:creationId xmlns:a16="http://schemas.microsoft.com/office/drawing/2014/main" id="{43EC1E42-9009-4337-92E9-0B5898852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64632"/>
              </p:ext>
            </p:extLst>
          </p:nvPr>
        </p:nvGraphicFramePr>
        <p:xfrm>
          <a:off x="1218299" y="1783348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sp>
        <p:nvSpPr>
          <p:cNvPr id="20" name="文字方塊 19">
            <a:extLst>
              <a:ext uri="{FF2B5EF4-FFF2-40B4-BE49-F238E27FC236}">
                <a16:creationId xmlns:a16="http://schemas.microsoft.com/office/drawing/2014/main" id="{69473EDF-5124-4E1A-AB28-F64540E0FE8A}"/>
              </a:ext>
            </a:extLst>
          </p:cNvPr>
          <p:cNvSpPr txBox="1"/>
          <p:nvPr/>
        </p:nvSpPr>
        <p:spPr>
          <a:xfrm>
            <a:off x="703414" y="1783348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表格 2">
            <a:extLst>
              <a:ext uri="{FF2B5EF4-FFF2-40B4-BE49-F238E27FC236}">
                <a16:creationId xmlns:a16="http://schemas.microsoft.com/office/drawing/2014/main" id="{18E4D8A7-9A79-4FFC-BC46-DC9FFD955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088103"/>
              </p:ext>
            </p:extLst>
          </p:nvPr>
        </p:nvGraphicFramePr>
        <p:xfrm>
          <a:off x="1238792" y="3097575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sp>
        <p:nvSpPr>
          <p:cNvPr id="26" name="文字方塊 25">
            <a:extLst>
              <a:ext uri="{FF2B5EF4-FFF2-40B4-BE49-F238E27FC236}">
                <a16:creationId xmlns:a16="http://schemas.microsoft.com/office/drawing/2014/main" id="{732A66E3-8444-41D7-AC51-D3FACE350E92}"/>
              </a:ext>
            </a:extLst>
          </p:cNvPr>
          <p:cNvSpPr txBox="1"/>
          <p:nvPr/>
        </p:nvSpPr>
        <p:spPr>
          <a:xfrm>
            <a:off x="723907" y="3097575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表格 2">
            <a:extLst>
              <a:ext uri="{FF2B5EF4-FFF2-40B4-BE49-F238E27FC236}">
                <a16:creationId xmlns:a16="http://schemas.microsoft.com/office/drawing/2014/main" id="{0411BEB1-3AA4-4CE3-A97F-6D1DFF835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63491"/>
              </p:ext>
            </p:extLst>
          </p:nvPr>
        </p:nvGraphicFramePr>
        <p:xfrm>
          <a:off x="1234157" y="4415969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sp>
        <p:nvSpPr>
          <p:cNvPr id="32" name="文字方塊 31">
            <a:extLst>
              <a:ext uri="{FF2B5EF4-FFF2-40B4-BE49-F238E27FC236}">
                <a16:creationId xmlns:a16="http://schemas.microsoft.com/office/drawing/2014/main" id="{DEF1A83F-9E65-4316-9D4B-FE6B1B5766EA}"/>
              </a:ext>
            </a:extLst>
          </p:cNvPr>
          <p:cNvSpPr txBox="1"/>
          <p:nvPr/>
        </p:nvSpPr>
        <p:spPr>
          <a:xfrm>
            <a:off x="719272" y="4415969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表格 2">
            <a:extLst>
              <a:ext uri="{FF2B5EF4-FFF2-40B4-BE49-F238E27FC236}">
                <a16:creationId xmlns:a16="http://schemas.microsoft.com/office/drawing/2014/main" id="{29BE9412-5F0B-4B04-8794-63B32D807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50362"/>
              </p:ext>
            </p:extLst>
          </p:nvPr>
        </p:nvGraphicFramePr>
        <p:xfrm>
          <a:off x="1215796" y="5734363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sp>
        <p:nvSpPr>
          <p:cNvPr id="38" name="文字方塊 37">
            <a:extLst>
              <a:ext uri="{FF2B5EF4-FFF2-40B4-BE49-F238E27FC236}">
                <a16:creationId xmlns:a16="http://schemas.microsoft.com/office/drawing/2014/main" id="{9A022FD0-4193-4913-9DC4-5EE38DA4B252}"/>
              </a:ext>
            </a:extLst>
          </p:cNvPr>
          <p:cNvSpPr txBox="1"/>
          <p:nvPr/>
        </p:nvSpPr>
        <p:spPr>
          <a:xfrm>
            <a:off x="700911" y="5734363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表格 2">
            <a:extLst>
              <a:ext uri="{FF2B5EF4-FFF2-40B4-BE49-F238E27FC236}">
                <a16:creationId xmlns:a16="http://schemas.microsoft.com/office/drawing/2014/main" id="{24FA8684-D08B-48AD-9B54-7EFA5C198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369591"/>
              </p:ext>
            </p:extLst>
          </p:nvPr>
        </p:nvGraphicFramePr>
        <p:xfrm>
          <a:off x="3094939" y="464954"/>
          <a:ext cx="856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30" name="表格 2">
            <a:extLst>
              <a:ext uri="{FF2B5EF4-FFF2-40B4-BE49-F238E27FC236}">
                <a16:creationId xmlns:a16="http://schemas.microsoft.com/office/drawing/2014/main" id="{D7D1A838-FD2C-45D4-8DD7-6532005C0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73238"/>
              </p:ext>
            </p:extLst>
          </p:nvPr>
        </p:nvGraphicFramePr>
        <p:xfrm>
          <a:off x="2894591" y="1779181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35" name="表格 2">
            <a:extLst>
              <a:ext uri="{FF2B5EF4-FFF2-40B4-BE49-F238E27FC236}">
                <a16:creationId xmlns:a16="http://schemas.microsoft.com/office/drawing/2014/main" id="{74BB6F59-28F3-46E7-9EBE-DB74E4096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82126"/>
              </p:ext>
            </p:extLst>
          </p:nvPr>
        </p:nvGraphicFramePr>
        <p:xfrm>
          <a:off x="4749486" y="1787515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0+</a:t>
                      </a:r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36" name="表格 2">
            <a:extLst>
              <a:ext uri="{FF2B5EF4-FFF2-40B4-BE49-F238E27FC236}">
                <a16:creationId xmlns:a16="http://schemas.microsoft.com/office/drawing/2014/main" id="{51FBC1F8-51CE-415E-8F07-9F51B666D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77509"/>
              </p:ext>
            </p:extLst>
          </p:nvPr>
        </p:nvGraphicFramePr>
        <p:xfrm>
          <a:off x="2888704" y="3093408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41" name="表格 2">
            <a:extLst>
              <a:ext uri="{FF2B5EF4-FFF2-40B4-BE49-F238E27FC236}">
                <a16:creationId xmlns:a16="http://schemas.microsoft.com/office/drawing/2014/main" id="{F70382F4-B88C-47FA-B587-2B1FFEEF5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40496"/>
              </p:ext>
            </p:extLst>
          </p:nvPr>
        </p:nvGraphicFramePr>
        <p:xfrm>
          <a:off x="4749486" y="3101742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0+</a:t>
                      </a:r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5BCF0B84-9877-462E-9DBA-D227AA684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895002"/>
              </p:ext>
            </p:extLst>
          </p:nvPr>
        </p:nvGraphicFramePr>
        <p:xfrm>
          <a:off x="2888704" y="4415969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43" name="表格 2">
            <a:extLst>
              <a:ext uri="{FF2B5EF4-FFF2-40B4-BE49-F238E27FC236}">
                <a16:creationId xmlns:a16="http://schemas.microsoft.com/office/drawing/2014/main" id="{67F3E588-E188-4703-BECC-32AF1B39B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88908"/>
              </p:ext>
            </p:extLst>
          </p:nvPr>
        </p:nvGraphicFramePr>
        <p:xfrm>
          <a:off x="4749486" y="4415969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0+</a:t>
                      </a:r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44" name="表格 2">
            <a:extLst>
              <a:ext uri="{FF2B5EF4-FFF2-40B4-BE49-F238E27FC236}">
                <a16:creationId xmlns:a16="http://schemas.microsoft.com/office/drawing/2014/main" id="{518FBC76-4AFA-46AC-8986-B01112429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195620"/>
              </p:ext>
            </p:extLst>
          </p:nvPr>
        </p:nvGraphicFramePr>
        <p:xfrm>
          <a:off x="2890845" y="5734363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p:graphicFrame>
        <p:nvGraphicFramePr>
          <p:cNvPr id="45" name="表格 2">
            <a:extLst>
              <a:ext uri="{FF2B5EF4-FFF2-40B4-BE49-F238E27FC236}">
                <a16:creationId xmlns:a16="http://schemas.microsoft.com/office/drawing/2014/main" id="{FDB6BFB8-57B4-46EB-B845-42A041EB6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94554"/>
              </p:ext>
            </p:extLst>
          </p:nvPr>
        </p:nvGraphicFramePr>
        <p:xfrm>
          <a:off x="4749486" y="5734363"/>
          <a:ext cx="126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4980608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66956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1+</a:t>
                      </a:r>
                      <a:r>
                        <a:rPr lang="en-US" altLang="zh-TW" sz="22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2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7259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CDD2D59C-E91E-4BE3-B68F-981A60FD259B}"/>
                  </a:ext>
                </a:extLst>
              </p:cNvPr>
              <p:cNvSpPr txBox="1"/>
              <p:nvPr/>
            </p:nvSpPr>
            <p:spPr>
              <a:xfrm>
                <a:off x="6097973" y="5581204"/>
                <a:ext cx="304602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200" dirty="0">
                    <a:latin typeface="Times New Roman" panose="02020603050405020304" pitchFamily="18" charset="0"/>
                  </a:rPr>
                  <a:t>最短路徑長：</a:t>
                </a:r>
                <a14:m>
                  <m:oMath xmlns:m="http://schemas.openxmlformats.org/officeDocument/2006/math">
                    <m:r>
                      <a:rPr lang="en-US" altLang="zh-TW" sz="2200" i="1" dirty="0" smtClean="0">
                        <a:latin typeface="Cambria Math" panose="02040503050406030204" pitchFamily="18" charset="0"/>
                      </a:rPr>
                      <m:t>3−1=2</m:t>
                    </m:r>
                  </m:oMath>
                </a14:m>
                <a:endParaRPr lang="zh-TW" altLang="en-US" sz="2200" dirty="0"/>
              </a:p>
            </p:txBody>
          </p:sp>
        </mc:Choice>
        <mc:Fallback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CDD2D59C-E91E-4BE3-B68F-981A60FD2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973" y="5581204"/>
                <a:ext cx="3046027" cy="430887"/>
              </a:xfrm>
              <a:prstGeom prst="rect">
                <a:avLst/>
              </a:prstGeom>
              <a:blipFill>
                <a:blip r:embed="rId2"/>
                <a:stretch>
                  <a:fillRect l="-2600" t="-10000" b="-285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文字方塊 45">
            <a:extLst>
              <a:ext uri="{FF2B5EF4-FFF2-40B4-BE49-F238E27FC236}">
                <a16:creationId xmlns:a16="http://schemas.microsoft.com/office/drawing/2014/main" id="{CB914574-1032-4BE5-A293-6100C61C5173}"/>
              </a:ext>
            </a:extLst>
          </p:cNvPr>
          <p:cNvSpPr txBox="1"/>
          <p:nvPr/>
        </p:nvSpPr>
        <p:spPr>
          <a:xfrm>
            <a:off x="6097972" y="6235721"/>
            <a:ext cx="2018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dirty="0">
                <a:latin typeface="Times New Roman" panose="02020603050405020304" pitchFamily="18" charset="0"/>
              </a:rPr>
              <a:t>最短路徑數：</a:t>
            </a:r>
            <a:r>
              <a:rPr lang="en-US" altLang="zh-TW" sz="2200" dirty="0">
                <a:latin typeface="Times New Roman" panose="02020603050405020304" pitchFamily="18" charset="0"/>
              </a:rPr>
              <a:t>2</a:t>
            </a:r>
            <a:endParaRPr lang="zh-TW" altLang="en-US" sz="2200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73AA2501-946F-4ECA-B201-F34DA128E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67150"/>
              </p:ext>
            </p:extLst>
          </p:nvPr>
        </p:nvGraphicFramePr>
        <p:xfrm>
          <a:off x="6678822" y="466197"/>
          <a:ext cx="428400" cy="42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2896003296"/>
                    </a:ext>
                  </a:extLst>
                </a:gridCol>
              </a:tblGrid>
              <a:tr h="4284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65559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72765651-4C47-44DC-BC1E-A53CE391EFAD}"/>
              </a:ext>
            </a:extLst>
          </p:cNvPr>
          <p:cNvSpPr txBox="1"/>
          <p:nvPr/>
        </p:nvSpPr>
        <p:spPr>
          <a:xfrm>
            <a:off x="7077710" y="464954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dirty="0"/>
              <a:t>目前位置</a:t>
            </a:r>
          </a:p>
        </p:txBody>
      </p:sp>
      <p:graphicFrame>
        <p:nvGraphicFramePr>
          <p:cNvPr id="47" name="表格 5">
            <a:extLst>
              <a:ext uri="{FF2B5EF4-FFF2-40B4-BE49-F238E27FC236}">
                <a16:creationId xmlns:a16="http://schemas.microsoft.com/office/drawing/2014/main" id="{B62F6A8C-A664-44B9-B123-A010B83A2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92474"/>
              </p:ext>
            </p:extLst>
          </p:nvPr>
        </p:nvGraphicFramePr>
        <p:xfrm>
          <a:off x="6678822" y="904026"/>
          <a:ext cx="428400" cy="42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2896003296"/>
                    </a:ext>
                  </a:extLst>
                </a:gridCol>
              </a:tblGrid>
              <a:tr h="4284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5559"/>
                  </a:ext>
                </a:extLst>
              </a:tr>
            </a:tbl>
          </a:graphicData>
        </a:graphic>
      </p:graphicFrame>
      <p:sp>
        <p:nvSpPr>
          <p:cNvPr id="48" name="文字方塊 47">
            <a:extLst>
              <a:ext uri="{FF2B5EF4-FFF2-40B4-BE49-F238E27FC236}">
                <a16:creationId xmlns:a16="http://schemas.microsoft.com/office/drawing/2014/main" id="{BF552560-AF82-4397-9E3A-C73C485C2CC7}"/>
              </a:ext>
            </a:extLst>
          </p:cNvPr>
          <p:cNvSpPr txBox="1"/>
          <p:nvPr/>
        </p:nvSpPr>
        <p:spPr>
          <a:xfrm>
            <a:off x="7077710" y="902783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dirty="0"/>
              <a:t>前一個位置</a:t>
            </a:r>
          </a:p>
        </p:txBody>
      </p:sp>
    </p:spTree>
    <p:extLst>
      <p:ext uri="{BB962C8B-B14F-4D97-AF65-F5344CB8AC3E}">
        <p14:creationId xmlns:p14="http://schemas.microsoft.com/office/powerpoint/2010/main" val="212356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93BCAD-BCE2-481F-84C6-CAC68B9C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09938A-5CD5-414B-8E1D-1CC3322B1458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/>
                <a:ea typeface="標楷體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/>
              <a:ea typeface="標楷體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2E0897D-15A0-410B-95FD-B81933343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討論</a:t>
            </a: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4200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lang="zh-TW" altLang="en-US" sz="2400" kern="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若使用</a:t>
            </a:r>
            <a:r>
              <a:rPr lang="en-US" altLang="zh-TW" sz="2400" kern="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DFS</a:t>
            </a:r>
            <a:r>
              <a:rPr lang="zh-TW" altLang="en-US" sz="2400" kern="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，會找出所有可能的路徑，對尋找最短路徑比較沒有效率。</a:t>
            </a:r>
            <a:endParaRPr kumimoji="1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00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1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00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1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00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1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00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1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07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447</Words>
  <Application>Microsoft Office PowerPoint</Application>
  <PresentationFormat>如螢幕大小 (4:3)</PresentationFormat>
  <Paragraphs>171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HGMinchoE</vt:lpstr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佈景主題</vt:lpstr>
      <vt:lpstr>Blends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葉杰明</dc:creator>
  <cp:lastModifiedBy>葉杰明</cp:lastModifiedBy>
  <cp:revision>21</cp:revision>
  <dcterms:created xsi:type="dcterms:W3CDTF">2024-03-06T14:12:39Z</dcterms:created>
  <dcterms:modified xsi:type="dcterms:W3CDTF">2024-05-13T14:04:29Z</dcterms:modified>
</cp:coreProperties>
</file>