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07" r:id="rId2"/>
    <p:sldId id="309" r:id="rId3"/>
    <p:sldId id="311" r:id="rId4"/>
    <p:sldId id="312" r:id="rId5"/>
    <p:sldId id="310" r:id="rId6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佈景主題樣式 2 - 輔色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71" d="100"/>
          <a:sy n="71" d="100"/>
        </p:scale>
        <p:origin x="84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1604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642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98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2024/5/22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2024/5/22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2024/5/22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2024/5/22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2024/5/22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2024/5/22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2024/5/22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2024/5/22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2024/5/22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2024/5/22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2024/5/22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2024/5/22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10158:war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volume 101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0158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war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蔡昌燁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kern="100" dirty="0">
                <a:effectLst/>
                <a:latin typeface="+mn-ea"/>
              </a:rPr>
              <a:t>輸入</a:t>
            </a:r>
            <a:r>
              <a:rPr lang="en-US" altLang="zh-TW" sz="2400" kern="100" dirty="0">
                <a:effectLst/>
                <a:latin typeface="+mn-ea"/>
              </a:rPr>
              <a:t>n</a:t>
            </a:r>
            <a:r>
              <a:rPr lang="zh-TW" altLang="en-US" sz="2400" kern="100" dirty="0">
                <a:latin typeface="+mn-ea"/>
              </a:rPr>
              <a:t>代表人數</a:t>
            </a:r>
            <a:r>
              <a:rPr lang="zh-TW" altLang="en-US" sz="2400" kern="100" dirty="0">
                <a:effectLst/>
                <a:latin typeface="+mn-ea"/>
              </a:rPr>
              <a:t>，並且藉由</a:t>
            </a:r>
            <a:r>
              <a:rPr lang="zh-TW" altLang="en-US" sz="2400" kern="100" dirty="0">
                <a:latin typeface="+mn-ea"/>
              </a:rPr>
              <a:t>輸入</a:t>
            </a:r>
            <a:r>
              <a:rPr lang="zh-TW" altLang="en-US" sz="2400" kern="100" dirty="0">
                <a:effectLst/>
                <a:latin typeface="+mn-ea"/>
              </a:rPr>
              <a:t>判定是敵人還是朋友，共有四種函數：</a:t>
            </a:r>
            <a:r>
              <a:rPr lang="en-US" altLang="zh-TW" sz="2400" kern="100" dirty="0">
                <a:effectLst/>
                <a:latin typeface="+mn-ea"/>
              </a:rPr>
              <a:t>1.</a:t>
            </a:r>
            <a:r>
              <a:rPr lang="zh-TW" altLang="en-US" sz="2400" kern="100" dirty="0">
                <a:effectLst/>
                <a:latin typeface="+mn-ea"/>
              </a:rPr>
              <a:t>設定為朋友 </a:t>
            </a:r>
            <a:r>
              <a:rPr lang="en-US" altLang="zh-TW" sz="2400" kern="100" dirty="0">
                <a:effectLst/>
                <a:latin typeface="+mn-ea"/>
              </a:rPr>
              <a:t>2.</a:t>
            </a:r>
            <a:r>
              <a:rPr lang="zh-TW" altLang="en-US" sz="2400" kern="100" dirty="0">
                <a:effectLst/>
                <a:latin typeface="+mn-ea"/>
              </a:rPr>
              <a:t>設定為敵人 </a:t>
            </a:r>
            <a:r>
              <a:rPr lang="en-US" altLang="zh-TW" sz="2400" kern="100" dirty="0">
                <a:effectLst/>
                <a:latin typeface="+mn-ea"/>
              </a:rPr>
              <a:t>3.</a:t>
            </a:r>
            <a:r>
              <a:rPr lang="zh-TW" altLang="en-US" sz="2400" kern="100" dirty="0">
                <a:effectLst/>
                <a:latin typeface="+mn-ea"/>
              </a:rPr>
              <a:t>是否為</a:t>
            </a:r>
            <a:r>
              <a:rPr lang="zh-TW" altLang="en-US" sz="2400" kern="100" dirty="0">
                <a:latin typeface="+mn-ea"/>
              </a:rPr>
              <a:t>朋友 </a:t>
            </a:r>
            <a:r>
              <a:rPr lang="en-US" altLang="zh-TW" sz="2400" kern="100" dirty="0">
                <a:latin typeface="+mn-ea"/>
              </a:rPr>
              <a:t>4.</a:t>
            </a:r>
            <a:r>
              <a:rPr lang="zh-TW" altLang="en-US" sz="2400" kern="100" dirty="0">
                <a:latin typeface="+mn-ea"/>
              </a:rPr>
              <a:t>是否為敵人。</a:t>
            </a:r>
            <a:endParaRPr lang="en-US" altLang="zh-TW" sz="2400" kern="100" dirty="0">
              <a:latin typeface="+mn-ea"/>
            </a:endParaRPr>
          </a:p>
          <a:p>
            <a:pPr marL="0" indent="0" eaLnBrk="1" hangingPunct="1">
              <a:buNone/>
            </a:pPr>
            <a:r>
              <a:rPr lang="en-US" altLang="zh-TW" sz="2400" kern="100" dirty="0">
                <a:latin typeface="+mn-ea"/>
              </a:rPr>
              <a:t>  </a:t>
            </a:r>
            <a:r>
              <a:rPr lang="zh-TW" altLang="en-US" sz="2400" kern="100" dirty="0">
                <a:latin typeface="+mn-ea"/>
              </a:rPr>
              <a:t>在</a:t>
            </a:r>
            <a:r>
              <a:rPr lang="en-US" altLang="zh-TW" sz="2400" kern="100" dirty="0">
                <a:latin typeface="+mn-ea"/>
              </a:rPr>
              <a:t>1,2</a:t>
            </a:r>
            <a:r>
              <a:rPr lang="zh-TW" altLang="en-US" sz="2400" kern="100" dirty="0">
                <a:latin typeface="+mn-ea"/>
              </a:rPr>
              <a:t>中，若設定與前面的輸入牴觸，則</a:t>
            </a:r>
            <a:r>
              <a:rPr lang="en-US" altLang="zh-TW" sz="2400" kern="100" dirty="0">
                <a:latin typeface="+mn-ea"/>
              </a:rPr>
              <a:t>return -1</a:t>
            </a:r>
          </a:p>
          <a:p>
            <a:pPr marL="0" indent="0" eaLnBrk="1" hangingPunct="1">
              <a:buNone/>
            </a:pPr>
            <a:r>
              <a:rPr lang="en-US" altLang="zh-TW" sz="2400" kern="100" dirty="0">
                <a:effectLst/>
                <a:latin typeface="+mn-ea"/>
              </a:rPr>
              <a:t>  </a:t>
            </a:r>
            <a:r>
              <a:rPr lang="zh-TW" altLang="en-US" sz="2400" kern="100" dirty="0">
                <a:latin typeface="+mn-ea"/>
              </a:rPr>
              <a:t>在</a:t>
            </a:r>
            <a:r>
              <a:rPr lang="en-US" altLang="zh-TW" sz="2400" kern="100" dirty="0">
                <a:latin typeface="+mn-ea"/>
              </a:rPr>
              <a:t>3,4</a:t>
            </a:r>
            <a:r>
              <a:rPr lang="zh-TW" altLang="en-US" sz="2400" kern="100" dirty="0">
                <a:latin typeface="+mn-ea"/>
              </a:rPr>
              <a:t>中，</a:t>
            </a:r>
            <a:r>
              <a:rPr lang="en-US" altLang="zh-TW" sz="2400" kern="100" dirty="0">
                <a:latin typeface="+mn-ea"/>
              </a:rPr>
              <a:t>Ture: return 1</a:t>
            </a:r>
            <a:r>
              <a:rPr lang="zh-TW" altLang="en-US" sz="2400" kern="100" dirty="0">
                <a:latin typeface="+mn-ea"/>
              </a:rPr>
              <a:t> </a:t>
            </a:r>
            <a:r>
              <a:rPr lang="en-US" altLang="zh-TW" sz="2400" kern="100" dirty="0">
                <a:latin typeface="+mn-ea"/>
              </a:rPr>
              <a:t>/ False: return 0</a:t>
            </a:r>
            <a:r>
              <a:rPr lang="zh-TW" altLang="en-US" sz="2400" kern="100" dirty="0">
                <a:latin typeface="+mn-ea"/>
              </a:rPr>
              <a:t> </a:t>
            </a:r>
            <a:endParaRPr lang="zh-TW" altLang="zh-TW" sz="2400" kern="100" dirty="0">
              <a:effectLst/>
              <a:latin typeface="+mn-ea"/>
            </a:endParaRPr>
          </a:p>
          <a:p>
            <a:pPr eaLnBrk="1" hangingPunct="1"/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617537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10 =&gt; 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&gt;&gt; n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 0 1 =&gt;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設定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為朋友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 1 2 =&gt;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設定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為朋友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 0 5 =&gt;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設定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為敵人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 0 2 =&gt;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判斷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是否為朋友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&lt;&lt; 1)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 8 9 =&gt;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判斷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是否為朋友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&lt;&lt; 0)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 1 5 =&gt;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判斷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是否為敵人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&lt;&lt; 1)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 1 2 =&gt;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判斷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是否為敵人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&lt;&lt; 0)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 8 9 =&gt;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判斷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是否為敵人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&lt;&lt; 0)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 8 9 =&gt;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設定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為朋友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 5 2 =&gt;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設定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為朋友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與前面牴觸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&lt;&lt; -1)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 5 2 =&gt;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判斷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是否為朋友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&lt;&lt;0)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0 0 0 =&gt;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結束</a:t>
            </a:r>
            <a:endParaRPr lang="en-US" altLang="zh-TW" sz="4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使用集合的觀念儲存同伴與敵人，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int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[n]={0}, I = 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若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X,Y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為朋友則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[x]=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[y]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若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X,Y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為敵人則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[x]=-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[y]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並且每次宣告將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Y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的朋友與敵人合併，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判斷式如下：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1.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朋友的朋友為朋友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2.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朋友的敵人為敵人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	3.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敵人的敵人為朋友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529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=&gt; 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&gt;&gt; n		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 0 1 =&gt;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[0] =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=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皆未附值 存入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 1 2 =&gt;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因為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已有值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 0 5 =&gt;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[5] = -1(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的敵人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 0 2 =&gt;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&lt;&lt;  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[0] ==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[2]) &lt;&lt;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 8 9 =&gt;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&lt;&lt;  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[8] ==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[9]) &lt;&lt;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 1 5 =&gt;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&lt;&lt;  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== -1*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[5]) &lt;&lt;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 1 2 =&gt;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&lt;&lt;  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== -1*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[2]) &lt;&lt;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4 8 9 =&gt;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&lt;&lt;  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[8] == -1*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[9]) &lt;&lt;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 8 9 =&gt;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[8]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[9]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皆未附值 存入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 5 2 =&gt;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&lt;&lt; -1(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因為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[5] = -1*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[2])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 5 2 =&gt;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cout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&lt;&lt; (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[5] ==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[2]) &lt;&lt;  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endl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0 0 0 =&gt;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結束</a:t>
            </a:r>
            <a:endParaRPr lang="en-US" altLang="zh-TW" sz="4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100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(1)</a:t>
            </a:r>
            <a:r>
              <a:rPr lang="zh-TW" altLang="en-US" sz="2400" dirty="0">
                <a:latin typeface="Times New Roman" panose="02020603050405020304" pitchFamily="18" charset="0"/>
              </a:rPr>
              <a:t> 原來的寫法建立一個 </a:t>
            </a:r>
            <a:r>
              <a:rPr lang="en-US" altLang="zh-TW" sz="2400" dirty="0">
                <a:latin typeface="Times New Roman" panose="02020603050405020304" pitchFamily="18" charset="0"/>
              </a:rPr>
              <a:t>vector&lt;int&gt; </a:t>
            </a:r>
            <a:r>
              <a:rPr lang="en-US" altLang="zh-TW" sz="2400" dirty="0" err="1">
                <a:latin typeface="Times New Roman" panose="02020603050405020304" pitchFamily="18" charset="0"/>
              </a:rPr>
              <a:t>fri</a:t>
            </a:r>
            <a:r>
              <a:rPr lang="en-US" altLang="zh-TW" sz="2400" dirty="0">
                <a:latin typeface="Times New Roman" panose="02020603050405020304" pitchFamily="18" charset="0"/>
              </a:rPr>
              <a:t>[n],</a:t>
            </a:r>
            <a:r>
              <a:rPr lang="en-US" altLang="zh-TW" sz="2400" dirty="0" err="1">
                <a:latin typeface="Times New Roman" panose="02020603050405020304" pitchFamily="18" charset="0"/>
              </a:rPr>
              <a:t>ene</a:t>
            </a:r>
            <a:r>
              <a:rPr lang="en-US" altLang="zh-TW" sz="2400" dirty="0">
                <a:latin typeface="Times New Roman" panose="02020603050405020304" pitchFamily="18" charset="0"/>
              </a:rPr>
              <a:t>[n]</a:t>
            </a:r>
            <a:r>
              <a:rPr lang="zh-TW" altLang="en-US" sz="2400" dirty="0">
                <a:latin typeface="Times New Roman" panose="02020603050405020304" pitchFamily="18" charset="0"/>
              </a:rPr>
              <a:t>，將各自的朋友與敵人一次一次存入，但當輸入的人數過多時，將朋友的朋友，朋友的敵人，敵人的敵人聯繫起來時會花費非常多時間，於是使用這種辦法。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(2)</a:t>
            </a:r>
            <a:r>
              <a:rPr lang="zh-TW" altLang="en-US" sz="2400" dirty="0">
                <a:latin typeface="Times New Roman" panose="02020603050405020304" pitchFamily="18" charset="0"/>
              </a:rPr>
              <a:t>設定朋友與敵人之中的判斷式順序需正確，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1.</a:t>
            </a:r>
            <a:r>
              <a:rPr lang="zh-TW" altLang="en-US" sz="2400" dirty="0">
                <a:latin typeface="Times New Roman" panose="02020603050405020304" pitchFamily="18" charset="0"/>
              </a:rPr>
              <a:t>判斷是否</a:t>
            </a:r>
            <a:r>
              <a:rPr lang="en-US" altLang="zh-TW" sz="2400" dirty="0">
                <a:latin typeface="Times New Roman" panose="02020603050405020304" pitchFamily="18" charset="0"/>
              </a:rPr>
              <a:t>X,Y</a:t>
            </a:r>
            <a:r>
              <a:rPr lang="zh-TW" altLang="en-US" sz="2400" dirty="0">
                <a:latin typeface="Times New Roman" panose="02020603050405020304" pitchFamily="18" charset="0"/>
              </a:rPr>
              <a:t>皆未附值，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2.</a:t>
            </a:r>
            <a:r>
              <a:rPr lang="zh-TW" altLang="en-US" sz="2400" dirty="0">
                <a:latin typeface="Times New Roman" panose="02020603050405020304" pitchFamily="18" charset="0"/>
              </a:rPr>
              <a:t>判斷是否牴觸先前設定，若</a:t>
            </a:r>
            <a:r>
              <a:rPr lang="en-US" altLang="zh-TW" sz="2400" dirty="0">
                <a:latin typeface="Times New Roman" panose="02020603050405020304" pitchFamily="18" charset="0"/>
              </a:rPr>
              <a:t>True : return -1;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3.</a:t>
            </a:r>
            <a:r>
              <a:rPr lang="zh-TW" altLang="en-US" sz="2400" dirty="0">
                <a:latin typeface="Times New Roman" panose="02020603050405020304" pitchFamily="18" charset="0"/>
              </a:rPr>
              <a:t>若</a:t>
            </a:r>
            <a:r>
              <a:rPr lang="en-US" altLang="zh-TW" sz="2400" dirty="0">
                <a:latin typeface="Times New Roman" panose="02020603050405020304" pitchFamily="18" charset="0"/>
              </a:rPr>
              <a:t>Y</a:t>
            </a:r>
            <a:r>
              <a:rPr lang="zh-TW" altLang="en-US" sz="2400" dirty="0">
                <a:latin typeface="Times New Roman" panose="02020603050405020304" pitchFamily="18" charset="0"/>
              </a:rPr>
              <a:t>未附值：</a:t>
            </a:r>
            <a:r>
              <a:rPr lang="en-US" altLang="zh-TW" sz="2400" dirty="0" err="1">
                <a:latin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</a:rPr>
              <a:t>[y] = </a:t>
            </a:r>
            <a:r>
              <a:rPr lang="en-US" altLang="zh-TW" sz="2400" dirty="0" err="1">
                <a:latin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</a:rPr>
              <a:t>[x]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4.</a:t>
            </a:r>
            <a:r>
              <a:rPr lang="zh-TW" altLang="en-US" sz="2400" dirty="0">
                <a:latin typeface="Times New Roman" panose="02020603050405020304" pitchFamily="18" charset="0"/>
              </a:rPr>
              <a:t>若</a:t>
            </a:r>
            <a:r>
              <a:rPr lang="en-US" altLang="zh-TW" sz="2400" dirty="0">
                <a:latin typeface="Times New Roman" panose="02020603050405020304" pitchFamily="18" charset="0"/>
              </a:rPr>
              <a:t>X</a:t>
            </a:r>
            <a:r>
              <a:rPr lang="zh-TW" altLang="en-US" sz="2400" dirty="0">
                <a:latin typeface="Times New Roman" panose="02020603050405020304" pitchFamily="18" charset="0"/>
              </a:rPr>
              <a:t>未附值：</a:t>
            </a:r>
            <a:r>
              <a:rPr lang="en-US" altLang="zh-TW" sz="2400" dirty="0" err="1">
                <a:latin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</a:rPr>
              <a:t>[x] = </a:t>
            </a:r>
            <a:r>
              <a:rPr lang="en-US" altLang="zh-TW" sz="2400" dirty="0" err="1">
                <a:latin typeface="Times New Roman" panose="02020603050405020304" pitchFamily="18" charset="0"/>
              </a:rPr>
              <a:t>arr</a:t>
            </a:r>
            <a:r>
              <a:rPr lang="en-US" altLang="zh-TW" sz="2400" dirty="0">
                <a:latin typeface="Times New Roman" panose="02020603050405020304" pitchFamily="18" charset="0"/>
              </a:rPr>
              <a:t>[y]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02865323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2669</TotalTime>
  <Words>808</Words>
  <Application>Microsoft Office PowerPoint</Application>
  <PresentationFormat>如螢幕大小 (4:3)</PresentationFormat>
  <Paragraphs>81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9" baseType="lpstr">
      <vt:lpstr>Tahoma</vt:lpstr>
      <vt:lpstr>Times New Roman</vt:lpstr>
      <vt:lpstr>Wingdings</vt:lpstr>
      <vt:lpstr>Blends</vt:lpstr>
      <vt:lpstr>10158:war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昌燁 蔡</cp:lastModifiedBy>
  <cp:revision>118</cp:revision>
  <dcterms:created xsi:type="dcterms:W3CDTF">1601-01-01T00:00:00Z</dcterms:created>
  <dcterms:modified xsi:type="dcterms:W3CDTF">2024-05-22T15:30:32Z</dcterms:modified>
</cp:coreProperties>
</file>