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07" r:id="rId2"/>
    <p:sldId id="309" r:id="rId3"/>
    <p:sldId id="318" r:id="rId4"/>
    <p:sldId id="317" r:id="rId5"/>
    <p:sldId id="319" r:id="rId6"/>
    <p:sldId id="320" r:id="rId7"/>
    <p:sldId id="321" r:id="rId8"/>
    <p:sldId id="322" r:id="rId9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楊景翔" initials="楊" lastIdx="4" clrIdx="0">
    <p:extLst>
      <p:ext uri="{19B8F6BF-5375-455C-9EA6-DF929625EA0E}">
        <p15:presenceInfo xmlns:p15="http://schemas.microsoft.com/office/powerpoint/2012/main" userId="S::1082941@ncyu.edu.tw::045835ec-170e-42bc-81c6-09db8fcf29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31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6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1292 Strategic game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17928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1292 Strategic game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just"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輸入會給定一棵樹，找出至少需選多少個士兵放在節點上，才能看守每條邊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碰觸到所有邊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3:(3)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1 4 2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1:(1) 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2:(0) 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0:(0)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4:(0)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動態規劃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先透過 </a:t>
            </a:r>
            <a:r>
              <a:rPr lang="en-US" altLang="zh-TW" sz="2400" dirty="0">
                <a:latin typeface="Times New Roman" panose="02020603050405020304" pitchFamily="18" charset="0"/>
              </a:rPr>
              <a:t>adjacency list</a:t>
            </a:r>
            <a:r>
              <a:rPr lang="zh-TW" altLang="en-US" sz="2400" dirty="0">
                <a:latin typeface="Times New Roman" panose="02020603050405020304" pitchFamily="18" charset="0"/>
              </a:rPr>
              <a:t> 建立樹，並用二維陣列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紀錄解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DP[u][1] : </a:t>
            </a: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u </a:t>
            </a:r>
            <a:r>
              <a:rPr lang="zh-TW" altLang="en-US" sz="2400" dirty="0">
                <a:latin typeface="Times New Roman" panose="02020603050405020304" pitchFamily="18" charset="0"/>
              </a:rPr>
              <a:t>作為 </a:t>
            </a:r>
            <a:r>
              <a:rPr lang="en-US" altLang="zh-TW" sz="2400" dirty="0">
                <a:latin typeface="Times New Roman" panose="02020603050405020304" pitchFamily="18" charset="0"/>
              </a:rPr>
              <a:t>root</a:t>
            </a:r>
            <a:r>
              <a:rPr lang="zh-TW" altLang="en-US" sz="2400" dirty="0">
                <a:latin typeface="Times New Roman" panose="02020603050405020304" pitchFamily="18" charset="0"/>
              </a:rPr>
              <a:t> 的 子樹最少需要的士兵數量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(u </a:t>
            </a:r>
            <a:r>
              <a:rPr lang="zh-TW" altLang="en-US" sz="2400" dirty="0">
                <a:latin typeface="Times New Roman" panose="02020603050405020304" pitchFamily="18" charset="0"/>
              </a:rPr>
              <a:t>會放士兵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DP[u][0] : </a:t>
            </a:r>
            <a:r>
              <a:rPr lang="zh-TW" altLang="en-US" sz="2400" dirty="0">
                <a:latin typeface="Times New Roman" panose="02020603050405020304" pitchFamily="18" charset="0"/>
              </a:rPr>
              <a:t>以 </a:t>
            </a:r>
            <a:r>
              <a:rPr lang="en-US" altLang="zh-TW" sz="2400" dirty="0">
                <a:latin typeface="Times New Roman" panose="02020603050405020304" pitchFamily="18" charset="0"/>
              </a:rPr>
              <a:t>u </a:t>
            </a:r>
            <a:r>
              <a:rPr lang="zh-TW" altLang="en-US" sz="2400" dirty="0">
                <a:latin typeface="Times New Roman" panose="02020603050405020304" pitchFamily="18" charset="0"/>
              </a:rPr>
              <a:t>作為 </a:t>
            </a:r>
            <a:r>
              <a:rPr lang="en-US" altLang="zh-TW" sz="2400" dirty="0">
                <a:latin typeface="Times New Roman" panose="02020603050405020304" pitchFamily="18" charset="0"/>
              </a:rPr>
              <a:t>root</a:t>
            </a:r>
            <a:r>
              <a:rPr lang="zh-TW" altLang="en-US" sz="2400" dirty="0">
                <a:latin typeface="Times New Roman" panose="02020603050405020304" pitchFamily="18" charset="0"/>
              </a:rPr>
              <a:t> 的 子樹最少需要的士兵數量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(u </a:t>
            </a:r>
            <a:r>
              <a:rPr lang="zh-TW" altLang="en-US" sz="2400" dirty="0">
                <a:latin typeface="Times New Roman" panose="02020603050405020304" pitchFamily="18" charset="0"/>
              </a:rPr>
              <a:t>沒放士兵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7D8E3769-224E-6F40-A679-F9345660E29F}"/>
              </a:ext>
            </a:extLst>
          </p:cNvPr>
          <p:cNvSpPr/>
          <p:nvPr/>
        </p:nvSpPr>
        <p:spPr bwMode="auto">
          <a:xfrm>
            <a:off x="5820980" y="346516"/>
            <a:ext cx="792088" cy="79208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B3CF0AA8-45B6-36D7-4BED-3580EE713E5B}"/>
              </a:ext>
            </a:extLst>
          </p:cNvPr>
          <p:cNvSpPr/>
          <p:nvPr/>
        </p:nvSpPr>
        <p:spPr bwMode="auto">
          <a:xfrm>
            <a:off x="5815817" y="1696544"/>
            <a:ext cx="792088" cy="7920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FDB592EB-BE12-3ECB-A95D-90E38CA64975}"/>
              </a:ext>
            </a:extLst>
          </p:cNvPr>
          <p:cNvSpPr/>
          <p:nvPr/>
        </p:nvSpPr>
        <p:spPr bwMode="auto">
          <a:xfrm>
            <a:off x="4414020" y="3007034"/>
            <a:ext cx="792088" cy="79208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2A72F27D-E1AE-1772-4484-A7ACFC025693}"/>
              </a:ext>
            </a:extLst>
          </p:cNvPr>
          <p:cNvSpPr/>
          <p:nvPr/>
        </p:nvSpPr>
        <p:spPr bwMode="auto">
          <a:xfrm>
            <a:off x="7012827" y="1660554"/>
            <a:ext cx="792088" cy="7920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E85F40F5-A419-15BA-E1C3-2494C1B31D7C}"/>
              </a:ext>
            </a:extLst>
          </p:cNvPr>
          <p:cNvSpPr/>
          <p:nvPr/>
        </p:nvSpPr>
        <p:spPr bwMode="auto">
          <a:xfrm>
            <a:off x="4414020" y="1683441"/>
            <a:ext cx="792088" cy="7920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45C7AE0D-9094-7905-AB9D-3CE67012655C}"/>
              </a:ext>
            </a:extLst>
          </p:cNvPr>
          <p:cNvCxnSpPr/>
          <p:nvPr/>
        </p:nvCxnSpPr>
        <p:spPr bwMode="auto">
          <a:xfrm flipH="1">
            <a:off x="5206108" y="1138604"/>
            <a:ext cx="609709" cy="5219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F7797828-A453-1610-2624-79B058C16337}"/>
              </a:ext>
            </a:extLst>
          </p:cNvPr>
          <p:cNvCxnSpPr>
            <a:cxnSpLocks/>
          </p:cNvCxnSpPr>
          <p:nvPr/>
        </p:nvCxnSpPr>
        <p:spPr bwMode="auto">
          <a:xfrm>
            <a:off x="6193454" y="1193990"/>
            <a:ext cx="0" cy="4111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08437763-6154-C5AF-1F5F-C95C707C3F5A}"/>
              </a:ext>
            </a:extLst>
          </p:cNvPr>
          <p:cNvCxnSpPr>
            <a:cxnSpLocks/>
          </p:cNvCxnSpPr>
          <p:nvPr/>
        </p:nvCxnSpPr>
        <p:spPr bwMode="auto">
          <a:xfrm>
            <a:off x="6599699" y="1138604"/>
            <a:ext cx="487288" cy="5219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143686C-0347-E5F9-8D96-7471FD2571CC}"/>
              </a:ext>
            </a:extLst>
          </p:cNvPr>
          <p:cNvCxnSpPr>
            <a:cxnSpLocks/>
          </p:cNvCxnSpPr>
          <p:nvPr/>
        </p:nvCxnSpPr>
        <p:spPr bwMode="auto">
          <a:xfrm>
            <a:off x="4827271" y="2523299"/>
            <a:ext cx="0" cy="4016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因圖保證為樹，可以直接任選一個節點作為 </a:t>
            </a:r>
            <a:r>
              <a:rPr lang="en-US" altLang="zh-TW" sz="2400" dirty="0">
                <a:latin typeface="Times New Roman" panose="02020603050405020304" pitchFamily="18" charset="0"/>
              </a:rPr>
              <a:t>root</a:t>
            </a:r>
            <a:r>
              <a:rPr lang="zh-TW" altLang="en-US" sz="2400" dirty="0">
                <a:latin typeface="Times New Roman" panose="02020603050405020304" pitchFamily="18" charset="0"/>
              </a:rPr>
              <a:t> 進行遞迴。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遞迴的最開始會將 </a:t>
            </a:r>
            <a:r>
              <a:rPr lang="en-US" altLang="zh-TW" sz="2400" dirty="0">
                <a:latin typeface="Times New Roman" panose="02020603050405020304" pitchFamily="18" charset="0"/>
              </a:rPr>
              <a:t>DP[u][1] 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1, DP[u][0] =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走訪每個 </a:t>
            </a:r>
            <a:r>
              <a:rPr lang="en-US" altLang="zh-TW" sz="2400" dirty="0">
                <a:latin typeface="Times New Roman" panose="02020603050405020304" pitchFamily="18" charset="0"/>
              </a:rPr>
              <a:t>u </a:t>
            </a:r>
            <a:r>
              <a:rPr lang="zh-TW" altLang="en-US" sz="2400" dirty="0">
                <a:latin typeface="Times New Roman" panose="02020603050405020304" pitchFamily="18" charset="0"/>
              </a:rPr>
              <a:t>的 小孩節點 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，並考慮以下兩項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公式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DP[u][0] += 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][1]  (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 節點不放，</a:t>
            </a:r>
            <a:r>
              <a:rPr lang="en-US" altLang="zh-TW" sz="2400" dirty="0">
                <a:latin typeface="Times New Roman" panose="02020603050405020304" pitchFamily="18" charset="0"/>
              </a:rPr>
              <a:t>i </a:t>
            </a:r>
            <a:r>
              <a:rPr lang="zh-TW" altLang="en-US" sz="2400" dirty="0">
                <a:latin typeface="Times New Roman" panose="02020603050405020304" pitchFamily="18" charset="0"/>
              </a:rPr>
              <a:t>一定要放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2.  DP[u][1] += min(DP[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][0], 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][1]) (u</a:t>
            </a:r>
            <a:r>
              <a:rPr lang="zh-TW" altLang="en-US" sz="2400" dirty="0">
                <a:latin typeface="Times New Roman" panose="02020603050405020304" pitchFamily="18" charset="0"/>
              </a:rPr>
              <a:t> 節點放，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放與不放取最小者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以此進行遞迴，中間可記錄已走過的節點來避免重複走訪。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假設最初挑選的第一個節點為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min (DP[n][0], DP[n][1]) </a:t>
            </a:r>
            <a:r>
              <a:rPr lang="zh-TW" altLang="en-US" sz="2400" dirty="0">
                <a:latin typeface="Times New Roman" panose="02020603050405020304" pitchFamily="18" charset="0"/>
              </a:rPr>
              <a:t>即可得解。</a:t>
            </a:r>
          </a:p>
        </p:txBody>
      </p:sp>
    </p:spTree>
    <p:extLst>
      <p:ext uri="{BB962C8B-B14F-4D97-AF65-F5344CB8AC3E}">
        <p14:creationId xmlns:p14="http://schemas.microsoft.com/office/powerpoint/2010/main" val="269157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3:(3)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1 4 2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1:(1) 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2:(0)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0:(0)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4:(0)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C34F44F-C552-0701-2B2C-4852114A3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181" y="1342542"/>
            <a:ext cx="4276206" cy="4172916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BB98CE9B-62F3-959D-FB41-79A6537474F7}"/>
              </a:ext>
            </a:extLst>
          </p:cNvPr>
          <p:cNvSpPr txBox="1"/>
          <p:nvPr/>
        </p:nvSpPr>
        <p:spPr>
          <a:xfrm>
            <a:off x="2483768" y="5337655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DP[0][0] = 0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361E414B-97D6-D335-2E47-6F53ACD1B7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5391" y="2348880"/>
            <a:ext cx="940584" cy="648072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8FE8ABF4-2006-AFC4-26E0-47912479AA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208" y="3915276"/>
            <a:ext cx="1257475" cy="504055"/>
          </a:xfrm>
          <a:prstGeom prst="rect">
            <a:avLst/>
          </a:prstGeom>
        </p:spPr>
      </p:pic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D1948DAE-766C-30DA-FBC3-D772465D311A}"/>
              </a:ext>
            </a:extLst>
          </p:cNvPr>
          <p:cNvCxnSpPr/>
          <p:nvPr/>
        </p:nvCxnSpPr>
        <p:spPr bwMode="auto">
          <a:xfrm flipH="1">
            <a:off x="3633655" y="2418917"/>
            <a:ext cx="504056" cy="64807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26AE76CA-F513-B121-7275-F2ABC244BFFC}"/>
              </a:ext>
            </a:extLst>
          </p:cNvPr>
          <p:cNvCxnSpPr>
            <a:cxnSpLocks/>
          </p:cNvCxnSpPr>
          <p:nvPr/>
        </p:nvCxnSpPr>
        <p:spPr bwMode="auto">
          <a:xfrm>
            <a:off x="3226154" y="3872825"/>
            <a:ext cx="0" cy="49289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9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AB749EF-15ED-3A0A-136A-20FC6D5A2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5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DCBD470-1E56-175A-9194-BB2AC41A2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863" y="548679"/>
            <a:ext cx="4276206" cy="4172916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5F8E147C-F0DC-B5EA-B85B-FE4338DAACCD}"/>
              </a:ext>
            </a:extLst>
          </p:cNvPr>
          <p:cNvSpPr txBox="1"/>
          <p:nvPr/>
        </p:nvSpPr>
        <p:spPr>
          <a:xfrm>
            <a:off x="2249605" y="4509120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DP[0][0] = 0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4D0ED83-2566-7CF1-324E-AAD66B407F8D}"/>
              </a:ext>
            </a:extLst>
          </p:cNvPr>
          <p:cNvSpPr txBox="1"/>
          <p:nvPr/>
        </p:nvSpPr>
        <p:spPr>
          <a:xfrm>
            <a:off x="611560" y="2219639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DP[1][0] = 1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F567A3CE-E374-C05F-97A6-B63D87A36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3429" y="1557559"/>
            <a:ext cx="1047896" cy="662080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97F859F2-4F19-4E51-753C-7EE2B35345C8}"/>
              </a:ext>
            </a:extLst>
          </p:cNvPr>
          <p:cNvCxnSpPr/>
          <p:nvPr/>
        </p:nvCxnSpPr>
        <p:spPr bwMode="auto">
          <a:xfrm flipH="1">
            <a:off x="3503120" y="1582728"/>
            <a:ext cx="504056" cy="64807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5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634FDCC2-BBE7-2845-9B0E-B8F52F9A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6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C7A6E4F-7402-68CC-D17B-18173FF7C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757" y="1124744"/>
            <a:ext cx="4276206" cy="4172916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341A06C0-C356-B889-6885-27FD655EEB1A}"/>
              </a:ext>
            </a:extLst>
          </p:cNvPr>
          <p:cNvSpPr txBox="1"/>
          <p:nvPr/>
        </p:nvSpPr>
        <p:spPr>
          <a:xfrm>
            <a:off x="827584" y="279570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DP[1][0] = 1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A51AEE7-2E52-D12C-628B-4A31665793BF}"/>
              </a:ext>
            </a:extLst>
          </p:cNvPr>
          <p:cNvSpPr txBox="1"/>
          <p:nvPr/>
        </p:nvSpPr>
        <p:spPr>
          <a:xfrm>
            <a:off x="2433897" y="5085184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DP[0][0] = 0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9799AD8-B2CB-69AE-E375-F5B9092F58D2}"/>
              </a:ext>
            </a:extLst>
          </p:cNvPr>
          <p:cNvSpPr txBox="1"/>
          <p:nvPr/>
        </p:nvSpPr>
        <p:spPr>
          <a:xfrm>
            <a:off x="3923928" y="50612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DP[3][0] = 1 DP[3][1]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接點: 弧形 7">
            <a:extLst>
              <a:ext uri="{FF2B5EF4-FFF2-40B4-BE49-F238E27FC236}">
                <a16:creationId xmlns:a16="http://schemas.microsoft.com/office/drawing/2014/main" id="{99F12354-5E91-6BE8-91C4-BB1F44D43146}"/>
              </a:ext>
            </a:extLst>
          </p:cNvPr>
          <p:cNvCxnSpPr/>
          <p:nvPr/>
        </p:nvCxnSpPr>
        <p:spPr bwMode="auto">
          <a:xfrm flipV="1">
            <a:off x="3658033" y="1946495"/>
            <a:ext cx="504056" cy="432048"/>
          </a:xfrm>
          <a:prstGeom prst="curvedConnector3">
            <a:avLst>
              <a:gd name="adj1" fmla="val -17546"/>
            </a:avLst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95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0AC1CC3-3F96-F40E-3241-F6504474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7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22203C1-19F3-B346-DE88-8A2221E5C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757" y="1124744"/>
            <a:ext cx="4276206" cy="417291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10F644D2-19F6-978F-317A-DB532EE77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060848"/>
            <a:ext cx="1008112" cy="72007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7ADD54D-28C6-B236-E42A-46EC46939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709" y="2276872"/>
            <a:ext cx="1676634" cy="489347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DDF65D2-A367-C014-E677-3F5BBA8A075E}"/>
              </a:ext>
            </a:extLst>
          </p:cNvPr>
          <p:cNvCxnSpPr>
            <a:cxnSpLocks/>
          </p:cNvCxnSpPr>
          <p:nvPr/>
        </p:nvCxnSpPr>
        <p:spPr bwMode="auto">
          <a:xfrm>
            <a:off x="5004048" y="2204864"/>
            <a:ext cx="539956" cy="59410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ED6B7B53-BC2F-2006-FC6C-E7416008778B}"/>
              </a:ext>
            </a:extLst>
          </p:cNvPr>
          <p:cNvCxnSpPr>
            <a:cxnSpLocks/>
          </p:cNvCxnSpPr>
          <p:nvPr/>
        </p:nvCxnSpPr>
        <p:spPr bwMode="auto">
          <a:xfrm>
            <a:off x="4644008" y="2276872"/>
            <a:ext cx="0" cy="48934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F37DE6D-9A6B-3C08-D43C-ABED368280B0}"/>
              </a:ext>
            </a:extLst>
          </p:cNvPr>
          <p:cNvSpPr txBox="1"/>
          <p:nvPr/>
        </p:nvSpPr>
        <p:spPr>
          <a:xfrm>
            <a:off x="827584" y="279570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DP[1][0] = 1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F7E0BD8-67FF-9FD1-5E58-493378677652}"/>
              </a:ext>
            </a:extLst>
          </p:cNvPr>
          <p:cNvSpPr txBox="1"/>
          <p:nvPr/>
        </p:nvSpPr>
        <p:spPr>
          <a:xfrm>
            <a:off x="2339752" y="5098185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DP[0][0] = 0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7EE710A-3E97-B87F-8773-725A603249DC}"/>
              </a:ext>
            </a:extLst>
          </p:cNvPr>
          <p:cNvSpPr txBox="1"/>
          <p:nvPr/>
        </p:nvSpPr>
        <p:spPr>
          <a:xfrm>
            <a:off x="3779912" y="49322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DP[3][0] = 1 DP[3][1]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5CB3822-9492-11F5-4668-5A0F9D59C34C}"/>
              </a:ext>
            </a:extLst>
          </p:cNvPr>
          <p:cNvSpPr txBox="1"/>
          <p:nvPr/>
        </p:nvSpPr>
        <p:spPr>
          <a:xfrm>
            <a:off x="3851920" y="371887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DP[4][0] = 0 DP[4][1]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92D086FF-FEB2-85A2-48AD-50E986F8BA87}"/>
              </a:ext>
            </a:extLst>
          </p:cNvPr>
          <p:cNvSpPr txBox="1"/>
          <p:nvPr/>
        </p:nvSpPr>
        <p:spPr>
          <a:xfrm>
            <a:off x="6012160" y="370083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DP[2][0] = 0 DP[2][1]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6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0AC1CC3-3F96-F40E-3241-F6504474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8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22203C1-19F3-B346-DE88-8A2221E5C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757" y="1124744"/>
            <a:ext cx="4276206" cy="417291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10F644D2-19F6-978F-317A-DB532EE77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060848"/>
            <a:ext cx="1008112" cy="72007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7ADD54D-28C6-B236-E42A-46EC46939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709" y="2276872"/>
            <a:ext cx="1676634" cy="489347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ADDF65D2-A367-C014-E677-3F5BBA8A075E}"/>
              </a:ext>
            </a:extLst>
          </p:cNvPr>
          <p:cNvCxnSpPr>
            <a:cxnSpLocks/>
          </p:cNvCxnSpPr>
          <p:nvPr/>
        </p:nvCxnSpPr>
        <p:spPr bwMode="auto">
          <a:xfrm>
            <a:off x="5004048" y="2204864"/>
            <a:ext cx="539956" cy="594102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ED6B7B53-BC2F-2006-FC6C-E7416008778B}"/>
              </a:ext>
            </a:extLst>
          </p:cNvPr>
          <p:cNvCxnSpPr>
            <a:cxnSpLocks/>
          </p:cNvCxnSpPr>
          <p:nvPr/>
        </p:nvCxnSpPr>
        <p:spPr bwMode="auto">
          <a:xfrm>
            <a:off x="4644008" y="2276872"/>
            <a:ext cx="0" cy="48934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F37DE6D-9A6B-3C08-D43C-ABED368280B0}"/>
              </a:ext>
            </a:extLst>
          </p:cNvPr>
          <p:cNvSpPr txBox="1"/>
          <p:nvPr/>
        </p:nvSpPr>
        <p:spPr>
          <a:xfrm>
            <a:off x="827584" y="279570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DP[1][0] = 1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F7E0BD8-67FF-9FD1-5E58-493378677652}"/>
              </a:ext>
            </a:extLst>
          </p:cNvPr>
          <p:cNvSpPr txBox="1"/>
          <p:nvPr/>
        </p:nvSpPr>
        <p:spPr>
          <a:xfrm>
            <a:off x="2339752" y="5098185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DP[0][0] = 0 DP[0][1]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7EE710A-3E97-B87F-8773-725A603249DC}"/>
              </a:ext>
            </a:extLst>
          </p:cNvPr>
          <p:cNvSpPr txBox="1"/>
          <p:nvPr/>
        </p:nvSpPr>
        <p:spPr>
          <a:xfrm>
            <a:off x="3779912" y="49322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DP[3][0] = 3 DP[3][1]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5CB3822-9492-11F5-4668-5A0F9D59C34C}"/>
              </a:ext>
            </a:extLst>
          </p:cNvPr>
          <p:cNvSpPr txBox="1"/>
          <p:nvPr/>
        </p:nvSpPr>
        <p:spPr>
          <a:xfrm>
            <a:off x="3851920" y="371887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DP[4][0] = 0 DP[4][1]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92D086FF-FEB2-85A2-48AD-50E986F8BA87}"/>
              </a:ext>
            </a:extLst>
          </p:cNvPr>
          <p:cNvSpPr txBox="1"/>
          <p:nvPr/>
        </p:nvSpPr>
        <p:spPr>
          <a:xfrm>
            <a:off x="6012160" y="370083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DP[2][0] = 0 DP[2][1] =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接點: 弧形 5">
            <a:extLst>
              <a:ext uri="{FF2B5EF4-FFF2-40B4-BE49-F238E27FC236}">
                <a16:creationId xmlns:a16="http://schemas.microsoft.com/office/drawing/2014/main" id="{A02CC857-032B-ABCE-A5E3-B48B1F33F8AA}"/>
              </a:ext>
            </a:extLst>
          </p:cNvPr>
          <p:cNvCxnSpPr/>
          <p:nvPr/>
        </p:nvCxnSpPr>
        <p:spPr bwMode="auto">
          <a:xfrm rot="16200000" flipV="1">
            <a:off x="5292080" y="1988840"/>
            <a:ext cx="504056" cy="504056"/>
          </a:xfrm>
          <a:prstGeom prst="curvedConnector3">
            <a:avLst>
              <a:gd name="adj1" fmla="val 121406"/>
            </a:avLst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F637A27F-F8BF-1D7E-A749-8E9E4455C65C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4637468" y="2512727"/>
            <a:ext cx="417407" cy="171741"/>
          </a:xfrm>
          <a:prstGeom prst="curvedConnector3">
            <a:avLst>
              <a:gd name="adj1" fmla="val 87287"/>
            </a:avLst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911D5F7-94F2-B853-8CF9-BFC7ACEB81E4}"/>
              </a:ext>
            </a:extLst>
          </p:cNvPr>
          <p:cNvSpPr txBox="1"/>
          <p:nvPr/>
        </p:nvSpPr>
        <p:spPr>
          <a:xfrm>
            <a:off x="475928" y="6197836"/>
            <a:ext cx="4816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 (DP[3][0], DP[3][1] ) = 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23959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3798</TotalTime>
  <Words>652</Words>
  <Application>Microsoft Office PowerPoint</Application>
  <PresentationFormat>如螢幕大小 (4:3)</PresentationFormat>
  <Paragraphs>73</Paragraphs>
  <Slides>8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Tahoma</vt:lpstr>
      <vt:lpstr>Times New Roman</vt:lpstr>
      <vt:lpstr>Wingdings</vt:lpstr>
      <vt:lpstr>Blends</vt:lpstr>
      <vt:lpstr>1292 Strategic game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114</cp:revision>
  <dcterms:created xsi:type="dcterms:W3CDTF">1601-01-01T00:00:00Z</dcterms:created>
  <dcterms:modified xsi:type="dcterms:W3CDTF">2024-05-22T18:35:18Z</dcterms:modified>
</cp:coreProperties>
</file>