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  <a:cs typeface="Times New Roman" panose="02020603050405020304" pitchFamily="18" charset="0"/>
              </a:rPr>
              <a:t>10035: Primary Arithmetic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 100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latin typeface="Times New Roman" panose="02020603050405020304" pitchFamily="18" charset="0"/>
              </a:rPr>
              <a:t>100</a:t>
            </a:r>
            <a:r>
              <a:rPr lang="en-US" altLang="zh-TW" sz="2400">
                <a:latin typeface="Times New Roman" panose="02020603050405020304" pitchFamily="18" charset="0"/>
              </a:rPr>
              <a:t>35</a:t>
            </a:r>
            <a:r>
              <a:rPr lang="zh-TW" altLang="en-US" sz="2400">
                <a:latin typeface="Times New Roman" panose="02020603050405020304" pitchFamily="18" charset="0"/>
              </a:rPr>
              <a:t>: </a:t>
            </a:r>
            <a:r>
              <a:rPr lang="en-US" altLang="zh-TW" sz="2400">
                <a:latin typeface="Times New Roman" panose="02020603050405020304" pitchFamily="18" charset="0"/>
              </a:rPr>
              <a:t>Primary Arithmetic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楊貽婷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25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2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27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給定兩個正整數 </a:t>
            </a:r>
            <a:r>
              <a:rPr lang="en-US" altLang="zh-TW" sz="2400">
                <a:latin typeface="Times New Roman" panose="02020603050405020304" pitchFamily="18" charset="0"/>
              </a:rPr>
              <a:t>n (n&gt;=0)</a:t>
            </a:r>
            <a:r>
              <a:rPr lang="zh-TW" altLang="en-US" sz="2400">
                <a:latin typeface="Times New Roman" panose="02020603050405020304" pitchFamily="18" charset="0"/>
              </a:rPr>
              <a:t> 且 </a:t>
            </a:r>
            <a:r>
              <a:rPr lang="en-US" altLang="zh-TW" sz="2400">
                <a:latin typeface="Times New Roman" panose="02020603050405020304" pitchFamily="18" charset="0"/>
              </a:rPr>
              <a:t>n</a:t>
            </a:r>
            <a:r>
              <a:rPr lang="zh-TW" altLang="en-US" sz="2400">
                <a:latin typeface="Times New Roman" panose="02020603050405020304" pitchFamily="18" charset="0"/>
              </a:rPr>
              <a:t> 的位數最大不超過 </a:t>
            </a:r>
            <a:r>
              <a:rPr lang="en-US" altLang="zh-TW" sz="2400">
                <a:latin typeface="Times New Roman" panose="02020603050405020304" pitchFamily="18" charset="0"/>
              </a:rPr>
              <a:t>10</a:t>
            </a:r>
            <a:r>
              <a:rPr lang="zh-TW" altLang="en-US" sz="2400">
                <a:latin typeface="Times New Roman" panose="02020603050405020304" pitchFamily="18" charset="0"/>
              </a:rPr>
              <a:t>，將兩個整數向右對齊執行加法運算，如果兩位數相加的結果大於等於</a:t>
            </a:r>
            <a:r>
              <a:rPr lang="en-US" altLang="zh-TW" sz="2400">
                <a:latin typeface="Times New Roman" panose="02020603050405020304" pitchFamily="18" charset="0"/>
              </a:rPr>
              <a:t>10</a:t>
            </a:r>
            <a:r>
              <a:rPr lang="zh-TW" altLang="en-US" sz="2400">
                <a:latin typeface="Times New Roman" panose="02020603050405020304" pitchFamily="18" charset="0"/>
              </a:rPr>
              <a:t>就有進位 </a:t>
            </a:r>
            <a:r>
              <a:rPr lang="en-US" altLang="zh-TW" sz="2400">
                <a:latin typeface="Times New Roman" panose="02020603050405020304" pitchFamily="18" charset="0"/>
              </a:rPr>
              <a:t>(carry) </a:t>
            </a:r>
            <a:r>
              <a:rPr lang="zh-TW" altLang="en-US" sz="2400">
                <a:latin typeface="Times New Roman" panose="02020603050405020304" pitchFamily="18" charset="0"/>
              </a:rPr>
              <a:t>的情況出現，程式要判斷出這兩個整數相加共有幾次 </a:t>
            </a:r>
            <a:r>
              <a:rPr lang="en-US" altLang="zh-TW" sz="2400">
                <a:latin typeface="Times New Roman" panose="02020603050405020304" pitchFamily="18" charset="0"/>
              </a:rPr>
              <a:t>carry</a:t>
            </a:r>
            <a:r>
              <a:rPr lang="zh-TW" altLang="en-US" sz="2400">
                <a:latin typeface="Times New Roman" panose="02020603050405020304" pitchFamily="18" charset="0"/>
              </a:rPr>
              <a:t> 出現。</a:t>
            </a:r>
            <a:endParaRPr lang="zh-TW" altLang="en-US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1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23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456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No carry operation.</a:t>
                </a:r>
                <a:br>
                  <a:rPr lang="zh-TW" altLang="zh-TW" sz="2400">
                    <a:latin typeface="Times New Roman" panose="02020603050405020304" pitchFamily="18" charset="0"/>
                  </a:rPr>
                </a:br>
                <a:r>
                  <a:rPr lang="zh-TW" altLang="zh-TW" sz="2400">
                    <a:latin typeface="Times New Roman" panose="02020603050405020304" pitchFamily="18" charset="0"/>
                  </a:rPr>
                  <a:t>                     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555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555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3 carry operations.</a:t>
                </a:r>
                <a:br>
                  <a:rPr lang="zh-TW" altLang="zh-TW" sz="2400">
                    <a:latin typeface="Times New Roman" panose="02020603050405020304" pitchFamily="18" charset="0"/>
                  </a:rPr>
                </a:br>
                <a:r>
                  <a:rPr lang="zh-TW" altLang="zh-TW" sz="2400">
                    <a:latin typeface="Times New Roman" panose="02020603050405020304" pitchFamily="18" charset="0"/>
                  </a:rPr>
                  <a:t>                     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123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594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zh-TW" sz="240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1 carry operation.</a:t>
                </a:r>
                <a:br>
                  <a:rPr lang="en-US" altLang="zh-TW" sz="2400">
                    <a:latin typeface="Times New Roman" panose="02020603050405020304" pitchFamily="18" charset="0"/>
                  </a:rPr>
                </a:br>
                <a:r>
                  <a:rPr lang="en-US" altLang="zh-TW" sz="2400">
                    <a:latin typeface="Times New Roman" panose="02020603050405020304" pitchFamily="18" charset="0"/>
                  </a:rPr>
                  <a:t>                      0 0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用暴力法計算</a:t>
                </a:r>
                <a:endParaRPr lang="zh-TW" altLang="en-US" sz="2400" b="1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>
                    <a:latin typeface="Times New Roman" panose="02020603050405020304" pitchFamily="18" charset="0"/>
                  </a:rPr>
                  <a:t>(1)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將數字的位數存到陣列裡面，在對應的位數進行相加查看是否有進位，如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 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zh-TW" altLang="en-US" sz="240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(1)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此演算法複雜度為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O(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TW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zh-TW" sz="240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，因其需利用迴圈跑遍數字的每個位數。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(2)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注意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operation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 前面接的數字，超過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1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的話，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operation 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要加 </a:t>
                </a:r>
                <a:r>
                  <a:rPr lang="en-US" altLang="zh-TW" sz="2400">
                    <a:latin typeface="Times New Roman" panose="02020603050405020304" pitchFamily="18" charset="0"/>
                  </a:rPr>
                  <a:t>s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。</a:t>
                </a:r>
                <a:endParaRPr lang="en-US" altLang="zh-TW" sz="240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6B62727-E809-4814-B806-EADB711CAF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 r="-830" b="-9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EE05BE1-9430-5A25-E2B9-D73F9DDF3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78839"/>
              </p:ext>
            </p:extLst>
          </p:nvPr>
        </p:nvGraphicFramePr>
        <p:xfrm>
          <a:off x="3995936" y="3140968"/>
          <a:ext cx="417646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961">
                  <a:extLst>
                    <a:ext uri="{9D8B030D-6E8A-4147-A177-3AD203B41FA5}">
                      <a16:colId xmlns:a16="http://schemas.microsoft.com/office/drawing/2014/main" val="1699131472"/>
                    </a:ext>
                  </a:extLst>
                </a:gridCol>
                <a:gridCol w="1004961">
                  <a:extLst>
                    <a:ext uri="{9D8B030D-6E8A-4147-A177-3AD203B41FA5}">
                      <a16:colId xmlns:a16="http://schemas.microsoft.com/office/drawing/2014/main" val="2447328909"/>
                    </a:ext>
                  </a:extLst>
                </a:gridCol>
                <a:gridCol w="1004961">
                  <a:extLst>
                    <a:ext uri="{9D8B030D-6E8A-4147-A177-3AD203B41FA5}">
                      <a16:colId xmlns:a16="http://schemas.microsoft.com/office/drawing/2014/main" val="3750107150"/>
                    </a:ext>
                  </a:extLst>
                </a:gridCol>
                <a:gridCol w="1161579">
                  <a:extLst>
                    <a:ext uri="{9D8B030D-6E8A-4147-A177-3AD203B41FA5}">
                      <a16:colId xmlns:a16="http://schemas.microsoft.com/office/drawing/2014/main" val="974825940"/>
                    </a:ext>
                  </a:extLst>
                </a:gridCol>
              </a:tblGrid>
              <a:tr h="3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Num1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791578"/>
                  </a:ext>
                </a:extLst>
              </a:tr>
              <a:tr h="3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Num2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892691"/>
                  </a:ext>
                </a:extLst>
              </a:tr>
              <a:tr h="3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總和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strike="noStrike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zh-TW" sz="2400" b="1" strike="sngStrike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5193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2558</TotalTime>
  <Words>235</Words>
  <Application>Microsoft Office PowerPoint</Application>
  <PresentationFormat>如螢幕大小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Cambria Math</vt:lpstr>
      <vt:lpstr>Tahoma</vt:lpstr>
      <vt:lpstr>Times New Roman</vt:lpstr>
      <vt:lpstr>Wingdings</vt:lpstr>
      <vt:lpstr>Blends</vt:lpstr>
      <vt:lpstr>10035: Primary Arithmetic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Ezreal hunter</cp:lastModifiedBy>
  <cp:revision>111</cp:revision>
  <dcterms:created xsi:type="dcterms:W3CDTF">1601-01-01T00:00:00Z</dcterms:created>
  <dcterms:modified xsi:type="dcterms:W3CDTF">2025-03-19T13:06:45Z</dcterms:modified>
</cp:coreProperties>
</file>