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2" d="100"/>
          <a:sy n="72" d="100"/>
        </p:scale>
        <p:origin x="72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2025/2/26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815752"/>
          </a:xfrm>
        </p:spPr>
        <p:txBody>
          <a:bodyPr/>
          <a:lstStyle/>
          <a:p>
            <a:pPr eaLnBrk="1" hangingPunct="1"/>
            <a:r>
              <a:rPr lang="en-US" altLang="zh-TW" sz="4000" b="1" dirty="0">
                <a:latin typeface="Times New Roman" panose="02020603050405020304" pitchFamily="18" charset="0"/>
              </a:rPr>
              <a:t>10323: Factorial! You Must Be Kidding!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10323: Factorial! You Must Be Kidding!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曾新惟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給定一個整數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，計算其階乘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[10000, 6227020800]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內，輸出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n!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小於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Underflow!”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大於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6227020800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Overflow!”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階乘公式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F(n) = n * F(n - 1)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F(0) = 1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可變形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F(n) = n * (n-1) * F(n - 2)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260" y="548680"/>
            <a:ext cx="8511480" cy="5839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Underflow!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3628800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Overflow!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buNone/>
            </a:pP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需先考慮 </a:t>
            </a:r>
            <a:r>
              <a:rPr kumimoji="1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為負數的情況 </a:t>
            </a:r>
            <a:r>
              <a:rPr kumimoji="1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 eaLnBrk="1" hangingPunct="1">
              <a:buNone/>
            </a:pPr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公式移項</a:t>
            </a:r>
            <a:r>
              <a:rPr kumimoji="1" lang="en-US" altLang="zh-TW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1" lang="zh-TW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pt-BR" altLang="zh-TW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F(n) = n * F(n - 1)</a:t>
            </a:r>
            <a:r>
              <a:rPr kumimoji="1" lang="zh-TW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1" lang="pt-BR" altLang="zh-TW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F(n</a:t>
            </a:r>
            <a:r>
              <a:rPr kumimoji="1" lang="en-US" altLang="zh-TW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kumimoji="1" lang="pt-BR" altLang="zh-TW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kumimoji="1" lang="en-US" altLang="zh-TW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F(n) / n</a:t>
            </a:r>
          </a:p>
          <a:p>
            <a:pPr marL="857250" lvl="2" indent="0" eaLnBrk="1" hangingPunct="1">
              <a:buNone/>
            </a:pP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因此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F(-1)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F(0)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∞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Overflow!</a:t>
            </a:r>
            <a:endParaRPr lang="en-US" altLang="zh-TW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2" indent="0" eaLnBrk="1" hangingPunct="1">
              <a:buNone/>
            </a:pP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F(-2)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F(-1)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-1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∞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Underflow!</a:t>
            </a:r>
            <a:endParaRPr lang="en-US" altLang="zh-TW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2" indent="0" eaLnBrk="1" hangingPunct="1">
              <a:buNone/>
            </a:pP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da-DK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n &lt; 0, n % 2 == 1 : 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Overflow!</a:t>
            </a:r>
          </a:p>
          <a:p>
            <a:pPr marL="857250" lvl="2" indent="0" eaLnBrk="1" hangingPunct="1">
              <a:buNone/>
            </a:pPr>
            <a:r>
              <a:rPr lang="da-DK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(2) n &lt; 0, n % 2 == 0 :</a:t>
            </a:r>
            <a:r>
              <a:rPr lang="zh-TW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Underflow!</a:t>
            </a:r>
            <a:endParaRPr lang="da-DK" altLang="zh-TW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判斷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n!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的可行範圍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57250" lvl="2" indent="0" eaLnBrk="1" hangingPunct="1"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7! &lt; </a:t>
            </a:r>
            <a:r>
              <a:rPr lang="en-US" altLang="zh-TW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10000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&lt;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8!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&lt;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13!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6227020800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14!</a:t>
            </a:r>
          </a:p>
          <a:p>
            <a:pPr marL="857250" lvl="2" indent="0" eaLnBrk="1" hangingPunct="1">
              <a:buNone/>
            </a:pP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&lt; n &lt; 8 :	</a:t>
            </a:r>
            <a:r>
              <a:rPr lang="da-DK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Underflow!</a:t>
            </a:r>
          </a:p>
          <a:p>
            <a:pPr marL="857250" lvl="2" indent="0" eaLnBrk="1" hangingPunct="1">
              <a:buNone/>
            </a:pPr>
            <a:r>
              <a:rPr lang="da-DK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(2) 13 </a:t>
            </a:r>
            <a:r>
              <a:rPr lang="en-US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&lt; n </a:t>
            </a:r>
            <a:r>
              <a:rPr lang="da-DK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	Overflow!</a:t>
            </a:r>
          </a:p>
          <a:p>
            <a:pPr marL="857250" lvl="2" indent="0" eaLnBrk="1" hangingPunct="1">
              <a:buNone/>
            </a:pPr>
            <a:r>
              <a:rPr lang="da-DK" altLang="zh-TW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(3) else :	n!</a:t>
            </a:r>
            <a:endParaRPr lang="en-US" altLang="zh-TW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D63F375-586D-5B6B-3186-EACDF450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B591459-89DE-7AAB-5599-0CF2EDA0D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96" y="617537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a-DK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&lt; 0, n % 2 == 0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Underflow!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-5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&lt; 0, n % 2 == 1 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Overflow!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n &lt; 8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Underflow!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&lt; n &lt; 13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3628800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15    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da-DK" altLang="zh-TW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13 &lt; n  	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Overflow!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0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注意題目陷阱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特殊測資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13!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6227020800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超出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最大值，需使用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可以建立一個陣列儲存已經計算過的階乘值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因本題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範圍較小，可直接查表輸出結果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D17A7F8-362D-A6CB-3EDE-44268BD4B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495936"/>
              </p:ext>
            </p:extLst>
          </p:nvPr>
        </p:nvGraphicFramePr>
        <p:xfrm>
          <a:off x="807213" y="4653136"/>
          <a:ext cx="7524835" cy="792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54566556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906440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351622465"/>
                    </a:ext>
                  </a:extLst>
                </a:gridCol>
                <a:gridCol w="1062118">
                  <a:extLst>
                    <a:ext uri="{9D8B030D-6E8A-4147-A177-3AD203B41FA5}">
                      <a16:colId xmlns:a16="http://schemas.microsoft.com/office/drawing/2014/main" val="546662062"/>
                    </a:ext>
                  </a:extLst>
                </a:gridCol>
                <a:gridCol w="1242138">
                  <a:extLst>
                    <a:ext uri="{9D8B030D-6E8A-4147-A177-3AD203B41FA5}">
                      <a16:colId xmlns:a16="http://schemas.microsoft.com/office/drawing/2014/main" val="95497881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861798751"/>
                    </a:ext>
                  </a:extLst>
                </a:gridCol>
                <a:gridCol w="1602177">
                  <a:extLst>
                    <a:ext uri="{9D8B030D-6E8A-4147-A177-3AD203B41FA5}">
                      <a16:colId xmlns:a16="http://schemas.microsoft.com/office/drawing/2014/main" val="184525529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707517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n!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40320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362880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3628800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39916800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479001600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6227020800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9762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77288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4602</TotalTime>
  <Words>505</Words>
  <Application>Microsoft Office PowerPoint</Application>
  <PresentationFormat>如螢幕大小 (4:3)</PresentationFormat>
  <Paragraphs>50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10323: Factorial! You Must Be Kidding!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TNTsky 天梯</cp:lastModifiedBy>
  <cp:revision>112</cp:revision>
  <dcterms:created xsi:type="dcterms:W3CDTF">1601-01-01T00:00:00Z</dcterms:created>
  <dcterms:modified xsi:type="dcterms:W3CDTF">2025-02-26T13:53:36Z</dcterms:modified>
</cp:coreProperties>
</file>