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7"/>
  </p:notesMasterIdLst>
  <p:sldIdLst>
    <p:sldId id="307" r:id="rId2"/>
    <p:sldId id="309" r:id="rId3"/>
    <p:sldId id="310" r:id="rId4"/>
    <p:sldId id="311" r:id="rId5"/>
    <p:sldId id="313" r:id="rId6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29" autoAdjust="0"/>
    <p:restoredTop sz="92138" autoAdjust="0"/>
  </p:normalViewPr>
  <p:slideViewPr>
    <p:cSldViewPr>
      <p:cViewPr varScale="1">
        <p:scale>
          <a:sx n="97" d="100"/>
          <a:sy n="97" d="100"/>
        </p:scale>
        <p:origin x="768" y="5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D7366EB4-F41B-474A-A07A-378076858A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543C499-38B7-4E14-9035-0447816D38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DDB6B1AE-1259-4CF1-9F08-F34F9A98177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E5F2DEB1-8EA9-45A3-B1BB-04AD49A4CD5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4A236D72-B470-475C-9B54-F994C4E3B2D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FFC4446D-739F-48A5-ACDC-1B36E0F42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4149C6-61AE-46AB-BFD7-114B7B0084C2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B7B4AEFA-580E-4E4D-BC3D-0E21CB1402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2E0800C-8DD3-47D5-BD70-598360374E1D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7D18EDA-303C-4A48-A9B9-B435432E28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26A90279-B2C6-4EA3-AB8F-55C29FB58A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B035E93-D2D7-4D3C-97AE-4987F6211854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576E5940-CD2F-44F1-BC0A-E16C1391E7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5DC2C47D-419E-428C-9DE3-9F133D8257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A8EB8803-AFF1-44D0-A058-A1976894F1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25945846-3132-4FDE-A8B8-7ACD580D48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38AC28C7-D593-42CA-BDCE-81E7C8D2F7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E60D9523-7A69-4FB0-9A6A-19E6D0630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D9C02889-CD57-4E63-A485-A64B72C92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4E39031C-AD5D-4E47-B011-ED226110F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466C94DA-2653-4A28-B670-00A2330F32D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70AC0211-3C42-44CA-A25C-6150EBFBCD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3B69B6-6A7F-44C8-987D-AC2ED335ECD5}" type="datetime1">
              <a:rPr lang="zh-TW" altLang="en-US"/>
              <a:pPr>
                <a:defRPr/>
              </a:pPr>
              <a:t>2025/3/13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366F4F86-70E7-418D-8064-15D680F4B5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264D577A-B904-4B8B-A26E-7AACB812A1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ABC43EB-01A7-4EA3-991F-58ADF908A24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786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0DBC775-BA4C-456E-8EF8-F38C2F1505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7AC0D-9BE2-41C9-A056-17B6A0BA1478}" type="datetime1">
              <a:rPr lang="zh-TW" altLang="en-US"/>
              <a:pPr>
                <a:defRPr/>
              </a:pPr>
              <a:t>2025/3/13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FFA2A14-36A9-40A4-AF04-2FDAD09C6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FBB8050-744F-482F-99F1-4C9105C0DB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37D37-3BE5-4531-BE4C-A54B34D47B9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790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95E4B58-ED38-477B-AD50-448DE5847B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4018C-FAF8-48CA-9277-4111E36ABFDF}" type="datetime1">
              <a:rPr lang="zh-TW" altLang="en-US"/>
              <a:pPr>
                <a:defRPr/>
              </a:pPr>
              <a:t>2025/3/13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D3A827D-B5A4-45BE-BE6C-AD66503134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11E3E8D-1280-4150-9966-D704CEC50F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66DC6-0172-44A6-948B-2CCA302BE18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730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1DA4FF0-82A5-4152-B108-887FF642F8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4E7C6-3C86-4F82-B236-B235DBF8F9F4}" type="datetime1">
              <a:rPr lang="zh-TW" altLang="en-US"/>
              <a:pPr>
                <a:defRPr/>
              </a:pPr>
              <a:t>2025/3/13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AA4E02B-D27B-452A-B50B-6EE5FA00BA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94EB919-4E96-443F-ABD0-B34A93B9AC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B5471-C1FF-4B8B-A461-8AF6123C81A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447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7A1057E-D213-45AF-B204-73C21C7E8C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FFE13-429C-44FD-94AB-0283300FCEDC}" type="datetime1">
              <a:rPr lang="zh-TW" altLang="en-US"/>
              <a:pPr>
                <a:defRPr/>
              </a:pPr>
              <a:t>2025/3/13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9511D82-900A-4433-A272-A8B6E3DB5B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52A882E-509C-4A06-847D-310C8B6110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EE9A9-7C75-474A-96D2-83B54F6F2F4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685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998234D-5E2C-43F0-BDEF-9A3A1CD35A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8D109-BD8E-4218-877E-FACB9A88959E}" type="datetime1">
              <a:rPr lang="zh-TW" altLang="en-US"/>
              <a:pPr>
                <a:defRPr/>
              </a:pPr>
              <a:t>2025/3/13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DC70D31-BBD0-445D-926D-C2EB80E2F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C35788B-116B-4A99-90E3-DF9F02DC41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AE7E4-04A7-4E8D-8DCC-7D73BD1A5E1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006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A033B61-C948-4955-967F-2362B9D27B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2EFB0-EA9D-42EF-A85D-A43A05DFAFF4}" type="datetime1">
              <a:rPr lang="zh-TW" altLang="en-US"/>
              <a:pPr>
                <a:defRPr/>
              </a:pPr>
              <a:t>2025/3/13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1E7D2AC-A1E0-48EB-9754-52BE9EA960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5663F081-94F4-40A0-988E-E7128E7B78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41554-0D9B-4821-A2D8-85F421DBF2D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44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0FC178D7-8A2C-4C43-AECC-23932E80AC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7029D-76BA-4F03-A039-A4516D1FFCFB}" type="datetime1">
              <a:rPr lang="zh-TW" altLang="en-US"/>
              <a:pPr>
                <a:defRPr/>
              </a:pPr>
              <a:t>2025/3/13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8C166F4-7F35-4C99-BA1C-0C013AD253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4B7FCC9-C9EF-4C04-BAC4-11566C4C69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43104-B157-4666-9AFC-E0BCC7B136C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694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B4CCB766-6919-4699-9390-7916DADEBB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BE4A-50E2-44EE-8B45-441E502F2206}" type="datetime1">
              <a:rPr lang="zh-TW" altLang="en-US"/>
              <a:pPr>
                <a:defRPr/>
              </a:pPr>
              <a:t>2025/3/13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55ADB4D2-0BC9-4831-9926-05F9A4B19C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47F30AC5-8673-451B-81D4-D1414ADFEB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96857-00BC-40BA-B495-4E883453E12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688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523274B-F5B6-45A5-979E-B19D92503C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0BD7-FFED-4AFB-85B2-03658A5F4AF4}" type="datetime1">
              <a:rPr lang="zh-TW" altLang="en-US"/>
              <a:pPr>
                <a:defRPr/>
              </a:pPr>
              <a:t>2025/3/13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D4DFC51-1B19-430F-8665-AD82EF39B6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9BAE61E-4150-4AC3-AF8E-893C0A30DD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0930D-EB19-4B70-8CD8-DEA66D03839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596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32EE945-636C-46ED-8385-2E0DD9FB19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1F76B-E033-434A-A357-C49AB5C40254}" type="datetime1">
              <a:rPr lang="zh-TW" altLang="en-US"/>
              <a:pPr>
                <a:defRPr/>
              </a:pPr>
              <a:t>2025/3/13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1C329D3-D167-46EA-8D96-5B597C3E00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33D005C-2C0D-4B30-A042-54720756D3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BD6327-91B7-4672-A3BF-6A19883112E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0437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163A0A1D-6781-49F1-817C-EB9C5DC2D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7DA0B45B-6A89-4476-9A7F-A24A702E7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3779CCB2-071C-4694-B235-7D041EFDB9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6F07F4B-4B61-40A0-8F9D-5A536BE70FB6}" type="datetime1">
              <a:rPr lang="zh-TW" altLang="en-US"/>
              <a:pPr>
                <a:defRPr/>
              </a:pPr>
              <a:t>2025/3/13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3B248EA0-7F56-4F35-81A4-4B77DCF4D5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CE05FFB4-FD8D-43FD-817B-C98CAE79CA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627E0D55-5753-43DC-BEB0-ED783FC5A32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:a16="http://schemas.microsoft.com/office/drawing/2014/main" id="{B118347F-090B-4B24-B69F-5A5C34AD2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E3123EA-FF01-4897-ABE0-3A2B8E32A241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3952E695-8FAA-469F-9DBA-5EAB8B997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10008: What’s Cryptanalysis?</a:t>
            </a:r>
            <a:endParaRPr lang="en-US" altLang="zh-TW" dirty="0"/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A7AE805D-078A-44B1-9791-EFD2EC57A9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★☆☆☆☆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題號：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08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What’s Cryptanalysis?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吳紹彰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日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題意：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給定一個正整數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(n&gt;0)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，代表要對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行含空格的句子進行密碼分析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。此題的密碼分析是統計所有句子中的所有英文字母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大小寫視為相同的大寫英文字母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出現次數，並根據每個字母出現次數由多至少輸出其大寫英文字母與出現次數，若出現次數相同，則先輸出字典序較小的英文字母。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題意範例：</a:t>
            </a:r>
            <a:r>
              <a:rPr lang="zh-TW" altLang="en-US" sz="2400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a test.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NSYSU</a:t>
            </a:r>
            <a:br>
              <a:rPr lang="zh-TW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solidFill>
                <a:srgbClr val="3BA94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solidFill>
                <a:srgbClr val="3BA94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solidFill>
                <a:srgbClr val="3BA94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solidFill>
                <a:srgbClr val="3BA94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solidFill>
                <a:srgbClr val="3BA94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zh-TW" altLang="en-US" sz="2400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Hello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endParaRPr lang="zh-TW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508B1E6C-F716-C378-E7ED-66FF16D63663}"/>
              </a:ext>
            </a:extLst>
          </p:cNvPr>
          <p:cNvSpPr txBox="1"/>
          <p:nvPr/>
        </p:nvSpPr>
        <p:spPr>
          <a:xfrm>
            <a:off x="4932040" y="663137"/>
            <a:ext cx="7200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5</a:t>
            </a:r>
          </a:p>
          <a:p>
            <a:r>
              <a:rPr lang="pt-BR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3</a:t>
            </a:r>
          </a:p>
          <a:p>
            <a:r>
              <a:rPr lang="pt-BR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2</a:t>
            </a:r>
          </a:p>
          <a:p>
            <a:r>
              <a:rPr lang="pt-BR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1</a:t>
            </a:r>
          </a:p>
          <a:p>
            <a:r>
              <a:rPr lang="pt-BR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1</a:t>
            </a:r>
          </a:p>
          <a:p>
            <a:r>
              <a:rPr lang="pt-BR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H 1</a:t>
            </a:r>
          </a:p>
          <a:p>
            <a:r>
              <a:rPr lang="pt-BR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1</a:t>
            </a:r>
          </a:p>
          <a:p>
            <a:r>
              <a:rPr lang="pt-BR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1</a:t>
            </a:r>
          </a:p>
          <a:p>
            <a:r>
              <a:rPr lang="pt-BR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1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C85918F7-AC09-5829-F792-2345CB5DB128}"/>
              </a:ext>
            </a:extLst>
          </p:cNvPr>
          <p:cNvSpPr txBox="1"/>
          <p:nvPr/>
        </p:nvSpPr>
        <p:spPr>
          <a:xfrm>
            <a:off x="4932040" y="4221088"/>
            <a:ext cx="7200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L 2</a:t>
            </a:r>
          </a:p>
          <a:p>
            <a:r>
              <a:rPr lang="pt-BR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1</a:t>
            </a:r>
          </a:p>
          <a:p>
            <a:r>
              <a:rPr lang="pt-BR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H 1</a:t>
            </a:r>
          </a:p>
          <a:p>
            <a:r>
              <a:rPr lang="pt-BR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1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C68F01D-8616-A119-59D9-6F39731569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476672"/>
            <a:ext cx="8424936" cy="6552728"/>
          </a:xfrm>
        </p:spPr>
        <p:txBody>
          <a:bodyPr/>
          <a:lstStyle/>
          <a:p>
            <a:pPr eaLnBrk="1" hangingPunct="1"/>
            <a:r>
              <a:rPr lang="zh-TW" altLang="en-US" sz="20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解法：</a:t>
            </a:r>
            <a:endParaRPr lang="en-US" altLang="zh-TW" sz="20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buNone/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1.</a:t>
            </a: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定義一個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struct</a:t>
            </a: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Freq</a:t>
            </a: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：</a:t>
            </a:r>
            <a:endParaRPr lang="en-US" altLang="zh-TW" sz="20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buNone/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變數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 : </a:t>
            </a: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字母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A-Z</a:t>
            </a: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。</a:t>
            </a:r>
            <a:endParaRPr lang="en-US" altLang="zh-TW" sz="20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buNone/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變數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</a:t>
            </a: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：該字母在文本中出現的次數。</a:t>
            </a:r>
            <a:endParaRPr lang="en-US" altLang="zh-TW" sz="20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buNone/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2.</a:t>
            </a: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建立並初始化字母統計陣列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Freq</a:t>
            </a: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m[26]</a:t>
            </a: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</a:t>
            </a: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endParaRPr lang="en-US" altLang="zh-TW" sz="20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buNone/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m[</a:t>
            </a:r>
            <a:r>
              <a:rPr lang="en-US" altLang="zh-TW" sz="2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].c = ‘A’+ </a:t>
            </a:r>
            <a:r>
              <a:rPr lang="en-US" altLang="zh-TW" sz="2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; //(</a:t>
            </a:r>
            <a:r>
              <a:rPr lang="en-US" altLang="zh-TW" sz="2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= 0 ~ 25)</a:t>
            </a:r>
          </a:p>
          <a:p>
            <a:pPr marL="0" indent="0" eaLnBrk="1" hangingPunct="1">
              <a:buNone/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m[</a:t>
            </a:r>
            <a:r>
              <a:rPr lang="en-US" altLang="zh-TW" sz="2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].t = 0; </a:t>
            </a:r>
          </a:p>
          <a:p>
            <a:pPr marL="0" indent="0" eaLnBrk="1" hangingPunct="1">
              <a:buNone/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3.</a:t>
            </a: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讀取文本每個字元直到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EOF</a:t>
            </a: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：</a:t>
            </a:r>
            <a:endParaRPr lang="en-US" altLang="zh-TW" sz="20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buNone/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如果是大寫字母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A-Z</a:t>
            </a: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，在對應的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</a:t>
            </a: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中增加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次 。</a:t>
            </a:r>
            <a:endParaRPr lang="en-US" altLang="zh-TW" sz="20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buNone/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如果是小寫字母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a-z</a:t>
            </a: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，轉換成大寫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(ascii </a:t>
            </a: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減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32)</a:t>
            </a: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後進行同樣的處理。</a:t>
            </a:r>
            <a:endParaRPr lang="en-US" altLang="zh-TW" sz="20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buNone/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4.</a:t>
            </a: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使用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std </a:t>
            </a: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sort() </a:t>
            </a: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進行排序，自訂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sort</a:t>
            </a: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的比較函式，讓次數多的字母排前面，</a:t>
            </a:r>
            <a:endParaRPr lang="en-US" altLang="zh-TW" sz="20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buNone/>
            </a:pP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次數相同則字母序小者在前面。</a:t>
            </a:r>
            <a:endParaRPr lang="en-US" altLang="zh-TW" sz="20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buNone/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5.</a:t>
            </a: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輸出結果只輸出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 &gt; 0 </a:t>
            </a: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的字母，即那些實際在輸入中出現過的字母，格 </a:t>
            </a:r>
            <a:endParaRPr lang="en-US" altLang="zh-TW" sz="20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buNone/>
            </a:pP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式為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</a:t>
            </a: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字母 出現次數。</a:t>
            </a:r>
            <a:endParaRPr lang="en-US" altLang="zh-TW" sz="20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buNone/>
            </a:pPr>
            <a:endParaRPr lang="en-US" altLang="zh-TW" sz="20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/>
            <a:endParaRPr lang="en-US" altLang="zh-TW" sz="2000" b="1" dirty="0">
              <a:solidFill>
                <a:srgbClr val="3BA94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zh-TW" sz="2000" b="1" dirty="0">
              <a:solidFill>
                <a:srgbClr val="3BA94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03493172-2940-9980-3518-150FDACAA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5471-C1FF-4B8B-A461-8AF6123C81A5}" type="slidenum">
              <a:rPr lang="zh-TW" altLang="en-US" smtClean="0"/>
              <a:pPr/>
              <a:t>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72060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BB9DD3E-5160-6393-DA6E-358FCA40F6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-285"/>
            <a:ext cx="9001000" cy="6048672"/>
          </a:xfrm>
        </p:spPr>
        <p:txBody>
          <a:bodyPr/>
          <a:lstStyle/>
          <a:p>
            <a:pPr eaLnBrk="1" hangingPunct="1"/>
            <a:r>
              <a:rPr lang="zh-TW" altLang="en-US" sz="20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解法範例：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輸入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TW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1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altLang="zh-TW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bcAaB</a:t>
            </a:r>
            <a:endParaRPr lang="en-US" altLang="zh-TW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輸出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1. </a:t>
            </a: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初始化後讀取資料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TW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‘b’</a:t>
            </a: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⮕ 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‘b’ -  32  =  ‘B’ </a:t>
            </a: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⮕ 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m[‘B’ –</a:t>
            </a: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‘A’].t</a:t>
            </a: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++</a:t>
            </a: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//m[1].t = 1</a:t>
            </a:r>
          </a:p>
          <a:p>
            <a:pPr eaLnBrk="1" hangingPunct="1">
              <a:buNone/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‘c’</a:t>
            </a: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⮕ 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‘c’ -  32  =  ‘C’ </a:t>
            </a: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⮕ 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m[‘C’ –</a:t>
            </a: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‘A’].t</a:t>
            </a: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++</a:t>
            </a: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//m[2].t = 1</a:t>
            </a:r>
          </a:p>
          <a:p>
            <a:pPr eaLnBrk="1" hangingPunct="1">
              <a:buNone/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‘A’</a:t>
            </a: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⮕ 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m[‘A’ –</a:t>
            </a: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‘A’].t</a:t>
            </a: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++</a:t>
            </a: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//m[0].t = 1</a:t>
            </a:r>
          </a:p>
          <a:p>
            <a:pPr eaLnBrk="1" hangingPunct="1">
              <a:buNone/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‘a’</a:t>
            </a: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⮕ 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‘a’ -  32  =  ‘A’ </a:t>
            </a: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⮕ 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m[‘A’ –</a:t>
            </a: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‘A’].t</a:t>
            </a: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++</a:t>
            </a: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//m[0].t = 2</a:t>
            </a:r>
          </a:p>
          <a:p>
            <a:pPr eaLnBrk="1" hangingPunct="1">
              <a:buNone/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‘B’</a:t>
            </a: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⮕ 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m[‘B’ –</a:t>
            </a: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‘A’].t</a:t>
            </a: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++</a:t>
            </a: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//m[1] = 2</a:t>
            </a:r>
          </a:p>
          <a:p>
            <a:pPr marL="0" indent="0" eaLnBrk="1" hangingPunct="1">
              <a:buNone/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2.</a:t>
            </a: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sort() </a:t>
            </a: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進行排序，次數多的排前面，次數相同則按照字母順序排列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</a:t>
            </a:r>
          </a:p>
          <a:p>
            <a:pPr marL="0" indent="0" eaLnBrk="1" hangingPunct="1">
              <a:buNone/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	m[0].c</a:t>
            </a: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=</a:t>
            </a: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‘A’;	m[0].t = 2;</a:t>
            </a:r>
          </a:p>
          <a:p>
            <a:pPr marL="0" indent="0" eaLnBrk="1" hangingPunct="1">
              <a:buNone/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	m[1].c  =  ‘B’;	m[1].t = 2;</a:t>
            </a:r>
          </a:p>
          <a:p>
            <a:pPr marL="0" indent="0" eaLnBrk="1" hangingPunct="1">
              <a:buNone/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	m[2].c  =  ‘C’;	m[2].t = 1;</a:t>
            </a:r>
          </a:p>
          <a:p>
            <a:pPr marL="0" indent="0" eaLnBrk="1" hangingPunct="1">
              <a:buNone/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3.</a:t>
            </a: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輸出排序後次數不為零之結果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	</a:t>
            </a: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 2</a:t>
            </a:r>
          </a:p>
          <a:p>
            <a:pPr marL="0" indent="0" eaLnBrk="1" hangingPunct="1">
              <a:buNone/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				</a:t>
            </a: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 2</a:t>
            </a:r>
          </a:p>
          <a:p>
            <a:pPr marL="0" indent="0" eaLnBrk="1" hangingPunct="1">
              <a:buNone/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				</a:t>
            </a: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 1</a:t>
            </a:r>
            <a:endParaRPr lang="en-US" altLang="zh-TW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76F36E23-C2CB-F2AE-D62C-628644718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5471-C1FF-4B8B-A461-8AF6123C81A5}" type="slidenum">
              <a:rPr lang="zh-TW" altLang="en-US" smtClean="0"/>
              <a:pPr/>
              <a:t>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1982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BAFFF3-44B5-6941-B9A2-C22510D47E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066F3F2-FDD1-DE23-9763-3141A925F9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000" y="95993"/>
            <a:ext cx="9001000" cy="6048672"/>
          </a:xfrm>
        </p:spPr>
        <p:txBody>
          <a:bodyPr/>
          <a:lstStyle/>
          <a:p>
            <a:pPr eaLnBrk="1" hangingPunct="1"/>
            <a:r>
              <a:rPr lang="zh-TW" altLang="en-US" sz="20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討論：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 </a:t>
            </a: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雖題目中有提供句子的數量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，但因為此題要將所有句子一起討論且只需計算英文字母，故直接讀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</a:t>
            </a: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直到到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EOF</a:t>
            </a: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即可不須用到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若題目改為需要統計所有可能的字元，可以使用 </a:t>
            </a:r>
            <a:r>
              <a:rPr lang="en-US" altLang="zh-TW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unordered_map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&lt;char, int&gt; </a:t>
            </a: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來儲存字元頻率，這樣能更有效處理不同的文本。</a:t>
            </a:r>
            <a:endParaRPr lang="zh-TW" altLang="en-US" sz="2000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77B76513-F123-3816-3A33-FD9A504D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5471-C1FF-4B8B-A461-8AF6123C81A5}" type="slidenum">
              <a:rPr lang="zh-TW" altLang="en-US" smtClean="0"/>
              <a:pPr/>
              <a:t>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46531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3134</TotalTime>
  <Words>743</Words>
  <Application>Microsoft Office PowerPoint</Application>
  <PresentationFormat>如螢幕大小 (4:3)</PresentationFormat>
  <Paragraphs>73</Paragraphs>
  <Slides>5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9" baseType="lpstr">
      <vt:lpstr>Tahoma</vt:lpstr>
      <vt:lpstr>Times New Roman</vt:lpstr>
      <vt:lpstr>Wingdings</vt:lpstr>
      <vt:lpstr>Blends</vt:lpstr>
      <vt:lpstr>10008: What’s Cryptanalysis?</vt:lpstr>
      <vt:lpstr>PowerPoint 簡報</vt:lpstr>
      <vt:lpstr>PowerPoint 簡報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B123040049</cp:lastModifiedBy>
  <cp:revision>115</cp:revision>
  <dcterms:created xsi:type="dcterms:W3CDTF">1601-01-01T00:00:00Z</dcterms:created>
  <dcterms:modified xsi:type="dcterms:W3CDTF">2025-03-13T02:18:36Z</dcterms:modified>
</cp:coreProperties>
</file>