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7"/>
  </p:notesMasterIdLst>
  <p:sldIdLst>
    <p:sldId id="307" r:id="rId2"/>
    <p:sldId id="309" r:id="rId3"/>
    <p:sldId id="310" r:id="rId4"/>
    <p:sldId id="311" r:id="rId5"/>
    <p:sldId id="313" r:id="rId6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29" autoAdjust="0"/>
    <p:restoredTop sz="92138" autoAdjust="0"/>
  </p:normalViewPr>
  <p:slideViewPr>
    <p:cSldViewPr>
      <p:cViewPr varScale="1">
        <p:scale>
          <a:sx n="97" d="100"/>
          <a:sy n="97" d="100"/>
        </p:scale>
        <p:origin x="768" y="5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2025/3/13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2025/3/13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2025/3/13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2025/3/13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2025/3/13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2025/3/13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2025/3/13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2025/3/13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2025/3/13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2025/3/13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2025/3/13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2025/3/13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10008: What’s Cryptanalysis?</a:t>
            </a:r>
            <a:endParaRPr lang="en-US" altLang="zh-TW" dirty="0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★☆☆☆☆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題號：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08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What’s Cryptanalysis?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吳紹彰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日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給定一個正整數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(n&gt;0)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，代表要對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行含空格的句子進行密碼分析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。此題的密碼分析是統計所有句子中的所有英文字母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(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大小寫視為相同的大寫英文字母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出現次數，並根據每個字母出現次數由多至少輸出其大寫英文字母與出現次數，若出現次數相同，則先輸出字典序較小的英文字母。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題意範例：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is a test.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NSYSU</a:t>
            </a:r>
            <a:br>
              <a:rPr lang="zh-TW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solidFill>
                <a:srgbClr val="3BA94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solidFill>
                <a:srgbClr val="3BA94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solidFill>
                <a:srgbClr val="3BA94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solidFill>
                <a:srgbClr val="3BA94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solidFill>
                <a:srgbClr val="3BA94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Hello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508B1E6C-F716-C378-E7ED-66FF16D63663}"/>
              </a:ext>
            </a:extLst>
          </p:cNvPr>
          <p:cNvSpPr txBox="1"/>
          <p:nvPr/>
        </p:nvSpPr>
        <p:spPr>
          <a:xfrm>
            <a:off x="4932040" y="663137"/>
            <a:ext cx="72008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5</a:t>
            </a:r>
          </a:p>
          <a:p>
            <a:r>
              <a:rPr lang="pt-BR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 3</a:t>
            </a:r>
          </a:p>
          <a:p>
            <a:r>
              <a:rPr lang="pt-BR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2</a:t>
            </a:r>
          </a:p>
          <a:p>
            <a:r>
              <a:rPr lang="pt-BR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1</a:t>
            </a:r>
          </a:p>
          <a:p>
            <a:r>
              <a:rPr lang="pt-BR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1</a:t>
            </a:r>
          </a:p>
          <a:p>
            <a:r>
              <a:rPr lang="pt-BR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H 1</a:t>
            </a:r>
          </a:p>
          <a:p>
            <a:r>
              <a:rPr lang="pt-BR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1</a:t>
            </a:r>
          </a:p>
          <a:p>
            <a:r>
              <a:rPr lang="pt-BR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1</a:t>
            </a:r>
          </a:p>
          <a:p>
            <a:r>
              <a:rPr lang="pt-BR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1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C85918F7-AC09-5829-F792-2345CB5DB128}"/>
              </a:ext>
            </a:extLst>
          </p:cNvPr>
          <p:cNvSpPr txBox="1"/>
          <p:nvPr/>
        </p:nvSpPr>
        <p:spPr>
          <a:xfrm>
            <a:off x="4932040" y="4221088"/>
            <a:ext cx="7200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L 2</a:t>
            </a:r>
          </a:p>
          <a:p>
            <a:r>
              <a:rPr lang="pt-BR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1</a:t>
            </a:r>
          </a:p>
          <a:p>
            <a:r>
              <a:rPr lang="pt-BR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H 1</a:t>
            </a:r>
          </a:p>
          <a:p>
            <a:r>
              <a:rPr lang="pt-BR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1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C68F01D-8616-A119-59D9-6F39731569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476672"/>
            <a:ext cx="8424936" cy="6552728"/>
          </a:xfrm>
        </p:spPr>
        <p:txBody>
          <a:bodyPr/>
          <a:lstStyle/>
          <a:p>
            <a:pPr eaLnBrk="1" hangingPunct="1"/>
            <a:r>
              <a:rPr lang="zh-TW" altLang="en-US" sz="20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解法：</a:t>
            </a:r>
            <a:endParaRPr lang="en-US" altLang="zh-TW" sz="20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buNone/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1.</a:t>
            </a: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定義一個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struct</a:t>
            </a: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Freq</a:t>
            </a: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：</a:t>
            </a:r>
            <a:endParaRPr lang="en-US" altLang="zh-TW" sz="20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buNone/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變數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 : </a:t>
            </a: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字母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A-Z</a:t>
            </a: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。</a:t>
            </a:r>
            <a:endParaRPr lang="en-US" altLang="zh-TW" sz="20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buNone/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變數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</a:t>
            </a: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：該字母在文本中出現的次數。</a:t>
            </a:r>
            <a:endParaRPr lang="en-US" altLang="zh-TW" sz="20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buNone/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2.</a:t>
            </a: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建立並初始化字母統計陣列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Freq</a:t>
            </a: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m[26]</a:t>
            </a: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</a:t>
            </a: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endParaRPr lang="en-US" altLang="zh-TW" sz="20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buNone/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m[</a:t>
            </a:r>
            <a:r>
              <a:rPr lang="en-US" altLang="zh-TW" sz="2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].c = ‘A’+ </a:t>
            </a:r>
            <a:r>
              <a:rPr lang="en-US" altLang="zh-TW" sz="2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; //(</a:t>
            </a:r>
            <a:r>
              <a:rPr lang="en-US" altLang="zh-TW" sz="2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= 0 ~ 25)</a:t>
            </a:r>
          </a:p>
          <a:p>
            <a:pPr marL="0" indent="0" eaLnBrk="1" hangingPunct="1">
              <a:buNone/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m[</a:t>
            </a:r>
            <a:r>
              <a:rPr lang="en-US" altLang="zh-TW" sz="2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].t = 0; </a:t>
            </a:r>
          </a:p>
          <a:p>
            <a:pPr marL="0" indent="0" eaLnBrk="1" hangingPunct="1">
              <a:buNone/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3.</a:t>
            </a: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讀取文本每個字元直到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EOF</a:t>
            </a: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：</a:t>
            </a:r>
            <a:endParaRPr lang="en-US" altLang="zh-TW" sz="20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buNone/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如果是大寫字母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A-Z</a:t>
            </a: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，在對應的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</a:t>
            </a: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中增加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1</a:t>
            </a: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次 。</a:t>
            </a:r>
            <a:endParaRPr lang="en-US" altLang="zh-TW" sz="20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buNone/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如果是小寫字母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a-z</a:t>
            </a: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，轉換成大寫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(ascii </a:t>
            </a: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減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32)</a:t>
            </a: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後進行同樣的處理。</a:t>
            </a:r>
            <a:endParaRPr lang="en-US" altLang="zh-TW" sz="20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buNone/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4.</a:t>
            </a: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使用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std </a:t>
            </a: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sort() </a:t>
            </a: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進行排序，自訂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sort</a:t>
            </a: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的比較函式，讓次數多的字母排前面，</a:t>
            </a:r>
            <a:endParaRPr lang="en-US" altLang="zh-TW" sz="20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buNone/>
            </a:pP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次數相同則字母序小者在前面。</a:t>
            </a:r>
            <a:endParaRPr lang="en-US" altLang="zh-TW" sz="20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buNone/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5.</a:t>
            </a: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輸出結果只輸出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 &gt; 0 </a:t>
            </a: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的字母，即那些實際在輸入中出現過的字母，格 </a:t>
            </a:r>
            <a:endParaRPr lang="en-US" altLang="zh-TW" sz="20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buNone/>
            </a:pP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式為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</a:t>
            </a: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字母 出現次數。</a:t>
            </a:r>
            <a:endParaRPr lang="en-US" altLang="zh-TW" sz="20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buNone/>
            </a:pPr>
            <a:endParaRPr lang="en-US" altLang="zh-TW" sz="20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/>
            <a:endParaRPr lang="en-US" altLang="zh-TW" sz="2000" b="1" dirty="0">
              <a:solidFill>
                <a:srgbClr val="3BA94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zh-TW" sz="2000" b="1" dirty="0">
              <a:solidFill>
                <a:srgbClr val="3BA94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03493172-2940-9980-3518-150FDACAA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5471-C1FF-4B8B-A461-8AF6123C81A5}" type="slidenum">
              <a:rPr lang="zh-TW" altLang="en-US" smtClean="0"/>
              <a:pPr/>
              <a:t>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72060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BB9DD3E-5160-6393-DA6E-358FCA40F6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-285"/>
            <a:ext cx="9001000" cy="6048672"/>
          </a:xfrm>
        </p:spPr>
        <p:txBody>
          <a:bodyPr/>
          <a:lstStyle/>
          <a:p>
            <a:pPr eaLnBrk="1" hangingPunct="1"/>
            <a:r>
              <a:rPr lang="zh-TW" altLang="en-US" sz="20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解法範例：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輸入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zh-TW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1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altLang="zh-TW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bcAaB</a:t>
            </a:r>
            <a:endParaRPr lang="en-US" altLang="zh-TW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輸出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1. </a:t>
            </a: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初始化後讀取資料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zh-TW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‘b’</a:t>
            </a: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⮕ 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‘b’ -  32  =  ‘B’ </a:t>
            </a: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⮕ 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m[‘B’ –</a:t>
            </a: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‘A’].t</a:t>
            </a: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++</a:t>
            </a: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//m[1].t = 1</a:t>
            </a:r>
          </a:p>
          <a:p>
            <a:pPr eaLnBrk="1" hangingPunct="1">
              <a:buNone/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‘c’</a:t>
            </a: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⮕ 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‘c’ -  32  =  ‘C’ </a:t>
            </a: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⮕ 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m[‘C’ –</a:t>
            </a: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‘A’].t</a:t>
            </a: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++</a:t>
            </a: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//m[2].t = 1</a:t>
            </a:r>
          </a:p>
          <a:p>
            <a:pPr eaLnBrk="1" hangingPunct="1">
              <a:buNone/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‘A’</a:t>
            </a: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⮕ 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m[‘A’ –</a:t>
            </a: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‘A’].t</a:t>
            </a: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++</a:t>
            </a: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//m[0].t = 1</a:t>
            </a:r>
          </a:p>
          <a:p>
            <a:pPr eaLnBrk="1" hangingPunct="1">
              <a:buNone/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‘a’</a:t>
            </a: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⮕ 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‘a’ -  32  =  ‘A’ </a:t>
            </a: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⮕ 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m[‘A’ –</a:t>
            </a: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‘A’].t</a:t>
            </a: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++</a:t>
            </a: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//m[0].t = 2</a:t>
            </a:r>
          </a:p>
          <a:p>
            <a:pPr eaLnBrk="1" hangingPunct="1">
              <a:buNone/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‘B’</a:t>
            </a: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⮕ 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m[‘B’ –</a:t>
            </a: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‘A’].t</a:t>
            </a: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++</a:t>
            </a: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//m[1] = 2</a:t>
            </a:r>
          </a:p>
          <a:p>
            <a:pPr marL="0" indent="0" eaLnBrk="1" hangingPunct="1">
              <a:buNone/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2.</a:t>
            </a: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sort() </a:t>
            </a: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進行排序，次數多的排前面，次數相同則按照字母順序排列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</a:t>
            </a:r>
          </a:p>
          <a:p>
            <a:pPr marL="0" indent="0" eaLnBrk="1" hangingPunct="1">
              <a:buNone/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	m[0].c</a:t>
            </a: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=</a:t>
            </a: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‘A’;	m[0].t = 2;</a:t>
            </a:r>
          </a:p>
          <a:p>
            <a:pPr marL="0" indent="0" eaLnBrk="1" hangingPunct="1">
              <a:buNone/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	m[1].c  =  ‘B’;	m[1].t = 2;</a:t>
            </a:r>
          </a:p>
          <a:p>
            <a:pPr marL="0" indent="0" eaLnBrk="1" hangingPunct="1">
              <a:buNone/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	m[2].c  =  ‘C’;	m[2].t = 1;</a:t>
            </a:r>
          </a:p>
          <a:p>
            <a:pPr marL="0" indent="0" eaLnBrk="1" hangingPunct="1">
              <a:buNone/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3.</a:t>
            </a: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輸出排序後次數不為零之結果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	</a:t>
            </a: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 2</a:t>
            </a:r>
          </a:p>
          <a:p>
            <a:pPr marL="0" indent="0" eaLnBrk="1" hangingPunct="1">
              <a:buNone/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				</a:t>
            </a: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 2</a:t>
            </a:r>
          </a:p>
          <a:p>
            <a:pPr marL="0" indent="0" eaLnBrk="1" hangingPunct="1">
              <a:buNone/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				</a:t>
            </a: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 1</a:t>
            </a:r>
            <a:endParaRPr lang="en-US" altLang="zh-TW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76F36E23-C2CB-F2AE-D62C-628644718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5471-C1FF-4B8B-A461-8AF6123C81A5}" type="slidenum">
              <a:rPr lang="zh-TW" altLang="en-US" smtClean="0"/>
              <a:pPr/>
              <a:t>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19823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BAFFF3-44B5-6941-B9A2-C22510D47E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066F3F2-FDD1-DE23-9763-3141A925F9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000" y="95993"/>
            <a:ext cx="9001000" cy="6048672"/>
          </a:xfrm>
        </p:spPr>
        <p:txBody>
          <a:bodyPr/>
          <a:lstStyle/>
          <a:p>
            <a:pPr eaLnBrk="1" hangingPunct="1"/>
            <a:r>
              <a:rPr lang="zh-TW" altLang="en-US" sz="20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討論：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 </a:t>
            </a: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雖題目中有提供句子的數量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，但因為此題要將所有句子一起討論且只需計算英文字母，故直接讀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</a:t>
            </a: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直到到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EOF</a:t>
            </a: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即可不須用到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若題目改為需要統計所有可能的字元，可以使用 </a:t>
            </a:r>
            <a:r>
              <a:rPr lang="en-US" altLang="zh-TW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unordered_map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&lt;char, int&gt; </a:t>
            </a: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來儲存字元頻率，這樣能更有效處理不同的文本。</a:t>
            </a:r>
            <a:endParaRPr lang="zh-TW" altLang="en-US" sz="2000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77B76513-F123-3816-3A33-FD9A504D6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5471-C1FF-4B8B-A461-8AF6123C81A5}" type="slidenum">
              <a:rPr lang="zh-TW" altLang="en-US" smtClean="0"/>
              <a:pPr/>
              <a:t>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46531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3134</TotalTime>
  <Words>743</Words>
  <Application>Microsoft Office PowerPoint</Application>
  <PresentationFormat>如螢幕大小 (4:3)</PresentationFormat>
  <Paragraphs>73</Paragraphs>
  <Slides>5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9" baseType="lpstr">
      <vt:lpstr>Tahoma</vt:lpstr>
      <vt:lpstr>Times New Roman</vt:lpstr>
      <vt:lpstr>Wingdings</vt:lpstr>
      <vt:lpstr>Blends</vt:lpstr>
      <vt:lpstr>10008: What’s Cryptanalysis?</vt:lpstr>
      <vt:lpstr>PowerPoint 簡報</vt:lpstr>
      <vt:lpstr>PowerPoint 簡報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B123040049</cp:lastModifiedBy>
  <cp:revision>115</cp:revision>
  <dcterms:created xsi:type="dcterms:W3CDTF">1601-01-01T00:00:00Z</dcterms:created>
  <dcterms:modified xsi:type="dcterms:W3CDTF">2025-03-13T02:18:36Z</dcterms:modified>
</cp:coreProperties>
</file>