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0"/>
  </p:notesMasterIdLst>
  <p:sldIdLst>
    <p:sldId id="307" r:id="rId5"/>
    <p:sldId id="312" r:id="rId6"/>
    <p:sldId id="310" r:id="rId7"/>
    <p:sldId id="309" r:id="rId8"/>
    <p:sldId id="311" r:id="rId9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9FD356-54E1-4FE6-9F75-7850161477C8}" v="134" dt="2025-03-26T12:07:25.5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>
        <p:scale>
          <a:sx n="66" d="100"/>
          <a:sy n="66" d="100"/>
        </p:scale>
        <p:origin x="-58" y="-2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96C37633-3A89-86D8-B6B7-3AB644ACA9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xmlns="" id="{C6FD8D0A-A0D6-1BA2-F293-2C64D45918C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594C776E-6FCF-D066-F3C7-BFDF2DE255F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xmlns="" id="{6D701464-820F-485C-ECD2-13386423B4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xmlns="" id="{FEAA5942-2C37-9085-1566-47F32746AA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xmlns="" id="{3E00DB97-0435-7ABC-EBFB-9163BE0EBA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AC71BAA-3001-4CB9-84A9-B25CC2843A8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8785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xmlns="" id="{DA464996-7097-6606-D406-C373EADE1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00765AB-BF30-4F55-A413-F6703CB950B7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9CD2D232-4C77-EE5C-2FB2-E6581CC001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xmlns="" id="{2D4B3C1A-C116-65FF-3BEF-362604230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4AF46A8-A0C8-83EC-F62E-6DE119DE8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5C10D6EA-1ACF-89C9-1A55-C6BA89FC4B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C607485-73EE-4053-AC3A-928BFE4D41FC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6F7C756E-18E6-E376-9C0C-3C3A7EFF47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147F7C63-7B2E-CBDA-1D8B-9A45C8490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416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8695DF8E-F8C2-D736-B275-38B3AF243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C607485-73EE-4053-AC3A-928BFE4D41FC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E7D2DB0D-4356-E9CD-E76C-2A322A32C8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1350D38D-5E0F-12DF-AB44-9BBEA2AC6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xmlns="" id="{EF8D1439-22FD-C149-9B37-46822643F2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111E3E5-6569-4951-9F91-5A6A6FE34A85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xmlns="" id="{E7DE8394-7314-4F3F-765A-3430C69342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xmlns="" id="{8174EF1E-0860-605D-BA32-10D2B896BD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C71BAA-3001-4CB9-84A9-B25CC2843A8C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642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xmlns="" id="{BFC16B08-57BE-20A7-3FDB-772D1944C3C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xmlns="" id="{24894A04-419B-5545-C181-11A39CB3C3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xmlns="" id="{DCA1DEB5-7E65-B042-0A0B-A78F1C1C07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xmlns="" id="{A410A4FB-AC4D-A60D-F996-443B76883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xmlns="" id="{2F38C21D-1C11-A883-98D2-FF46D0F499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C3572C67-B7CD-A2F2-E3DA-B5569B02E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D7E23C53-0A42-4D7C-BF40-7255B8CF89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xmlns="" id="{CD019EEA-CDD9-0A0A-7A19-B016D8964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xmlns="" id="{CACF5830-1CFB-250C-1EEE-278C8845A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xmlns="" id="{1BB93692-288C-B91B-D766-66FFAE27C5C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xmlns="" id="{4926F463-5D29-0DB9-A974-3A55A4A38F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C5BB8-037C-4834-BC74-FB69EBF7AE1E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xmlns="" id="{245B742B-2EB4-6373-C48D-AE14AB36FB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xmlns="" id="{88DB63B9-A9E7-AEBF-ABAE-7A1DC80744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65222F-FFFC-4859-9FB2-17EDC15B70D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569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376E6666-ECB6-2D37-48A8-E1A887FFE7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685DE-60BA-405C-AF59-9F04CAB5FC3E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5ADA4B7C-1462-AEB0-4C6F-CB28B02FA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CAA81474-C821-FB03-B4CA-A3A5EF2ACA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8817D-C3BD-45E0-9367-24702965F0D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001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9587EBF7-E0E4-3299-5113-32004CBAB9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C3827-A505-4A3C-8E73-6117AF7EF682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6043FE49-EF4E-1F8D-A74C-A750D6045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4E71DA58-BFE2-0523-27AE-B0127D6199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19D7C-B5D6-4828-91C5-A8A933D9FD8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366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C7BB0B91-017A-0B8C-7392-9E8720165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75CE3-F911-4170-8971-A90D26265E28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F36192A5-A766-CD71-5347-52D8C1DB49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725DD3BE-F7AB-0027-19CE-25BD010300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DF3E2-E04B-4449-930D-BC711410365D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3163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xmlns="" id="{A8F86C0A-FD94-F58C-ACAD-8D180696D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20383-6244-48AF-BAF9-E637514C5802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CD8B3F8E-8184-9B7F-9B72-149F063737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xmlns="" id="{E33A0A4D-2EC1-8C7E-3A85-29C7FEA8E8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D932B-DA8F-467A-B5DD-D24E750987F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405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8351361B-22A2-DA1B-471D-416B39CA50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3CB9-52B2-4F66-A338-C9968E04512C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E9D51772-20EF-7E6A-D2AF-DC0AB08EDF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D6063CAB-C946-2A13-848F-1417083CB6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602CB-818F-46D5-8FB2-772153D44B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6077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xmlns="" id="{3A8C52D2-7DB5-D174-DF44-3E797ECCE6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EF580-112D-4797-B851-76F6B6ED372A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xmlns="" id="{FDE8C9EE-C107-E054-12A2-0C6D4A3D92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xmlns="" id="{F6542271-B719-DE80-AD8E-D771E8E77B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3A3F1-D30B-4542-A657-A19336CF1B9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248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xmlns="" id="{7C90F3EA-7D89-B7A1-27D8-1FA2282B3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705CD-C9F0-42B7-8080-3A939C5019B5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xmlns="" id="{D6182F20-511E-2066-E83A-161766F2A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xmlns="" id="{1762EDA6-C141-1DD3-7FE3-C3C52EF3D0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41090-6E39-40B8-95E7-3194ED7E8EF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4323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xmlns="" id="{38533A45-4D53-7AFE-B240-4395A03C4C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B11B6-A6C2-45B5-AE75-866B432EF08F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xmlns="" id="{B8A85790-9285-67AE-DC03-D99D5C456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7FAA044A-0D2A-B94B-A7EB-341D23217A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AA6FF-1ABC-4ABC-81A8-B11B6139B8B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888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06053977-1531-6AF2-5419-4527A4D923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E367F-73CC-4C5A-B906-4E6357BCD7E1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E8D8BF5F-9DD2-8DB3-A191-5B6507AA28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0CF17034-651E-D1B2-BCD3-DF7401D5E7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8B338-8B15-4B8F-BCAE-3C9F603138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98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xmlns="" id="{11E7D0EB-909D-6083-3C5A-5A6B4A0056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9C59F-7A35-4025-B3C8-81D62282054D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46C0F060-59B8-37B4-A347-5C8F03322E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xmlns="" id="{FA5FFBBC-9B41-B90B-6263-8BEBE054DF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8014C-388D-46B0-88E1-45B3CBB0A23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854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xmlns="" id="{90E6856F-7287-6A37-10A0-07AF5EB9EA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xmlns="" id="{E3DC6D25-92AB-571B-5242-274FEEC15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xmlns="" id="{58F31B5F-DCE4-60BE-AF78-7D1336FC33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570E947-42B6-4DD6-A07C-73DCD936BB99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xmlns="" id="{5FC0A956-D61B-7DBE-4B39-6BD754E146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xmlns="" id="{D8212680-7475-1609-BECB-A38286FEE3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B4A0F0F-443B-4AAC-A8D2-E38C296F976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xmlns="" id="{1295E512-905F-EB45-DAFB-B76563B6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ABBDC9-C479-432A-9520-BFD8E71DC14F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3B206023-B4FD-B140-A680-08FDBA81F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1730: Sum of MSLCM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7E18517C-7DB7-B88D-E88B-E975D52AEE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730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Sum of MSLCM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張景旭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27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給定一個正整數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，它可以是不同數組的最小公倍數 </a:t>
            </a:r>
            <a:r>
              <a:rPr lang="en-US" altLang="zh-TW" sz="2400" dirty="0">
                <a:latin typeface="Times New Roman" panose="02020603050405020304" pitchFamily="18" charset="0"/>
              </a:rPr>
              <a:t>(LCM)</a:t>
            </a:r>
            <a:r>
              <a:rPr lang="zh-TW" altLang="en-US" sz="2400" dirty="0">
                <a:latin typeface="Times New Roman" panose="02020603050405020304" pitchFamily="18" charset="0"/>
              </a:rPr>
              <a:t>。定義</a:t>
            </a:r>
            <a:r>
              <a:rPr lang="en-US" altLang="zh-TW" sz="2400" dirty="0">
                <a:latin typeface="Times New Roman" panose="02020603050405020304" pitchFamily="18" charset="0"/>
              </a:rPr>
              <a:t>MSLCM(N)</a:t>
            </a:r>
            <a:r>
              <a:rPr lang="zh-TW" altLang="en-US" sz="2400" dirty="0">
                <a:latin typeface="Times New Roman" panose="02020603050405020304" pitchFamily="18" charset="0"/>
              </a:rPr>
              <a:t>：「</a:t>
            </a:r>
            <a:r>
              <a:rPr lang="en-US" altLang="zh-TW" sz="2400" dirty="0">
                <a:latin typeface="Times New Roman" panose="02020603050405020304" pitchFamily="18" charset="0"/>
              </a:rPr>
              <a:t>LCM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的數組中，總和最大的數組總和」。</a:t>
            </a:r>
            <a:r>
              <a:rPr lang="en-US" altLang="zh-TW" sz="2400" dirty="0">
                <a:latin typeface="Times New Roman" panose="02020603050405020304" pitchFamily="18" charset="0"/>
              </a:rPr>
              <a:t>(1 &lt; N &lt; 20000001)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/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最後求                             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xmlns="" id="{80FD13AC-B038-DFFD-8795-8D42F64EC24D}"/>
                  </a:ext>
                </a:extLst>
              </p:cNvPr>
              <p:cNvSpPr txBox="1"/>
              <p:nvPr/>
            </p:nvSpPr>
            <p:spPr>
              <a:xfrm>
                <a:off x="1691680" y="4797152"/>
                <a:ext cx="2524183" cy="10384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b="0" i="1" smtClean="0">
                              <a:latin typeface="Cambria Math"/>
                              <a:ea typeface="+mn-ea"/>
                            </a:rPr>
                          </m:ctrlPr>
                        </m:naryPr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+mn-ea"/>
                            </a:rPr>
                            <m:t>𝑖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  <a:ea typeface="+mn-ea"/>
                            </a:rPr>
                            <m:t>=2</m:t>
                          </m:r>
                        </m:sub>
                        <m:sup>
                          <m:r>
                            <a:rPr lang="en-US" altLang="zh-TW">
                              <a:latin typeface="Cambria Math" panose="02040503050406030204" pitchFamily="18" charset="0"/>
                              <a:ea typeface="+mn-ea"/>
                            </a:rPr>
                            <m:t>𝑁</m:t>
                          </m:r>
                        </m:sup>
                        <m:e>
                          <m:r>
                            <a:rPr lang="en-US" altLang="zh-TW">
                              <a:latin typeface="Cambria Math" panose="02040503050406030204" pitchFamily="18" charset="0"/>
                              <a:ea typeface="+mn-ea"/>
                            </a:rPr>
                            <m:t>𝑀𝑆𝐿𝐶𝑀</m:t>
                          </m:r>
                          <m:d>
                            <m:dPr>
                              <m:ctrlPr>
                                <a:rPr lang="en-US" altLang="zh-TW" i="1">
                                  <a:latin typeface="Cambria Math"/>
                                  <a:ea typeface="+mn-ea"/>
                                </a:rPr>
                              </m:ctrlPr>
                            </m:dPr>
                            <m:e>
                              <m:r>
                                <a:rPr lang="en-US" altLang="zh-TW">
                                  <a:latin typeface="Cambria Math" panose="02040503050406030204" pitchFamily="18" charset="0"/>
                                  <a:ea typeface="+mn-ea"/>
                                </a:rPr>
                                <m:t>𝑖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zh-TW" altLang="en-US" dirty="0">
                  <a:latin typeface="Times New Roman" panose="02020603050405020304" pitchFamily="18" charset="0"/>
                  <a:ea typeface="+mn-ea"/>
                </a:endParaRPr>
              </a:p>
            </p:txBody>
          </p:sp>
        </mc:Choice>
        <mc:Fallback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0FD13AC-B038-DFFD-8795-8D42F64EC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4797152"/>
                <a:ext cx="2524183" cy="10384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24E58F7-C8C9-97B1-0652-80DE88B36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xmlns="" id="{86680E6A-C58D-B85B-9B91-2E7E50C09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FDC41C-A82F-43F3-BC81-E2EC08972DA9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F2ABE4CF-DDFB-E32A-BA07-028EEBCE96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3232" y="260649"/>
            <a:ext cx="8077200" cy="100634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r>
              <a:rPr lang="zh-TW" altLang="en-US" sz="20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0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xmlns="" id="{FCABC600-B17E-EC98-71A6-DC2F248B3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680003"/>
              </p:ext>
            </p:extLst>
          </p:nvPr>
        </p:nvGraphicFramePr>
        <p:xfrm>
          <a:off x="512472" y="1266996"/>
          <a:ext cx="6003744" cy="324212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01755">
                  <a:extLst>
                    <a:ext uri="{9D8B030D-6E8A-4147-A177-3AD203B41FA5}">
                      <a16:colId xmlns:a16="http://schemas.microsoft.com/office/drawing/2014/main" xmlns="" val="2097206622"/>
                    </a:ext>
                  </a:extLst>
                </a:gridCol>
                <a:gridCol w="1469541">
                  <a:extLst>
                    <a:ext uri="{9D8B030D-6E8A-4147-A177-3AD203B41FA5}">
                      <a16:colId xmlns:a16="http://schemas.microsoft.com/office/drawing/2014/main" xmlns="" val="570518511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xmlns="" val="4250275047"/>
                    </a:ext>
                  </a:extLst>
                </a:gridCol>
              </a:tblGrid>
              <a:tr h="3164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i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因數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n-NO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MSLCM(i)</a:t>
                      </a:r>
                      <a:endParaRPr lang="nn-NO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6905200"/>
                  </a:ext>
                </a:extLst>
              </a:tr>
              <a:tr h="316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1, 2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+ 2 = 3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6873562"/>
                  </a:ext>
                </a:extLst>
              </a:tr>
              <a:tr h="316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1, 3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+ 3 = 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7840476"/>
                  </a:ext>
                </a:extLst>
              </a:tr>
              <a:tr h="316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1, 2, 4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+ 2 + 4 = 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2208663"/>
                  </a:ext>
                </a:extLst>
              </a:tr>
              <a:tr h="316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1, 5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+ 5 = 6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8549930"/>
                  </a:ext>
                </a:extLst>
              </a:tr>
              <a:tr h="316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1, 2, 3, 6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+ 2 + 3 + 6 = 12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9598726"/>
                  </a:ext>
                </a:extLst>
              </a:tr>
              <a:tr h="316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1, 7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+ 7 = 8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0608296"/>
                  </a:ext>
                </a:extLst>
              </a:tr>
              <a:tr h="316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1, 2, 4, 8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+ 2 + 4 + 8 = 15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2106737"/>
                  </a:ext>
                </a:extLst>
              </a:tr>
              <a:tr h="3164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9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1, 3, 9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+ 3 + 9 = 13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5813312"/>
                  </a:ext>
                </a:extLst>
              </a:tr>
              <a:tr h="39409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1, 2, 5, 10</a:t>
                      </a:r>
                      <a:endParaRPr lang="en-US" altLang="zh-TW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+ 2 + 5 + 10 = 18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772100543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5C744E99-5AAF-4405-C237-3291D9650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925459"/>
              </p:ext>
            </p:extLst>
          </p:nvPr>
        </p:nvGraphicFramePr>
        <p:xfrm>
          <a:off x="6804248" y="1844824"/>
          <a:ext cx="2016224" cy="14401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222955">
                  <a:extLst>
                    <a:ext uri="{9D8B030D-6E8A-4147-A177-3AD203B41FA5}">
                      <a16:colId xmlns:a16="http://schemas.microsoft.com/office/drawing/2014/main" xmlns="" val="4248674347"/>
                    </a:ext>
                  </a:extLst>
                </a:gridCol>
                <a:gridCol w="793269">
                  <a:extLst>
                    <a:ext uri="{9D8B030D-6E8A-4147-A177-3AD203B41FA5}">
                      <a16:colId xmlns:a16="http://schemas.microsoft.com/office/drawing/2014/main" xmlns="" val="4211862405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數組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總和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56866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{8}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8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257015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{4, 8}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12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04985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{1, 2, 8}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11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142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{1, 2, 4, 8}</a:t>
                      </a:r>
                      <a:endParaRPr lang="en-US" altLang="zh-TW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zh-TW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06825065"/>
                  </a:ext>
                </a:extLst>
              </a:tr>
            </a:tbl>
          </a:graphicData>
        </a:graphic>
      </p:graphicFrame>
      <p:sp>
        <p:nvSpPr>
          <p:cNvPr id="8" name="文字方塊 7">
            <a:extLst>
              <a:ext uri="{FF2B5EF4-FFF2-40B4-BE49-F238E27FC236}">
                <a16:creationId xmlns:a16="http://schemas.microsoft.com/office/drawing/2014/main" xmlns="" id="{E27243C2-B16A-F5BC-9B6F-A4933B117E93}"/>
              </a:ext>
            </a:extLst>
          </p:cNvPr>
          <p:cNvSpPr txBox="1"/>
          <p:nvPr/>
        </p:nvSpPr>
        <p:spPr>
          <a:xfrm>
            <a:off x="7039880" y="3450486"/>
            <a:ext cx="16561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nn-NO" altLang="zh-TW" sz="1600" u="none" strike="noStrike" dirty="0"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MSLCM(8) = 15</a:t>
            </a:r>
            <a:endParaRPr lang="nn-NO" altLang="zh-TW" sz="1600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xmlns="" id="{E005D244-AABA-00B6-8EFD-BE43DA53509E}"/>
                  </a:ext>
                </a:extLst>
              </p:cNvPr>
              <p:cNvSpPr txBox="1"/>
              <p:nvPr/>
            </p:nvSpPr>
            <p:spPr>
              <a:xfrm>
                <a:off x="496416" y="4884439"/>
                <a:ext cx="8077200" cy="8653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altLang="zh-TW" sz="2000" b="0" i="1" smtClean="0">
                              <a:latin typeface="Cambria Math"/>
                              <a:ea typeface="+mj-ea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ea typeface="+mj-ea"/>
                              <a:cs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  <a:ea typeface="+mj-ea"/>
                              <a:cs typeface="Times New Roman" panose="020206030504050203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n-US" altLang="zh-TW" sz="2000">
                              <a:latin typeface="Cambria Math" panose="02040503050406030204" pitchFamily="18" charset="0"/>
                              <a:ea typeface="+mj-ea"/>
                              <a:cs typeface="Times New Roman" panose="020206030504050203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US" altLang="zh-TW" sz="2000">
                              <a:latin typeface="Cambria Math" panose="02040503050406030204" pitchFamily="18" charset="0"/>
                              <a:ea typeface="+mj-ea"/>
                              <a:cs typeface="Times New Roman" panose="02020603050405020304" pitchFamily="18" charset="0"/>
                            </a:rPr>
                            <m:t>𝑀𝑆𝐿𝐶𝑀</m:t>
                          </m:r>
                          <m:d>
                            <m:dPr>
                              <m:ctrlPr>
                                <a:rPr lang="en-US" altLang="zh-TW" sz="2000" i="1">
                                  <a:latin typeface="Cambria Math"/>
                                  <a:ea typeface="+mj-ea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000">
                                  <a:latin typeface="Cambria Math" panose="02040503050406030204" pitchFamily="18" charset="0"/>
                                  <a:ea typeface="+mj-ea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nary>
                      <m:r>
                        <a:rPr lang="en-US" altLang="zh-TW" sz="2000">
                          <a:latin typeface="Cambria Math" panose="02040503050406030204" pitchFamily="18" charset="0"/>
                          <a:ea typeface="+mj-ea"/>
                          <a:cs typeface="Times New Roman" panose="02020603050405020304" pitchFamily="18" charset="0"/>
                        </a:rPr>
                        <m:t>=3 + 4 + 7 + 6 + 12 + 8 + 15 + 13 + 18 = 86</m:t>
                      </m:r>
                    </m:oMath>
                  </m:oMathPara>
                </a14:m>
                <a:endParaRPr lang="zh-TW" altLang="en-US" sz="2000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E005D244-AABA-00B6-8EFD-BE43DA535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16" y="4884439"/>
                <a:ext cx="8077200" cy="8653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02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xmlns="" id="{13DAB0B5-A225-9458-4D91-13452485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FDC41C-A82F-43F3-BC81-E2EC08972DA9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9AA2F0BC-DC18-AAD3-F424-761F222384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ClrTx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初始化一個陣列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sum_divisors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，大小為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N=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N_max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ClrTx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用來存儲每個數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 因數總和，初始值為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ClrTx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對每個數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，它是所有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的因數。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(d=1~N)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遍歷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時，將其加到所有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d,2d,3d,… k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d, (k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≦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N)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sum_divisors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最後存的是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MSLCM(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計算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prefix_sum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prefix_sum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prefix_sum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[i-1] +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sum_divisors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=2~N,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prefix_sum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= 0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prefix_sum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即為答案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xmlns="" id="{507DA3E8-0A93-3FA4-285D-747A67686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21216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B975C9C-F97A-4FDC-924C-1ACB2348B9AA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FF1B5600-0D93-A94E-8CC7-65D34DAD5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44624"/>
            <a:ext cx="8077200" cy="64807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N = 10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當  </a:t>
            </a:r>
            <a:r>
              <a:rPr lang="en-US" altLang="zh-TW" sz="2400" dirty="0">
                <a:latin typeface="Times New Roman" panose="02020603050405020304" pitchFamily="18" charset="0"/>
              </a:rPr>
              <a:t>d = 1</a:t>
            </a:r>
            <a:r>
              <a:rPr lang="zh-TW" altLang="en-US" sz="2400" dirty="0">
                <a:latin typeface="Times New Roman" panose="02020603050405020304" pitchFamily="18" charset="0"/>
              </a:rPr>
              <a:t>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sum_divisors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= [0, 1, 1, 1, 1, 1, 1, 1, 1, 1, 1]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當 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 = 2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	2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是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2,4,6,8,10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的因數，所以加上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sum_divisors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 = [0, 1, 3, 1, 3, 1, 3, 1, 3, 1, 3]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當 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 = 3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：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	3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是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3,6,9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的因數，所以加上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：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sum_divisors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 = [0, 1, 3, 4, 3, 1, 6, 1, 3, 4, 3]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…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當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 = 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10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的因數，所以加上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sum_divisors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= [0, 1, 3, 4, 7, 6, 12, 8, 15, 13, 18]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prefix_sum = [0, 0, 3, 7, 14, 20, 32, 40, 55, 68, 86]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89FD3E1F-EDC5-673D-2D7C-1583EBB46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338" y="685800"/>
            <a:ext cx="7432675" cy="547950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同樣的方法使用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python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去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judge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上跑會超時。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要一次算完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prefix sum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，每次分開算</a:t>
            </a:r>
            <a:r>
              <a:rPr lang="zh-TW" altLang="en-US" sz="200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會</a:t>
            </a:r>
            <a:r>
              <a:rPr lang="zh-TW" altLang="en-US" sz="20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超時。</a:t>
            </a: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altLang="zh-TW" sz="2000" kern="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0243" name="投影片編號版面配置區 5">
            <a:extLst>
              <a:ext uri="{FF2B5EF4-FFF2-40B4-BE49-F238E27FC236}">
                <a16:creationId xmlns:a16="http://schemas.microsoft.com/office/drawing/2014/main" xmlns="" id="{1D7BC5E5-F88D-61B1-254B-DE328081D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5635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B559B37-9649-4873-9A97-20074EA1E980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 dirty="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fc31418-e16a-4e60-b710-99c7faa59b8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88E17489A63C5446A4BA3ABF242F20A8" ma:contentTypeVersion="6" ma:contentTypeDescription="建立新的文件。" ma:contentTypeScope="" ma:versionID="e6a6d47bdd772365aac9b5210e1a1eb0">
  <xsd:schema xmlns:xsd="http://www.w3.org/2001/XMLSchema" xmlns:xs="http://www.w3.org/2001/XMLSchema" xmlns:p="http://schemas.microsoft.com/office/2006/metadata/properties" xmlns:ns3="5fc31418-e16a-4e60-b710-99c7faa59b8a" targetNamespace="http://schemas.microsoft.com/office/2006/metadata/properties" ma:root="true" ma:fieldsID="ba3c6c16a5d63b1809bbd5ac150aa406" ns3:_="">
    <xsd:import namespace="5fc31418-e16a-4e60-b710-99c7faa59b8a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c31418-e16a-4e60-b710-99c7faa59b8a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9" nillable="true" ma:displayName="_activity" ma:hidden="true" ma:internalName="_activity">
      <xsd:simpleType>
        <xsd:restriction base="dms:Note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9429A8-290E-404B-AB51-2A7B7FDFE7D5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5fc31418-e16a-4e60-b710-99c7faa59b8a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C662FE6-9CEA-46F0-88AD-BBD361BC40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c31418-e16a-4e60-b710-99c7faa59b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AA1BC7-0271-4B8C-933B-2AAE9612A1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3608</TotalTime>
  <Words>423</Words>
  <Application>Microsoft Office PowerPoint</Application>
  <PresentationFormat>如螢幕大小 (4:3)</PresentationFormat>
  <Paragraphs>97</Paragraphs>
  <Slides>5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Blends</vt:lpstr>
      <vt:lpstr>1730: Sum of MSLCM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edward</cp:lastModifiedBy>
  <cp:revision>132</cp:revision>
  <dcterms:created xsi:type="dcterms:W3CDTF">1601-01-01T00:00:00Z</dcterms:created>
  <dcterms:modified xsi:type="dcterms:W3CDTF">2025-03-27T11:51:45Z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0x01010088E17489A63C5446A4BA3ABF242F20A8</vt:lpwstr>
  </property>
</Properties>
</file>