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07" r:id="rId2"/>
    <p:sldId id="309" r:id="rId3"/>
    <p:sldId id="310" r:id="rId4"/>
    <p:sldId id="314" r:id="rId5"/>
    <p:sldId id="311" r:id="rId6"/>
    <p:sldId id="315" r:id="rId7"/>
    <p:sldId id="316" r:id="rId8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C428"/>
    <a:srgbClr val="3BA94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3" autoAdjust="0"/>
    <p:restoredTop sz="92123" autoAdjust="0"/>
  </p:normalViewPr>
  <p:slideViewPr>
    <p:cSldViewPr>
      <p:cViewPr varScale="1">
        <p:scale>
          <a:sx n="117" d="100"/>
          <a:sy n="117" d="100"/>
        </p:scale>
        <p:origin x="15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F859D-DAE6-3707-02BA-27309B6EA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72A12F6A-0F6B-6AB8-4F66-70D9C448CC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F61C13E-C4FF-23D2-17E1-8E54844D7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9DC4644-6CFB-D884-5227-AE612F91E0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824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61F62-2B58-09A9-AB8B-15C09FCF1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DA9D7D8-06A1-2668-5F75-747340FA51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FD9F434-83CB-EAD5-933A-811D66FBA0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755770F-A16B-CB23-2093-1B482F7A5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9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B46B3-C305-1CA1-47DD-969549A86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D499763-BA36-E7CA-2597-51AA3260DB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3A7EF01-7095-E3B4-8B10-AAE9A3166B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F66C00C-BD5E-825E-527A-0EB7A25FED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860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48972-496E-A668-51E1-8F72FB526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584129E-10A8-9930-DFB4-1145FB2CBF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86D9CDE-0583-F3E1-EEAC-45CAE50404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884A5F0-8EA7-7C96-3485-C64A4061F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093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EBF2E1-8FB6-6A66-3C24-2483FD737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E542B93-898F-1F7D-380F-380AD3A021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B7828E4-90C8-0589-59CB-1AEFB711F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28807DD-22C9-D039-8F26-232F3BFE5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54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2025/6/5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10290: {Sum+=</a:t>
            </a:r>
            <a:r>
              <a:rPr lang="en-US" altLang="zh-TW" b="1" dirty="0" err="1">
                <a:latin typeface="Times New Roman" panose="02020603050405020304" pitchFamily="18" charset="0"/>
              </a:rPr>
              <a:t>i</a:t>
            </a:r>
            <a:r>
              <a:rPr lang="en-US" altLang="zh-TW" b="1" dirty="0">
                <a:latin typeface="Times New Roman" panose="02020603050405020304" pitchFamily="18" charset="0"/>
              </a:rPr>
              <a:t>++} to Reach N</a:t>
            </a:r>
            <a:endParaRPr lang="en-US" altLang="zh-TW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A7AE805D-078A-44B1-9791-EFD2EC57A9D6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</p:spPr>
            <p:txBody>
              <a:bodyPr/>
              <a:lstStyle/>
              <a:p>
                <a:pPr eaLnBrk="1" hangingPunct="1"/>
                <a:r>
                  <a:rPr lang="zh-TW" altLang="en-US" sz="2400" dirty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★★★★☆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題組：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Problem Set Archive with Online Judge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題號：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10290: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{Sum+=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++} to Reach N</a:t>
                </a:r>
                <a:endPara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解題者：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楊詠旭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解題日期：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20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25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年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4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月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17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日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題意：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所有的正整數都可以以連續的正整數相加的和來表達。給你一個整數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（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altLang="zh-TW" sz="24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altLang="zh-TW" sz="24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en-US" altLang="zh-TW" sz="24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≤9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sup>
                    </m:sSup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），請你算出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有多少種以連續的正整數相加的和來表達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的方式。每列有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個非負整數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，輸入最多不超過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1100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行。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A7AE805D-078A-44B1-9791-EFD2EC57A9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  <a:blipFill>
                <a:blip r:embed="rId3"/>
                <a:stretch>
                  <a:fillRect l="-314" t="-13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B9EC4BB-0982-5003-CA04-131A302F050F}"/>
              </a:ext>
            </a:extLst>
          </p:cNvPr>
          <p:cNvSpPr txBox="1"/>
          <p:nvPr/>
        </p:nvSpPr>
        <p:spPr>
          <a:xfrm>
            <a:off x="721124" y="1052736"/>
            <a:ext cx="23391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zh-TW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  <a:p>
            <a:pPr>
              <a:buNone/>
            </a:pPr>
            <a:r>
              <a:rPr lang="en-US" altLang="zh-TW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  <a:p>
            <a:pPr>
              <a:buNone/>
            </a:pPr>
            <a:r>
              <a:rPr lang="en-US" altLang="zh-TW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630</a:t>
            </a:r>
            <a:endParaRPr lang="en-US" altLang="zh-TW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2147483648</a:t>
            </a:r>
          </a:p>
          <a:p>
            <a:pPr>
              <a:buNone/>
            </a:pPr>
            <a:r>
              <a:rPr lang="en-US" altLang="zh-TW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22876792454945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2DFB822-1106-BC66-173D-1F7C422B2BE7}"/>
              </a:ext>
            </a:extLst>
          </p:cNvPr>
          <p:cNvSpPr txBox="1"/>
          <p:nvPr/>
        </p:nvSpPr>
        <p:spPr>
          <a:xfrm>
            <a:off x="3400350" y="1628800"/>
            <a:ext cx="5578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8AEAE7FE-EA08-9B53-74C4-085A3791334E}"/>
              </a:ext>
            </a:extLst>
          </p:cNvPr>
          <p:cNvSpPr txBox="1"/>
          <p:nvPr/>
        </p:nvSpPr>
        <p:spPr>
          <a:xfrm>
            <a:off x="4572000" y="1086099"/>
            <a:ext cx="64633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zh-TW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>
              <a:buNone/>
            </a:pPr>
            <a:r>
              <a:rPr lang="en-US" altLang="zh-TW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buNone/>
            </a:pPr>
            <a:r>
              <a:rPr lang="en-US" altLang="zh-TW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altLang="zh-TW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>
              <a:buNone/>
            </a:pPr>
            <a:r>
              <a:rPr lang="en-US" altLang="zh-TW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C938936-BC1E-47D5-30BE-8F7DB5DEB453}"/>
              </a:ext>
            </a:extLst>
          </p:cNvPr>
          <p:cNvSpPr txBox="1"/>
          <p:nvPr/>
        </p:nvSpPr>
        <p:spPr>
          <a:xfrm>
            <a:off x="721124" y="3761359"/>
            <a:ext cx="57230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400" b="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※</a:t>
            </a:r>
            <a:r>
              <a:rPr lang="zh-TW" altLang="en-US" sz="2400" b="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lang="en-US" altLang="zh-TW" sz="2400" b="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</a:t>
            </a:r>
            <a:r>
              <a:rPr lang="zh-TW" altLang="en-US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zh-TW" altLang="en-US" sz="2400" b="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可以被分解為</a:t>
            </a:r>
            <a:r>
              <a:rPr lang="en-US" altLang="zh-TW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lang="zh-TW" altLang="en-US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zh-TW" altLang="en-US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lang="zh-TW" altLang="en-US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lang="zh-TW" altLang="en-US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lang="zh-TW" altLang="en-US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zh-TW" altLang="en-US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lang="zh-TW" altLang="en-US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zh-TW" altLang="en-US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lang="zh-TW" altLang="en-US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lang="zh-TW" altLang="en-US" sz="2400" b="0" u="none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u="none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lang="zh-TW" altLang="en-US" sz="2400" b="0" u="none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lang="en-US" altLang="zh-TW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11</a:t>
            </a:r>
            <a:r>
              <a:rPr lang="zh-TW" altLang="en-US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zh-TW" altLang="en-US" sz="2400" b="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可以被分解為</a:t>
            </a:r>
            <a:r>
              <a:rPr lang="en-US" altLang="zh-TW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lang="zh-TW" altLang="en-US" sz="2400" b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lang="zh-TW" altLang="en-US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lang="zh-TW" altLang="en-US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</a:t>
            </a:r>
            <a:r>
              <a:rPr lang="en-US" altLang="zh-TW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b="0" u="none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lang="zh-TW" altLang="en-US" sz="2400" b="0" u="none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11</a:t>
            </a:r>
            <a:endParaRPr lang="en-US" altLang="zh-TW" sz="2400" b="0" u="sng" dirty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D65E6A-B661-EAE5-3EFA-8B58A5193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ABCE6488-4ADA-2406-20BD-3FBFB7CE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DA814B05-75E8-9570-27FB-1A68527674D1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解法：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0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631825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觀察題目，測資過大無法使用迴圈，需要配合數學方法解題，推導後會發現題目所求為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的奇因數個數。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1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631825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先利用埃式篩法建立質數表。</a:t>
                </a:r>
                <a:r>
                  <a:rPr lang="zh-TW" altLang="en-US" sz="2400" dirty="0">
                    <a:solidFill>
                      <a:schemeClr val="bg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14:m>
                  <m:oMath xmlns:m="http://schemas.openxmlformats.org/officeDocument/2006/math">
                    <m:r>
                      <a:rPr lang="en-US" altLang="zh-TW" sz="2400" b="0" i="1" u="sng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TW" sz="2400" i="1" u="sng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u="sng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𝑛𝑙𝑜𝑔</m:t>
                        </m:r>
                        <m:r>
                          <a:rPr lang="en-US" altLang="zh-TW" sz="2400" i="1" u="sng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zh-TW" sz="2400" b="0" i="1" u="sng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𝑙𝑜𝑔𝑛</m:t>
                        </m:r>
                        <m:r>
                          <a:rPr lang="en-US" altLang="zh-TW" sz="2400" i="1" u="sng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altLang="zh-TW" sz="2400" u="sng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2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631825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遍歷過所有質數表的質數，將已讀入的正整數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做質因數分解，並只留下奇質數以及次方。</a:t>
                </a:r>
                <a:r>
                  <a:rPr lang="zh-TW" altLang="en-US" sz="2400" dirty="0">
                    <a:solidFill>
                      <a:schemeClr val="bg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→ 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TW" sz="24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𝑛𝑙𝑜𝑔𝑛</m:t>
                        </m:r>
                      </m:e>
                    </m:d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3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計算所有可能出現的奇因數有幾種並輸出。</a:t>
                </a:r>
                <a:r>
                  <a:rPr lang="zh-TW" altLang="en-US" sz="2400" dirty="0">
                    <a:solidFill>
                      <a:schemeClr val="bg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→ 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TW" sz="24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  <m:r>
                      <a:rPr lang="en-US" altLang="zh-TW" sz="2400" b="0" i="1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DA814B05-75E8-9570-27FB-1A68527674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208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9541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14CBD-0737-C477-6207-D4D81C404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304846E3-0953-C367-F694-B3C6C41C2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1A7DA50-B6E2-3866-8715-B6629AE46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492EE00E-6CF8-90B1-223F-795FAC243924}"/>
                  </a:ext>
                </a:extLst>
              </p:cNvPr>
              <p:cNvSpPr txBox="1"/>
              <p:nvPr/>
            </p:nvSpPr>
            <p:spPr>
              <a:xfrm>
                <a:off x="798249" y="2302997"/>
                <a:ext cx="28649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630 =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2×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×5×7</m:t>
                    </m:r>
                  </m:oMath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492EE00E-6CF8-90B1-223F-795FAC2439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249" y="2302997"/>
                <a:ext cx="2864951" cy="461665"/>
              </a:xfrm>
              <a:prstGeom prst="rect">
                <a:avLst/>
              </a:prstGeom>
              <a:blipFill>
                <a:blip r:embed="rId3"/>
                <a:stretch>
                  <a:fillRect l="-3404" t="-10526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>
            <a:extLst>
              <a:ext uri="{FF2B5EF4-FFF2-40B4-BE49-F238E27FC236}">
                <a16:creationId xmlns:a16="http://schemas.microsoft.com/office/drawing/2014/main" id="{445A12CB-F317-FE56-2F86-401615C2DAA8}"/>
              </a:ext>
            </a:extLst>
          </p:cNvPr>
          <p:cNvSpPr txBox="1"/>
          <p:nvPr/>
        </p:nvSpPr>
        <p:spPr>
          <a:xfrm>
            <a:off x="755576" y="1142492"/>
            <a:ext cx="4573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Primes = {2, 3, 5, 7, 11, 13, 17, …}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F15C0EAC-C5CB-8C9D-AC3D-C0C359F0B852}"/>
              </a:ext>
            </a:extLst>
          </p:cNvPr>
          <p:cNvCxnSpPr>
            <a:cxnSpLocks/>
          </p:cNvCxnSpPr>
          <p:nvPr/>
        </p:nvCxnSpPr>
        <p:spPr bwMode="auto">
          <a:xfrm>
            <a:off x="1115615" y="1630938"/>
            <a:ext cx="0" cy="57392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7" name="文字方塊 6">
            <a:extLst>
              <a:ext uri="{FF2B5EF4-FFF2-40B4-BE49-F238E27FC236}">
                <a16:creationId xmlns:a16="http://schemas.microsoft.com/office/drawing/2014/main" id="{E808BACE-07E4-653D-9240-FB908BDC0F28}"/>
              </a:ext>
            </a:extLst>
          </p:cNvPr>
          <p:cNvSpPr txBox="1"/>
          <p:nvPr/>
        </p:nvSpPr>
        <p:spPr>
          <a:xfrm>
            <a:off x="1259632" y="1687068"/>
            <a:ext cx="2492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將 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質因數分解</a:t>
            </a:r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64EEEED5-29AF-0677-5D12-6CA26A676F62}"/>
              </a:ext>
            </a:extLst>
          </p:cNvPr>
          <p:cNvCxnSpPr>
            <a:cxnSpLocks/>
          </p:cNvCxnSpPr>
          <p:nvPr/>
        </p:nvCxnSpPr>
        <p:spPr bwMode="auto">
          <a:xfrm>
            <a:off x="1115615" y="2791443"/>
            <a:ext cx="0" cy="57392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32BFE73-1C0C-5E9C-8862-488D170B0343}"/>
              </a:ext>
            </a:extLst>
          </p:cNvPr>
          <p:cNvSpPr txBox="1"/>
          <p:nvPr/>
        </p:nvSpPr>
        <p:spPr>
          <a:xfrm>
            <a:off x="1259632" y="2847573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儲存奇質數、次方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FD00CBF-F98C-4BA6-EC52-FDCDF5071AB7}"/>
              </a:ext>
            </a:extLst>
          </p:cNvPr>
          <p:cNvSpPr txBox="1"/>
          <p:nvPr/>
        </p:nvSpPr>
        <p:spPr>
          <a:xfrm>
            <a:off x="798249" y="3494775"/>
            <a:ext cx="5109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Prime_factors = {{3,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}, {5,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}, {7,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}}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75C218DB-1B97-5ED2-763E-575CDBEFC58B}"/>
                  </a:ext>
                </a:extLst>
              </p:cNvPr>
              <p:cNvSpPr txBox="1"/>
              <p:nvPr/>
            </p:nvSpPr>
            <p:spPr>
              <a:xfrm>
                <a:off x="798249" y="4086898"/>
                <a:ext cx="4929491" cy="128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⟹</m:t>
                      </m:r>
                      <m:r>
                        <a:rPr lang="zh-TW" altLang="en-US" i="1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奇</m:t>
                      </m:r>
                      <m:r>
                        <a:rPr lang="zh-TW" altLang="en-US" i="1" smtClean="0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因數</m:t>
                      </m:r>
                      <m:r>
                        <a:rPr lang="zh-TW" altLang="en-US" i="1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zh-TW" altLang="en-US" i="1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TW" i="1" smtClean="0"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TW" b="0" i="1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num>
                            <m:den>
                              <m:eqArr>
                                <m:eqArrPr>
                                  <m:ctrlPr>
                                    <a:rPr lang="en-US" altLang="zh-TW" i="1" smtClean="0"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eqArrPr>
                                <m:e>
                                  <m:sSup>
                                    <m:sSupPr>
                                      <m:ctrlPr>
                                        <a:rPr lang="en-US" altLang="zh-TW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TW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e>
                                    <m:sup>
                                      <m:r>
                                        <a:rPr lang="en-US" altLang="zh-TW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p>
                                  </m:sSup>
                                </m:e>
                                <m:e>
                                  <m:sSup>
                                    <m:sSupPr>
                                      <m:ctrlPr>
                                        <a:rPr lang="en-US" altLang="zh-TW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TW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3</m:t>
                                      </m:r>
                                    </m:e>
                                    <m:sup>
                                      <m:r>
                                        <a:rPr lang="en-US" altLang="zh-TW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eqArr>
                            </m:den>
                          </m:f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TW" b="0" i="1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ea typeface="+mn-ea"/>
                        </a:rPr>
                        <m:t>×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TW" i="1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7</m:t>
                                  </m:r>
                                </m:e>
                                <m:sup>
                                  <m:r>
                                    <a:rPr lang="en-US" altLang="zh-TW" i="1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TW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7</m:t>
                                  </m:r>
                                </m:e>
                                <m:sup>
                                  <m:r>
                                    <a:rPr lang="en-US" altLang="zh-TW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75C218DB-1B97-5ED2-763E-575CDBEFC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249" y="4086898"/>
                <a:ext cx="4929491" cy="12813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938CACA1-9D51-74FC-2415-A014F6CCF5C3}"/>
                  </a:ext>
                </a:extLst>
              </p:cNvPr>
              <p:cNvSpPr txBox="1"/>
              <p:nvPr/>
            </p:nvSpPr>
            <p:spPr>
              <a:xfrm>
                <a:off x="381000" y="5484675"/>
                <a:ext cx="81604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奇因數</m:t>
                      </m:r>
                      <m:r>
                        <a:rPr lang="zh-TW" altLang="en-US" i="1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種類</m:t>
                      </m:r>
                      <m:r>
                        <a:rPr lang="en-US" altLang="zh-TW" i="1" smtClean="0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i="1" smtClean="0"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=3×2×2=</m:t>
                      </m:r>
                      <m:r>
                        <a:rPr lang="en-US" altLang="zh-TW" b="1" i="1" smtClean="0"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𝟏𝟐</m:t>
                      </m:r>
                    </m:oMath>
                  </m:oMathPara>
                </a14:m>
                <a:endParaRPr lang="zh-TW" altLang="en-US" b="1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938CACA1-9D51-74FC-2415-A014F6CCF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484675"/>
                <a:ext cx="8160439" cy="461665"/>
              </a:xfrm>
              <a:prstGeom prst="rect">
                <a:avLst/>
              </a:prstGeom>
              <a:blipFill>
                <a:blip r:embed="rId5"/>
                <a:stretch>
                  <a:fillRect b="-16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534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CB92C-43BD-D5E8-579B-A6CF2403E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69618882-87A4-64D4-5F11-D12ABD6A1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B32CBD91-5950-F040-3785-671B2CFE97AF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(1)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如何將問題轉化為數學解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?</a:t>
                </a:r>
              </a:p>
              <a:p>
                <a:pPr marL="355600" indent="-35560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55600" indent="-35560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假設某個區間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[A, B]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符合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A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+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(A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+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+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…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+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(B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-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+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B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=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N</a:t>
                </a:r>
              </a:p>
              <a:p>
                <a:pPr marL="355600" indent="-35560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則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b="0" i="0" dirty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altLang="zh-TW" sz="2400" b="0" i="0" dirty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zh-TW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zh-TW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d>
                          <m:dPr>
                            <m:ctrlPr>
                              <a:rPr lang="en-US" altLang="zh-TW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</a:rPr>
                              <m:t> −</m:t>
                            </m:r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num>
                      <m:den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     </a:t>
                </a:r>
                <a:r>
                  <a:rPr lang="zh-TW" altLang="en-US" sz="2400" b="1" dirty="0">
                    <a:latin typeface="Times New Roman" panose="02020603050405020304" pitchFamily="18" charset="0"/>
                  </a:rPr>
                  <a:t>→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zh-TW" altLang="en-US" sz="2400" i="1" dirty="0">
                        <a:latin typeface="Cambria Math" panose="02040503050406030204" pitchFamily="18" charset="0"/>
                      </a:rPr>
                      <m:t> </m:t>
                    </m:r>
                    <m:bar>
                      <m:barPr>
                        <m:ctrlPr>
                          <a:rPr lang="zh-TW" altLang="en-US" sz="2400" i="1" dirty="0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altLang="zh-TW" sz="24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altLang="zh-TW" sz="2400" dirty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d>
                          <m:d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</a:rPr>
                              <m:t> −</m:t>
                            </m:r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</m:bar>
                  </m:oMath>
                </a14:m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55600" indent="-35560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55600" indent="-35560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55600" indent="-35560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55600" indent="-35560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55600" indent="-35560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55600" indent="-35560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55600" indent="-35560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題目所求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= </a:t>
                </a:r>
                <a:r>
                  <a:rPr lang="en-US" altLang="zh-TW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N </a:t>
                </a:r>
                <a:r>
                  <a:rPr lang="zh-TW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的奇因數有幾個 </a:t>
                </a:r>
                <a:r>
                  <a:rPr lang="en-US" altLang="zh-TW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B32CBD91-5950-F040-3785-671B2CFE97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208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895AFE6-AD18-0947-E5F0-7B0DCC1A0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562944"/>
              </p:ext>
            </p:extLst>
          </p:nvPr>
        </p:nvGraphicFramePr>
        <p:xfrm>
          <a:off x="381000" y="3068960"/>
          <a:ext cx="4320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38347718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30703249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413012497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5801282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(A+B)</a:t>
                      </a:r>
                      <a:endParaRPr lang="zh-TW" alt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 – A + 1)</a:t>
                      </a:r>
                      <a:endParaRPr lang="zh-TW" alt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2922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偶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191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偶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奇</a:t>
                      </a:r>
                      <a:endParaRPr kumimoji="0" lang="zh-TW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偶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657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偶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偶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6868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偶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偶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偶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883427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C4F0BE0B-3BC4-8C6E-F09E-A3E448CE49D9}"/>
              </a:ext>
            </a:extLst>
          </p:cNvPr>
          <p:cNvSpPr txBox="1"/>
          <p:nvPr/>
        </p:nvSpPr>
        <p:spPr>
          <a:xfrm>
            <a:off x="5192792" y="3497262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(A+B)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、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(B-A+1)</a:t>
            </a:r>
          </a:p>
          <a:p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一定是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一個奇數一個偶數</a:t>
            </a: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D0A31920-C7E9-ADEE-A6AE-3545FABEBCB5}"/>
              </a:ext>
            </a:extLst>
          </p:cNvPr>
          <p:cNvCxnSpPr>
            <a:cxnSpLocks/>
          </p:cNvCxnSpPr>
          <p:nvPr/>
        </p:nvCxnSpPr>
        <p:spPr bwMode="auto">
          <a:xfrm>
            <a:off x="4832752" y="400506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41015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72776-E783-C742-2719-73103BC00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202820FC-8447-DD9C-7AC8-FBEE6E130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85FB4CCB-9FF5-6C3C-E589-74FBBEEC7FD3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(2)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“</a:t>
                </a:r>
                <a:r>
                  <a:rPr lang="zh-TW" altLang="en-US" sz="2400" u="sng" dirty="0">
                    <a:latin typeface="Times New Roman" panose="02020603050405020304" pitchFamily="18" charset="0"/>
                  </a:rPr>
                  <a:t>埃拉托斯特尼篩法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”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建立質數表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55600" indent="631825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通過不斷地標記當前質數的所有倍數為合數，從而取得最小的未標記整數為下一個質數。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631825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2 3 4 5 6 7 8 9 10 11 12 13 14 15 16 17 18 19 20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11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17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</a:t>
                </a:r>
                <a:r>
                  <a:rPr lang="zh-TW" altLang="en-US" sz="2400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11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17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</a:t>
                </a:r>
                <a:r>
                  <a:rPr lang="zh-TW" altLang="en-US" sz="2400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11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17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</a:t>
                </a:r>
                <a:r>
                  <a:rPr lang="zh-TW" altLang="en-US" sz="2400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8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strike="sngStrike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</a:t>
                </a:r>
                <a:r>
                  <a:rPr lang="zh-TW" altLang="en-US" sz="2400" dirty="0">
                    <a:solidFill>
                      <a:schemeClr val="bg1">
                        <a:lumMod val="6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複雜度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𝑛𝑙𝑜𝑔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𝑙𝑜𝑔𝑛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85FB4CCB-9FF5-6C3C-E589-74FBBEEC7F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208" t="-1518" b="-162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3839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6D30EC-9E6E-7B08-C2D1-AD00C7248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B80800A-E28F-24BA-4427-14CFD6DA4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14CAF1FC-3E10-15AD-4D48-594D6D972424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(3) N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的質因數最多只要檢查到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就好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證明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如果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是合數，有兩個質因數，都比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大，那麼，這兩個質因數的乘積，一定比兩個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相乘大，也就是說比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大，矛盾。因此，</a:t>
                </a:r>
                <a:r>
                  <a:rPr lang="zh-TW" altLang="en-US" sz="2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所有質因數一定  </a:t>
                </a:r>
                <a14:m>
                  <m:oMath xmlns:m="http://schemas.openxmlformats.org/officeDocument/2006/math">
                    <m:r>
                      <a:rPr lang="en-US" altLang="zh-TW" sz="2400" b="1" i="1" u="sng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ad>
                      <m:radPr>
                        <m:degHide m:val="on"/>
                        <m:ctrlPr>
                          <a:rPr lang="zh-TW" altLang="en-US" sz="2400" b="1" i="1" u="sng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400" b="1" i="1" u="sng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rad>
                  </m:oMath>
                </a14:m>
                <a:r>
                  <a:rPr lang="zh-TW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以本題為例，質數表只要建立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9×</m:t>
                        </m:r>
                        <m:sSup>
                          <m:sSup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14</m:t>
                            </m:r>
                          </m:sup>
                        </m:sSup>
                      </m:e>
                    </m:rad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=3×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US" altLang="zh-TW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br>
                  <a:rPr lang="en-US" altLang="zh-TW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>(4)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本題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UVa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的限制時間只有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3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秒，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3×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zh-TW" alt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還是太大。建太大會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TLE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，太小會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。多嘗試幾次後才會發現質數表只要建立到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即可。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14CAF1FC-3E10-15AD-4D48-594D6D9724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208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129013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3072</TotalTime>
  <Words>777</Words>
  <Application>Microsoft Macintosh PowerPoint</Application>
  <PresentationFormat>如螢幕大小 (4:3)</PresentationFormat>
  <Paragraphs>107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Cambria Math</vt:lpstr>
      <vt:lpstr>Tahoma</vt:lpstr>
      <vt:lpstr>Times New Roman</vt:lpstr>
      <vt:lpstr>Wingdings</vt:lpstr>
      <vt:lpstr>Blends</vt:lpstr>
      <vt:lpstr>10290: {Sum+=i++} to Reach 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B123040054</cp:lastModifiedBy>
  <cp:revision>136</cp:revision>
  <dcterms:created xsi:type="dcterms:W3CDTF">1601-01-01T00:00:00Z</dcterms:created>
  <dcterms:modified xsi:type="dcterms:W3CDTF">2025-06-05T05:03:49Z</dcterms:modified>
</cp:coreProperties>
</file>