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307" r:id="rId2"/>
    <p:sldId id="309" r:id="rId3"/>
    <p:sldId id="311" r:id="rId4"/>
    <p:sldId id="312" r:id="rId5"/>
    <p:sldId id="314" r:id="rId6"/>
    <p:sldId id="313" r:id="rId7"/>
    <p:sldId id="315" r:id="rId8"/>
    <p:sldId id="316" r:id="rId9"/>
    <p:sldId id="317" r:id="rId10"/>
    <p:sldId id="318" r:id="rId11"/>
    <p:sldId id="319" r:id="rId12"/>
    <p:sldId id="321" r:id="rId13"/>
    <p:sldId id="320" r:id="rId14"/>
    <p:sldId id="310" r:id="rId1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ADB6B2"/>
    <a:srgbClr val="9900FF"/>
    <a:srgbClr val="9933FF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2138" autoAdjust="0"/>
  </p:normalViewPr>
  <p:slideViewPr>
    <p:cSldViewPr>
      <p:cViewPr varScale="1">
        <p:scale>
          <a:sx n="76" d="100"/>
          <a:sy n="76" d="100"/>
        </p:scale>
        <p:origin x="130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AD3A2-9059-EFA9-FC89-B7B60BF73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0AC61D4-51C2-E1A2-8337-6D3714EF8A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8B76D40-E742-026B-4504-B782851523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388A41E3-D185-0EC6-DC42-5F2C07CB5D5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3CE795F6-D21A-3BEE-852F-68E9F62BAE77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3980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C78FD-C7D3-F518-B220-E603ADD07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06E931F-82DD-AAD0-3D45-1F65AA2051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7DD4BAF-FA5D-9BD5-1D76-08F5513BB9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CDA6EE44-3A62-5718-8843-D34D73FFB6B5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3CE795F6-D21A-3BEE-852F-68E9F62BAE77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9479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23C375-CA2B-7896-6BD8-181E7B0AC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236FAF91-6CF4-B68D-5F59-6840E8CE34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87ECB1-6C5E-E76B-9B18-DF7647DDA9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78A0FFF7-2E91-2628-83A2-89793769AD43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3CE795F6-D21A-3BEE-852F-68E9F62BAE77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04983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5B407-73F4-4F40-460E-AE5D50E63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D9AAD4C-F7BF-2A1E-A92F-78C9A64B9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E950A41-C3B9-31AE-2F8F-5E0FC87C0B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81EF54FD-DFF5-4446-5FD5-B513FFCCE75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3CE795F6-D21A-3BEE-852F-68E9F62BAE77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5625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57359-1606-2ED3-6D43-F3400AEC1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4F0F9AF-EC31-3973-29FD-88A3A6326C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1D1DE08-A9A7-D873-C68F-03308FF256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129FA38-46D8-C878-E6A6-76D55F1FC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(1) </a:t>
            </a:r>
            <a:r>
              <a:rPr lang="zh-TW" altLang="en-US">
                <a:latin typeface="Times New Roman" panose="02020603050405020304" pitchFamily="18" charset="0"/>
              </a:rPr>
              <a:t>避免累加到大數就</a:t>
            </a:r>
            <a:r>
              <a:rPr lang="en-US" altLang="zh-TW">
                <a:latin typeface="Times New Roman" panose="02020603050405020304" pitchFamily="18" charset="0"/>
              </a:rPr>
              <a:t>overflow</a:t>
            </a:r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012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zh-TW" altLang="en-US">
                <a:latin typeface="Times New Roman" panose="02020603050405020304" pitchFamily="18" charset="0"/>
              </a:rPr>
              <a:t>使用</a:t>
            </a:r>
            <a:r>
              <a:rPr lang="en-US" altLang="zh-TW">
                <a:latin typeface="Times New Roman" panose="02020603050405020304" pitchFamily="18" charset="0"/>
              </a:rPr>
              <a:t>DP</a:t>
            </a:r>
            <a:r>
              <a:rPr lang="zh-TW" altLang="en-US">
                <a:latin typeface="Times New Roman" panose="02020603050405020304" pitchFamily="18" charset="0"/>
              </a:rPr>
              <a:t>計算，用三維陣列</a:t>
            </a:r>
            <a:r>
              <a:rPr lang="en-US" altLang="zh-TW">
                <a:latin typeface="Times New Roman" panose="02020603050405020304" pitchFamily="18" charset="0"/>
              </a:rPr>
              <a:t>dp[i][j][k]</a:t>
            </a:r>
            <a:r>
              <a:rPr lang="zh-TW" altLang="en-US">
                <a:latin typeface="Times New Roman" panose="02020603050405020304" pitchFamily="18" charset="0"/>
              </a:rPr>
              <a:t>表示從第一個字串拿取</a:t>
            </a:r>
            <a:r>
              <a:rPr lang="en-US" altLang="zh-TW">
                <a:latin typeface="Times New Roman" panose="02020603050405020304" pitchFamily="18" charset="0"/>
              </a:rPr>
              <a:t>i</a:t>
            </a:r>
            <a:r>
              <a:rPr lang="zh-TW" altLang="en-US">
                <a:latin typeface="Times New Roman" panose="02020603050405020304" pitchFamily="18" charset="0"/>
              </a:rPr>
              <a:t>項，第二個字串拿取</a:t>
            </a:r>
            <a:r>
              <a:rPr lang="en-US" altLang="zh-TW">
                <a:latin typeface="Times New Roman" panose="02020603050405020304" pitchFamily="18" charset="0"/>
              </a:rPr>
              <a:t>j</a:t>
            </a:r>
            <a:r>
              <a:rPr lang="zh-TW" altLang="en-US">
                <a:latin typeface="Times New Roman" panose="02020603050405020304" pitchFamily="18" charset="0"/>
              </a:rPr>
              <a:t>項，這樣可以組成第三個字串的前</a:t>
            </a:r>
            <a:r>
              <a:rPr lang="en-US" altLang="zh-TW">
                <a:latin typeface="Times New Roman" panose="02020603050405020304" pitchFamily="18" charset="0"/>
              </a:rPr>
              <a:t>k</a:t>
            </a:r>
            <a:r>
              <a:rPr lang="zh-TW" altLang="en-US">
                <a:latin typeface="Times New Roman" panose="02020603050405020304" pitchFamily="18" charset="0"/>
              </a:rPr>
              <a:t>項。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5770D-6731-3E10-4502-2A3211D711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32C6E0C-1D05-2A44-D9AF-A0F980F18F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F901AC1-E9B1-FB42-D0A4-69CD970908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A8B7FDDB-2F98-DF50-3930-FA0B6574D0A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A8B7FDDB-2F98-DF50-3930-FA0B6574D0A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713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83280-7A43-2D27-3F25-67966594D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9193F30-CC75-ECD3-CA17-A9C7B6C0B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209DA63-C86F-5714-4DEC-99C0245CB7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01C065E4-273F-3F56-8F06-F12A2C35B49C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01C065E4-273F-3F56-8F06-F12A2C35B49C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04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B3766-A4E9-6689-39F2-807CDD2A42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9375340-9A60-D54F-50E9-3664B3341A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87EC97A-8353-12A1-1B24-8CDC49DB56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548DA7C6-64F0-1C6B-9F78-ED7E52EC568C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548DA7C6-64F0-1C6B-9F78-ED7E52EC568C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532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DFEE18-AA7D-841F-9270-C30574AD19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49EA47-3450-20B9-D512-5A50A9DA2A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B5321A0-6058-A03F-D813-4C7A3F59F8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55B707EA-78C5-1C60-9A8C-0EEF9B01446A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55B707EA-78C5-1C60-9A8C-0EEF9B01446A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4038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F505A-5E9C-3885-BF23-773DB0E93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2BD60A5-CBC1-047C-1599-79CEB2B4F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757B4A3-C14A-9D97-2836-DB199D2EF6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3CE795F6-D21A-3BEE-852F-68E9F62BAE77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3CE795F6-D21A-3BEE-852F-68E9F62BAE77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1446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D38699-3E7C-1E4C-1174-8F4333288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1CDC8A8-8B61-DBA6-6D6D-16F229F07D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E6245B8-94A1-AA6E-BF31-6788798276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B19C56B7-8EFE-E569-1934-329B9AB05530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3CE795F6-D21A-3BEE-852F-68E9F62BAE77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438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47B332-CA2C-F386-0DF6-C3D62140C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50B0D3C-4480-09E4-632D-32E54E8D25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275C71E-C867-3522-456B-D22E7030F3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591EDB8D-CA4F-4351-F68B-C7CF15F5C788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14:m>
                  <m:oMath xmlns:m="http://schemas.openxmlformats.org/officeDocument/2006/math"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從</m:t>
                    </m:r>
                    <m:r>
                      <a:rPr lang="zh-TW" altLang="en-US" sz="12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1, 2</m:t>
                        </m:r>
                      </m:e>
                    </m:d>
                  </m:oMath>
                </a14:m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172" name="Rectangle 3">
                <a:extLst>
                  <a:ext uri="{FF2B5EF4-FFF2-40B4-BE49-F238E27FC236}">
                    <a16:creationId xmlns:a16="http://schemas.microsoft.com/office/drawing/2014/main" id="{3CE795F6-D21A-3BEE-852F-68E9F62BAE77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相當於</a:t>
                </a:r>
                <a:r>
                  <a:rPr lang="zh-TW" altLang="en-US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從 </a:t>
                </a:r>
                <a:r>
                  <a:rPr lang="en-US" altLang="zh-TW" sz="120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{</a:t>
                </a:r>
                <a:r>
                  <a:rPr lang="en-US" altLang="zh-TW" sz="1200" b="0" i="0">
                    <a:latin typeface="Cambria Math" panose="02040503050406030204" pitchFamily="18" charset="0"/>
                    <a:sym typeface="Wingdings" panose="05000000000000000000" pitchFamily="2" charset="2"/>
                  </a:rPr>
                  <a:t>1, 2}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這個集合怎麼得出 </a:t>
                </a:r>
                <a:r>
                  <a:rPr lang="en-US" altLang="zh-TW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Ø</a:t>
                </a:r>
                <a:r>
                  <a:rPr lang="zh-TW" altLang="en-US" sz="12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的概念</a:t>
                </a:r>
                <a:endParaRPr lang="en-US" altLang="zh-TW" sz="12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:endParaRPr lang="zh-TW" altLang="en-US">
                  <a:latin typeface="Times New Roman" panose="02020603050405020304" pitchFamily="18" charset="0"/>
                </a:endParaRP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1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</a:rPr>
              <a:t>11081: Strings</a:t>
            </a:r>
            <a:endParaRPr lang="en-US" altLang="zh-TW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★★★★★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Contest Volumes 110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>
                <a:latin typeface="Times New Roman" panose="02020603050405020304" pitchFamily="18" charset="0"/>
              </a:rPr>
              <a:t>1</a:t>
            </a:r>
            <a:r>
              <a:rPr lang="en-US" altLang="zh-TW" sz="2400">
                <a:latin typeface="Times New Roman" panose="02020603050405020304" pitchFamily="18" charset="0"/>
              </a:rPr>
              <a:t>1</a:t>
            </a:r>
            <a:r>
              <a:rPr lang="zh-TW" altLang="en-US" sz="2400">
                <a:latin typeface="Times New Roman" panose="02020603050405020304" pitchFamily="18" charset="0"/>
              </a:rPr>
              <a:t>0</a:t>
            </a:r>
            <a:r>
              <a:rPr lang="en-US" altLang="zh-TW" sz="2400">
                <a:latin typeface="Times New Roman" panose="02020603050405020304" pitchFamily="18" charset="0"/>
              </a:rPr>
              <a:t>81</a:t>
            </a:r>
            <a:r>
              <a:rPr lang="zh-TW" altLang="en-US" sz="2400">
                <a:latin typeface="Times New Roman" panose="02020603050405020304" pitchFamily="18" charset="0"/>
              </a:rPr>
              <a:t>: </a:t>
            </a:r>
            <a:r>
              <a:rPr lang="en-US" altLang="zh-TW" sz="2400">
                <a:latin typeface="Times New Roman" panose="02020603050405020304" pitchFamily="18" charset="0"/>
              </a:rPr>
              <a:t>Strings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>
                <a:latin typeface="Times New Roman" panose="02020603050405020304" pitchFamily="18" charset="0"/>
              </a:rPr>
              <a:t>楊貽婷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>
                <a:latin typeface="Times New Roman" panose="02020603050405020304" pitchFamily="18" charset="0"/>
              </a:rPr>
              <a:t>20</a:t>
            </a:r>
            <a:r>
              <a:rPr lang="en-US" altLang="zh-TW" sz="2400">
                <a:latin typeface="Times New Roman" panose="02020603050405020304" pitchFamily="18" charset="0"/>
              </a:rPr>
              <a:t>25</a:t>
            </a:r>
            <a:r>
              <a:rPr lang="zh-TW" altLang="en-US" sz="2400">
                <a:latin typeface="Times New Roman" panose="02020603050405020304" pitchFamily="18" charset="0"/>
              </a:rPr>
              <a:t>年</a:t>
            </a:r>
            <a:r>
              <a:rPr lang="en-US" altLang="zh-TW" sz="2400">
                <a:latin typeface="Times New Roman" panose="02020603050405020304" pitchFamily="18" charset="0"/>
              </a:rPr>
              <a:t>5</a:t>
            </a:r>
            <a:r>
              <a:rPr lang="zh-TW" altLang="en-US" sz="2400">
                <a:latin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</a:rPr>
              <a:t>1</a:t>
            </a:r>
            <a:r>
              <a:rPr lang="zh-TW" altLang="en-US" sz="2400">
                <a:latin typeface="Times New Roman" panose="02020603050405020304" pitchFamily="18" charset="0"/>
              </a:rPr>
              <a:t>日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>
                <a:latin typeface="Times New Roman" panose="02020603050405020304" pitchFamily="18" charset="0"/>
              </a:rPr>
              <a:t>輸入三個長度</a:t>
            </a:r>
            <a:r>
              <a:rPr lang="en-US" altLang="zh-TW" sz="2400">
                <a:latin typeface="Times New Roman" panose="02020603050405020304" pitchFamily="18" charset="0"/>
              </a:rPr>
              <a:t>60</a:t>
            </a:r>
            <a:r>
              <a:rPr lang="zh-TW" altLang="en-US" sz="2400">
                <a:latin typeface="Times New Roman" panose="02020603050405020304" pitchFamily="18" charset="0"/>
              </a:rPr>
              <a:t>以內的字串</a:t>
            </a:r>
            <a:r>
              <a:rPr lang="en-US" altLang="zh-TW" sz="2400">
                <a:latin typeface="Times New Roman" panose="02020603050405020304" pitchFamily="18" charset="0"/>
              </a:rPr>
              <a:t>(s1, s2, s3)</a:t>
            </a:r>
            <a:r>
              <a:rPr lang="zh-TW" altLang="en-US" sz="2400">
                <a:latin typeface="Times New Roman" panose="02020603050405020304" pitchFamily="18" charset="0"/>
              </a:rPr>
              <a:t>，要求出有多少個組合能使前兩個字串的</a:t>
            </a:r>
            <a:r>
              <a:rPr lang="en-US" altLang="zh-TW" sz="2400">
                <a:latin typeface="Times New Roman" panose="02020603050405020304" pitchFamily="18" charset="0"/>
              </a:rPr>
              <a:t>substring</a:t>
            </a:r>
            <a:r>
              <a:rPr lang="zh-TW" altLang="en-US" sz="2400">
                <a:latin typeface="Times New Roman" panose="02020603050405020304" pitchFamily="18" charset="0"/>
              </a:rPr>
              <a:t>之組合組成第三個字串，最終輸出需要</a:t>
            </a:r>
            <a:r>
              <a:rPr lang="en-US" altLang="zh-TW" sz="2400">
                <a:latin typeface="Times New Roman" panose="02020603050405020304" pitchFamily="18" charset="0"/>
              </a:rPr>
              <a:t>%10007</a:t>
            </a:r>
            <a:r>
              <a:rPr lang="zh-TW" altLang="en-US" sz="2400">
                <a:latin typeface="Times New Roman" panose="02020603050405020304" pitchFamily="18" charset="0"/>
              </a:rPr>
              <a:t>。</a:t>
            </a:r>
            <a:endParaRPr lang="zh-TW" altLang="en-US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BF24F-5065-C58E-1BE4-5730FD05B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FD884066-F47B-90BB-D8A3-B7ABD1202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73E45AC-A8A0-6700-9334-3F38C07CE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addc bcc adc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	 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k = 2: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dp: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觀察</a:t>
            </a:r>
            <a: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  <a:t>:</a:t>
            </a: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如果固定 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j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，對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往下遍歷，會發現對不同的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j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值，組成結構都類似，而且符合剛剛的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dp1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公式。</a:t>
            </a: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C438F156-7136-2C50-7D4D-20553B9D8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876677"/>
              </p:ext>
            </p:extLst>
          </p:nvPr>
        </p:nvGraphicFramePr>
        <p:xfrm>
          <a:off x="932578" y="1600200"/>
          <a:ext cx="7772400" cy="36576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996611669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89689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84366456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24568591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044967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87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95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57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dp[1][0][1]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dp[1][1][1]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dp[1][2][1]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dp[1][3][1]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715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dp[1][0][1]+ </a:t>
                      </a: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dp[2][0][1]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dp[1][1][1]+ </a:t>
                      </a: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dp[2][1][1]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dp[1][2][1]+ </a:t>
                      </a: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dp[2][2][1]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dp[1][3][1]+ </a:t>
                      </a: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dp[2][3][1]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575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dp[1][0][1]+ dp[2][0][1]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dp[1][1][1]+ dp[2][1][1]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dp[1][2][1]+ dp[2][2][1]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dp[1][3][1]+ dp[2][3][1]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911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896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D6F4FF-44E4-6E38-EE59-2CE6F0B41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CB4EEA2-F226-36BF-8D2C-4BB319472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C28FDEF-003D-B83A-9077-D0C7EBA763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addc bcc adc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	 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k = 3: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dp: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2ABD442-7156-C1F7-73D6-7F33EDB8C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220432"/>
              </p:ext>
            </p:extLst>
          </p:nvPr>
        </p:nvGraphicFramePr>
        <p:xfrm>
          <a:off x="1259632" y="1124744"/>
          <a:ext cx="7772400" cy="530352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996611669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89689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84366456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24568591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044967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87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dp[0][1][2]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dp[0][1][2]+ </a:t>
                      </a:r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dp[0][2][2]</a:t>
                      </a:r>
                    </a:p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95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dp[1][1][2]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dp[1][1][2]+ </a:t>
                      </a:r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dp[1][2][2]</a:t>
                      </a:r>
                    </a:p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57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dp[2][1][2]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dp[2][1][2]+ </a:t>
                      </a:r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dp[2][2][2]</a:t>
                      </a:r>
                    </a:p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715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dp[3][1][2]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dp[3][1][2]+ </a:t>
                      </a:r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dp[3][2][2]</a:t>
                      </a:r>
                    </a:p>
                    <a:p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575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dp[3][0][2]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dp[3][1][2]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endParaRPr lang="en-US" altLang="zh-TW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dp[3][2][2]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dp[4][1][2]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</a:t>
                      </a:r>
                      <a:endParaRPr lang="en-US" altLang="zh-TW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dp[3][3][2]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dp[4][1][2]+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rgbClr val="66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dp[4][2][2]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=6</a:t>
                      </a:r>
                      <a:endParaRPr lang="en-US" altLang="zh-TW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911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181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427BD-1C78-2B44-C743-C3CE53CE1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B2835A0B-DEDC-B45C-3AE5-8E8F22C7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898EFB0-4D6E-55D9-DAC6-8ACB21DC0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4492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addc bcc adc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	 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k = 3: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dp1: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dp2: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0646A67-0714-B2B9-9C90-8B29E3329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098316"/>
              </p:ext>
            </p:extLst>
          </p:nvPr>
        </p:nvGraphicFramePr>
        <p:xfrm>
          <a:off x="964460" y="818949"/>
          <a:ext cx="7772400" cy="27432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996611669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89689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84366456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24568591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044967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87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95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57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715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575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9119130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02EB3F4-D3C8-62FC-5413-00797A6B2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703768"/>
              </p:ext>
            </p:extLst>
          </p:nvPr>
        </p:nvGraphicFramePr>
        <p:xfrm>
          <a:off x="964460" y="3729599"/>
          <a:ext cx="7772400" cy="27432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996611669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89689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84366456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24568591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044967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87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95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57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715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575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911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35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6AA113-B9E2-284A-518C-1DD5A44E5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5B05655C-8DF1-8B7B-B3E9-0468B40CF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2A58C39-ECFB-A2F0-7460-D4BF520624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addc bcc adc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	 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觀察</a:t>
            </a:r>
            <a: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如果固定 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，對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j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往右遍歷，會發現對不同的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值，組成結構都類似，而且符合剛剛的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dp2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公式。</a:t>
            </a:r>
            <a:b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但是在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i=4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時，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s1[i] = ‘c’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，要組成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s3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的時候，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s1[i]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為可選選項，因此用紅字標記表達選擇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s1[i]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的情況，另外以紫字標示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s2[j]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被選擇的情況，因此若只使用一個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陣列會出現</a:t>
            </a:r>
            <a:r>
              <a:rPr lang="zh-TW" altLang="en-US" sz="2400" b="1">
                <a:latin typeface="Times New Roman" panose="02020603050405020304" pitchFamily="18" charset="0"/>
                <a:sym typeface="Wingdings" panose="05000000000000000000" pitchFamily="2" charset="2"/>
              </a:rPr>
              <a:t>重複計算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的情況。</a:t>
            </a: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25148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341B77-E154-A787-BA03-2AC2556C88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9C9014FD-87D1-BC64-B687-604C0F1C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975653BA-89C2-22BB-4F0C-8CB67FCC2657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zh-TW" altLang="en-US" sz="2400"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(1) (a + b) mod n = a mod n + b mod n</a:t>
                </a: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en-US" altLang="zh-TW" sz="2400" kern="1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zh-TW" altLang="zh-TW" sz="2400" kern="1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計算</a:t>
                </a:r>
                <a:r>
                  <a:rPr lang="en-US" altLang="zh-TW" sz="2400" kern="1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dp1</a:t>
                </a:r>
                <a:r>
                  <a:rPr lang="zh-TW" altLang="zh-TW" sz="2400" kern="1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跟</a:t>
                </a:r>
                <a:r>
                  <a:rPr lang="en-US" altLang="zh-TW" sz="2400" kern="1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dp2</a:t>
                </a:r>
                <a:r>
                  <a:rPr lang="zh-TW" altLang="zh-TW" sz="2400" kern="1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以及</a:t>
                </a:r>
                <a:r>
                  <a:rPr lang="en-US" altLang="zh-TW" sz="2400" kern="1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dp</a:t>
                </a:r>
                <a:r>
                  <a:rPr lang="zh-TW" altLang="zh-TW" sz="2400" kern="1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的過程中，實際上所儲存的數字是經過模餘運算的，這樣做的好處為，進行動態規劃演算法時，數字常常越加越大，透過此舉可以避免加到</a:t>
                </a:r>
                <a:r>
                  <a:rPr lang="en-US" altLang="zh-TW" sz="2400" kern="1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overflow</a:t>
                </a:r>
                <a:r>
                  <a:rPr lang="zh-TW" altLang="zh-TW" sz="2400" kern="1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導致數字異常。</a:t>
                </a:r>
                <a:endParaRPr lang="zh-TW" alt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zh-TW" altLang="en-US" sz="2400"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(2) 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演算法為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O(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𝑙𝑒𝑛𝑔𝑡h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𝑙𝑒𝑛𝑔𝑡h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altLang="zh-TW" sz="240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r>
                  <a:rPr lang="en-US" altLang="zh-TW" sz="2400">
                    <a:latin typeface="Times New Roman" panose="02020603050405020304" pitchFamily="18" charset="0"/>
                  </a:rPr>
                  <a:t>)</a:t>
                </a: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en-US" altLang="zh-TW" sz="2400">
                    <a:latin typeface="Times New Roman" panose="02020603050405020304" pitchFamily="18" charset="0"/>
                  </a:rPr>
                  <a:t>	</a:t>
                </a:r>
                <a:r>
                  <a:rPr lang="zh-TW" altLang="zh-TW" sz="2400" kern="100">
                    <a:effectLst/>
                    <a:latin typeface="+mn-ea"/>
                    <a:cs typeface="Times New Roman" panose="02020603050405020304" pitchFamily="18" charset="0"/>
                  </a:rPr>
                  <a:t>因為動態規劃演算法所使用的是三維陣列，至少需要跑三層迴圈，而跑迴圈的次數由輸入字串的長度決定。</a:t>
                </a:r>
              </a:p>
              <a:p>
                <a:pPr eaLnBrk="1" hangingPunct="1">
                  <a:lnSpc>
                    <a:spcPct val="90000"/>
                  </a:lnSpc>
                  <a:buNone/>
                </a:pPr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975653BA-89C2-22BB-4F0C-8CB67FCC26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06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6B62727-E809-4814-B806-EADB711CAFF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701675"/>
                <a:ext cx="9036496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題意範例：</a:t>
                </a:r>
                <a:r>
                  <a:rPr lang="zh-TW" altLang="en-US" sz="240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2</a:t>
                </a:r>
              </a:p>
              <a:p>
                <a:pPr marL="1714500" lvl="4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>
                    <a:latin typeface="Times New Roman" panose="02020603050405020304" pitchFamily="18" charset="0"/>
                  </a:rPr>
                  <a:t>    abc abc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abc		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8</a:t>
                </a:r>
                <a:endParaRPr lang="en-US" altLang="zh-TW" sz="2400">
                  <a:latin typeface="Times New Roman" panose="02020603050405020304" pitchFamily="18" charset="0"/>
                </a:endParaRPr>
              </a:p>
              <a:p>
                <a:pPr marL="1714500" lvl="4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>
                    <a:latin typeface="Times New Roman" panose="02020603050405020304" pitchFamily="18" charset="0"/>
                  </a:rPr>
                  <a:t>    abbcd bccde abcde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 18</a:t>
                </a:r>
                <a:endParaRPr lang="en-US" altLang="zh-TW" sz="240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用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DP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計算。三維陣列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dp[i][j][k]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表示，分別從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s1 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當中選取 前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i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個元素和從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s2 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當中選取前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j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個元素，此時能組合出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s3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的前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k 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個的所有可能。</a:t>
                </a:r>
                <a:endParaRPr lang="en-US" altLang="zh-TW" sz="24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 現在假設我們已經選好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s3 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的前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k-1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個元素，那麼第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k 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個元素可以來自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s1 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或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s2 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字串，因此用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dp1 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跟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dp2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個別對兩種情況討論，之後將兩種情況相加即為此時的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dp[i][j][k]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的解。</a:t>
                </a:r>
                <a:endParaRPr lang="en-US" altLang="zh-TW" sz="24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𝑑𝑝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𝑑𝑝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                           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𝑖𝑓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!=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3[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]</m:t>
                      </m:r>
                    </m:oMath>
                  </m:oMathPara>
                </a14:m>
                <a:endParaRPr lang="en-US" altLang="zh-TW" sz="24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𝑑𝑝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𝑑𝑝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altLang="zh-TW" sz="28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8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𝑑𝑝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𝑑𝑝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                            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𝑖𝑓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!=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3[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]</m:t>
                      </m:r>
                    </m:oMath>
                  </m:oMathPara>
                </a14:m>
                <a:endParaRPr lang="en-US" altLang="zh-TW" sz="24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𝑑𝑝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𝑑𝑝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𝑗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altLang="zh-TW" sz="240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6B62727-E809-4814-B806-EADB711CAF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701675"/>
                <a:ext cx="9036496" cy="5622925"/>
              </a:xfrm>
              <a:blipFill>
                <a:blip r:embed="rId3"/>
                <a:stretch>
                  <a:fillRect l="-1012" t="-1517" r="-3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4CA339-7CB3-2B98-C8CC-F27350E3E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DD6524C7-3E9C-DD0E-72D7-AEF6DB04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D226B98-FA38-7C1B-C566-A97DF984E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ab ab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ab	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Q: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先思考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k = 0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代表什麼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A: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代表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s3 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是一個空字串，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s1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跟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s2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皆不選，因此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dp[i][j][0] = dp1[i][j][0] = dp2 [i][j][0] = 1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k = 0: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D79F753-8AD9-D975-27B5-130D573119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15944"/>
              </p:ext>
            </p:extLst>
          </p:nvPr>
        </p:nvGraphicFramePr>
        <p:xfrm>
          <a:off x="705990" y="3497262"/>
          <a:ext cx="6217920" cy="18288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99128359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51225959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65902516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4970645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2940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32034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609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6840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04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ADBCA4-E2DF-8BEE-2068-07CCDE6514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656456E-4899-B284-6275-BAA1FBC8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F8E9209-A8D0-40B4-EDB5-1300F65472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ab ab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ab	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k = 1: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dp1: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dp2: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2AA271E-97AE-0D04-206F-7FC000E87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22037"/>
              </p:ext>
            </p:extLst>
          </p:nvPr>
        </p:nvGraphicFramePr>
        <p:xfrm>
          <a:off x="682648" y="1998711"/>
          <a:ext cx="7772400" cy="18288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99661166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89689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843664568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2456859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87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95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57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715587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868DEB0-2D6B-7DA4-B5A1-28C7BBF11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532708"/>
              </p:ext>
            </p:extLst>
          </p:nvPr>
        </p:nvGraphicFramePr>
        <p:xfrm>
          <a:off x="755576" y="4437112"/>
          <a:ext cx="7772400" cy="18288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112974205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920017077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70373266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961363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6205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4468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4238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9444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82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4E28A-EE09-F36E-437E-E04F00C97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7882580-4E1A-C669-C4EE-BA6AE7F7D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A7B6EC7-4485-1D38-094E-391615B8D6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ab ab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ab	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k = 1: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dp: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6885D58-38E6-6561-3984-60714EDAC1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592179"/>
              </p:ext>
            </p:extLst>
          </p:nvPr>
        </p:nvGraphicFramePr>
        <p:xfrm>
          <a:off x="682648" y="1998711"/>
          <a:ext cx="7772400" cy="18288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99661166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89689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843664568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2456859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87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95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57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715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1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5EB615-AAC6-CE5D-231D-5430408E48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873CBE9-6A93-0AAD-8555-8B96DFD2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89EAB09-A724-610F-8CBC-47B33E26EB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ab ab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ab	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k = 2: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dp1: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dp2: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D63B4493-0B44-34C0-B1AE-CB63A2550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530029"/>
              </p:ext>
            </p:extLst>
          </p:nvPr>
        </p:nvGraphicFramePr>
        <p:xfrm>
          <a:off x="682648" y="1998711"/>
          <a:ext cx="7772400" cy="18288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99661166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89689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843664568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2456859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87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95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57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715587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F19A5CB-92EF-87FA-3D80-11782DB7A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1380"/>
              </p:ext>
            </p:extLst>
          </p:nvPr>
        </p:nvGraphicFramePr>
        <p:xfrm>
          <a:off x="755576" y="4437112"/>
          <a:ext cx="7772400" cy="18288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112974205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920017077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70373266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961363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6205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4468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4238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9444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305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1821D-A201-E920-AE31-D9A21AE3CB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B318C648-E402-4851-1297-4979DA7B9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06669A7-5BE5-730A-A3A5-A3ED5840D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ab ab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ab	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k = 2: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   dp: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8691470D-89D9-2DBD-6831-A3D7E7E3D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786792"/>
              </p:ext>
            </p:extLst>
          </p:nvPr>
        </p:nvGraphicFramePr>
        <p:xfrm>
          <a:off x="682648" y="1998711"/>
          <a:ext cx="7772400" cy="18288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99661166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89689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843664568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2456859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87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95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57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715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208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804212-1AA3-DA3F-5695-EC838C667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37CBBC8-8277-46B5-B8DA-0EEDD76C4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AA675E5-F3CC-5D9E-F845-FD0087ACC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addc bcc adc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	 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    若不分開計算，而只用一個三維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陣列也是可以的，但是計算會稍嫌複雜。一樣令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dp[i][j][k]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為看過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s1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的前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個、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s2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的前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個、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s3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的前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個，具體計算過程如下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k = 0: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dp: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E27E284-4EB9-6A8A-C2F1-F5285F7A16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850416"/>
              </p:ext>
            </p:extLst>
          </p:nvPr>
        </p:nvGraphicFramePr>
        <p:xfrm>
          <a:off x="381000" y="3108325"/>
          <a:ext cx="7772400" cy="27432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996611669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89689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84366456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24568591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044967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87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95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57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715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575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911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576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4DAD8-5ED6-C24B-011E-9A283B1BF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D843B9B-AA7C-C984-B6C3-F5FB2A47B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D4850DD-0A5B-7ABB-5B07-3DF467E60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>addc bcc adc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	 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k = 1: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dp: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B7FA69C-1EF4-F7D1-210F-A22213400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721900"/>
              </p:ext>
            </p:extLst>
          </p:nvPr>
        </p:nvGraphicFramePr>
        <p:xfrm>
          <a:off x="467544" y="1988840"/>
          <a:ext cx="7772400" cy="27432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996611669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89689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84366456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24568591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044967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j=3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87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95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dp[0][0][0]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dp[0][1][0] 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dp[0][2][0] 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dp[0][3][0]</a:t>
                      </a: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457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dp[0][0][0]=1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dp[0][1][0] 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dp[0][2][0] 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dp[0][3][0]=1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4715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dp[0][0][0]=1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dp[0][1][0] 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dp[0][2][0] 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dp[0][3][0]=1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575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i=4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dp[0][0][0]=1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dp[0][1][0] 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dp[0][2][0] 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dp[0][3][0]=1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911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29364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3209</TotalTime>
  <Words>1970</Words>
  <Application>Microsoft Office PowerPoint</Application>
  <PresentationFormat>如螢幕大小 (4:3)</PresentationFormat>
  <Paragraphs>445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Cambria Math</vt:lpstr>
      <vt:lpstr>Tahoma</vt:lpstr>
      <vt:lpstr>Times New Roman</vt:lpstr>
      <vt:lpstr>Wingdings</vt:lpstr>
      <vt:lpstr>Blends</vt:lpstr>
      <vt:lpstr>11081: Strings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Ezreal hunter</cp:lastModifiedBy>
  <cp:revision>142</cp:revision>
  <dcterms:created xsi:type="dcterms:W3CDTF">1601-01-01T00:00:00Z</dcterms:created>
  <dcterms:modified xsi:type="dcterms:W3CDTF">2025-05-01T21:08:15Z</dcterms:modified>
</cp:coreProperties>
</file>