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15" autoAdjust="0"/>
  </p:normalViewPr>
  <p:slideViewPr>
    <p:cSldViewPr>
      <p:cViewPr varScale="1">
        <p:scale>
          <a:sx n="79" d="100"/>
          <a:sy n="79" d="100"/>
        </p:scale>
        <p:origin x="159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095CCF3-A18F-213E-1794-FD7CABB721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75BF59C-8743-B5D6-2FD7-06FE10E7A4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948CF69-EE0F-5F6A-1F1A-2FCAA393CF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76E0180E-3717-F471-01C9-89E575BC62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7EC02E2A-85EB-A824-8CB4-CEBDD96F0C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0794C5C-23DA-6B84-CD87-57156B0BA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3AF123-4D73-4661-8AE4-D7CEE3C40C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63728F-5E56-35DC-1F15-CCC39A179F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677FF5B-B6DD-4262-BC50-7C49DAD227C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FEB4D25-5A31-84C8-7741-10DA9DE72D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F5E6DA4-997A-D9BA-DB81-161C0C526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4691E26-D3A1-F19E-37C4-0AEE9EF1A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924DB5-7C40-4AEF-BF1B-AFB2FAC3EF30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8DFD10F-B81A-FB7B-9380-69C471802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BF26E0C-09FE-6E18-421B-37961823C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AFEFD-5B7B-E9CA-42A1-33D4518B9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EA9415-97DC-003B-E413-205EB4C78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924DB5-7C40-4AEF-BF1B-AFB2FAC3EF30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0A4B6EE-0CFF-5292-37CC-E42CDB78D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68DD358-268D-FF35-8046-0F451C18D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6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12B8661-2B0E-7F50-E0EE-2662DEEAADAC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2FFAE286-EB21-53E9-6D75-5D55AA4F6D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DE506B79-6DB5-B2C9-D4A6-CFB5A68C9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CE27B399-3E53-3075-AF4E-C8446BAE6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E6082FDC-3E9D-CD22-7655-44C603A90C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6DC9C92-07AB-60D4-A798-8F7F8F7A6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C70621-0CC9-294D-990F-E987F54E0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73A7A391-443B-F7A1-2921-10F7784D0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2E32BE0B-E70E-29E0-8570-D71612988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B0D7B4C-E3AD-9D32-5005-CAA54FA0352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C9CBFB4-5787-0A60-696E-3AEBD7330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1666D-ADBB-47F1-918A-460E8A7BD5AA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6E57F2CA-07C1-4123-8AA0-F66E7BB1E9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28DFFBBA-CC22-A474-1A3C-3BF2317C9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51E2E-E8DA-4ADF-9BEE-C36FFE2794C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155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73E73BA-122F-ED7F-43E9-E7CEEE965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32E6-B8D5-4BE5-9EA9-D7029B549CAF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9B6A31E-993E-7B06-43AA-C218B66DC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DBB642C-E59C-44D1-969B-CD9C634E6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1BB0-0F98-41AE-B131-BEEDA41823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894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2A55B00-F3A3-29D9-F858-7A7A9B342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0937-FA50-497F-AB56-0422CDD4FC5C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2DF5A90-D420-7044-7B82-368F31858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32AC1F5-9162-0DC5-BEEE-5FAB5714D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F4B7-DC56-4209-A2BB-E16EE27E7A5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707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5868070-36C3-B6E7-FF05-76DD3A0BB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FFDDF-8950-4776-BA29-A77BB3AC3AD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7E401E0-B83F-095A-2A70-5352AD0C2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5DC665E-435C-5646-0019-B7199A414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73CBE-4713-40A7-B853-74C868538B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923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91EF2C2-F6C5-3418-F799-D5BA789495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D6CF1-B244-4CE5-886E-7B6C47118425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FB5BD7F-647B-1761-3DB5-F5006462A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6A754E7-7617-FFDC-9701-CCAC1C3E66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02E3-78EF-4AED-BE77-2989A8C26D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915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D3A9211-B62B-208D-663E-BAC73A8F2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FAC0-D01F-4319-859D-06C22C350A77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2417E95-7751-8432-D91C-F89A05722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F5F8CC4-9BBB-D783-E5AE-11799085F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35FE4-8736-4F10-984B-FC4531D8F40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434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3BC06A5-2521-7056-4309-0F004C981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0345F-2EFF-4FFD-9DBA-587FDAFEAB17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01EE380-0AD8-6AA0-B441-FF541705A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74FCEB9-5CE8-2776-43DB-989F0B2E4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A66B5-1AC6-485E-BA7F-29EC45487A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497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91517F0-D5C8-88B8-49A5-57386BC7B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E000-CCB4-4206-8171-115AA1D5ECE3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FE6BD92-6DDD-55DF-6EA9-BA14262873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4F55FFF-CA03-713B-AD2F-CA2DF0E64D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B51D-1C99-4B9F-8502-3C58E3E0B4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96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1DC170ED-ADFA-F647-E7FF-950C2EC06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9BE6-7B90-4550-990F-B7396FCB2C66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1705D21-8BE3-E56D-0000-AB8137D69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0FE4777-3986-77DF-D7C7-CC7FF1DE5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7CCA-E58C-4F56-A548-CB90F2848EC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949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F7A9973-7482-E009-7DB8-A49DA26B1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50F65-EB3A-42D2-9EFF-3D29FFF86C0B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BAB1F7D-A92D-1664-FDE3-8812316A58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09F2441-0BEF-6B95-72E1-AC26269D3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7146-5473-4AB9-AE67-72CAC2769A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85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46DDF9C-F96B-16D2-BFB2-13F944172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7749-D70C-4D01-A674-C74978B8F415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EEF8A43-9B70-8B1B-F2CE-095CCC241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C1C80D5-8EF5-6D0F-A533-287161590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3194-B9A8-439C-93EB-82BA1D0C030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075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B890F5B3-B882-A02E-7E55-78E014258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D72AC65B-5E24-F069-8629-D6F44FB34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99806D4-E98D-1A5F-CAF3-E1A51119E6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18B858-67C9-4AD5-9A37-13AEE03126BC}" type="datetime1">
              <a:rPr lang="zh-TW" altLang="en-US"/>
              <a:pPr>
                <a:defRPr/>
              </a:pPr>
              <a:t>2025/5/1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BA6F0D02-8BAA-D02B-0077-2F58358B7A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291EA6FD-7B7C-2C39-0346-1C3FD52AF6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1CA501B-10FA-4DFF-AD23-6BA6A96C63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F0918AD-2140-4FD3-B8AF-F8CF0823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5EC97A-A158-400E-AFB1-B7EFA348CB6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EAED509-6684-3C83-13D9-666F269C4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63512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11400: Lighting System Design</a:t>
            </a:r>
            <a:endParaRPr lang="en-US" altLang="zh-TW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B6848719-2D54-C24A-E65F-365F852D393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4" y="1103547"/>
                <a:ext cx="8077200" cy="4789488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★★★★☆</a:t>
                </a:r>
              </a:p>
              <a:p>
                <a:pPr eaLnBrk="1" hangingPunct="1"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11400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Lighting System Design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黃皓群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2025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01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給定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種燈泡，每種燈泡的電壓為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V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，購買該電壓電源需花費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K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元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，購買一盞該燈泡需花費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C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元，並且需要提供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L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盞。電壓具備向上兼容性：若選擇電壓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V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</a:rPr>
                  <a:t>i</a:t>
                </a:r>
                <a:r>
                  <a:rPr lang="zh-TW" altLang="en-US" sz="2400" baseline="-250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的電源與燈泡，便可同時滿足所有電壓 </a:t>
                </a:r>
                <a:r>
                  <a:rPr lang="zh-TW" altLang="en-US" sz="2400" dirty="0"/>
                  <a:t>≤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V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</a:rPr>
                  <a:t>i</a:t>
                </a:r>
                <a:r>
                  <a:rPr lang="zh-TW" altLang="en-US" sz="2400" baseline="-250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的需求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需將這些低電壓燈泡整批換成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V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之規格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。所求為尋找最小成本之電源方案。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dirty="0">
                          <a:latin typeface="Cambria Math" panose="02040503050406030204" pitchFamily="18" charset="0"/>
                        </a:rPr>
                        <m:t>總成本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TW" altLang="en-US" sz="2400" i="1" dirty="0">
                              <a:latin typeface="Cambria Math" panose="02040503050406030204" pitchFamily="18" charset="0"/>
                            </a:rPr>
                            <m:t>保留的電壓</m:t>
                          </m:r>
                          <m:r>
                            <m:rPr>
                              <m:sty m:val="p"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  <m:sup/>
                        <m:e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TW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400" b="0" i="1" dirty="0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zh-TW" altLang="en-US" sz="2400" i="1" dirty="0">
                              <a:latin typeface="Cambria Math" panose="02040503050406030204" pitchFamily="18" charset="0"/>
                            </a:rPr>
                            <m:t>被</m:t>
                          </m:r>
                          <m:r>
                            <a:rPr lang="zh-TW" altLang="en-US" sz="2400" i="1" dirty="0" smtClean="0">
                              <a:latin typeface="Cambria Math" panose="02040503050406030204" pitchFamily="18" charset="0"/>
                            </a:rPr>
                            <m:t>它</m:t>
                          </m:r>
                          <m:r>
                            <a:rPr lang="zh-TW" altLang="en-US" sz="2400" i="1" dirty="0">
                              <a:latin typeface="Cambria Math" panose="02040503050406030204" pitchFamily="18" charset="0"/>
                            </a:rPr>
                            <m:t>處理的所有燈泡數量</m:t>
                          </m:r>
                          <m:r>
                            <a:rPr lang="en-US" altLang="zh-TW" sz="240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B6848719-2D54-C24A-E65F-365F852D39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4" y="1103547"/>
                <a:ext cx="8077200" cy="4789488"/>
              </a:xfrm>
              <a:blipFill>
                <a:blip r:embed="rId3"/>
                <a:stretch>
                  <a:fillRect l="-1208" t="-1018" r="-4302" b="-14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77177BE6-7C4E-6668-393B-9FA27BEFBA4B}"/>
              </a:ext>
            </a:extLst>
          </p:cNvPr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E7064D8-A004-B52C-03C6-AC7F71D5F9D8}"/>
              </a:ext>
            </a:extLst>
          </p:cNvPr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4B96FC05-057A-D215-1A73-2398734C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3B1CA5-5827-49D5-B453-10C86F767D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5CC8DF4-9AEF-11B0-AC9F-A5DD7EF15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72419"/>
            <a:ext cx="8077200" cy="56229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    假設有三種不同規格的燈泡：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    可選擇方案：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AB0FDDA-0A35-7A03-C414-123CDF46B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7093"/>
              </p:ext>
            </p:extLst>
          </p:nvPr>
        </p:nvGraphicFramePr>
        <p:xfrm>
          <a:off x="589156" y="1133554"/>
          <a:ext cx="7501135" cy="154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227">
                  <a:extLst>
                    <a:ext uri="{9D8B030D-6E8A-4147-A177-3AD203B41FA5}">
                      <a16:colId xmlns:a16="http://schemas.microsoft.com/office/drawing/2014/main" val="3501639452"/>
                    </a:ext>
                  </a:extLst>
                </a:gridCol>
                <a:gridCol w="1500227">
                  <a:extLst>
                    <a:ext uri="{9D8B030D-6E8A-4147-A177-3AD203B41FA5}">
                      <a16:colId xmlns:a16="http://schemas.microsoft.com/office/drawing/2014/main" val="387731311"/>
                    </a:ext>
                  </a:extLst>
                </a:gridCol>
                <a:gridCol w="1500227">
                  <a:extLst>
                    <a:ext uri="{9D8B030D-6E8A-4147-A177-3AD203B41FA5}">
                      <a16:colId xmlns:a16="http://schemas.microsoft.com/office/drawing/2014/main" val="1512035734"/>
                    </a:ext>
                  </a:extLst>
                </a:gridCol>
                <a:gridCol w="1500227">
                  <a:extLst>
                    <a:ext uri="{9D8B030D-6E8A-4147-A177-3AD203B41FA5}">
                      <a16:colId xmlns:a16="http://schemas.microsoft.com/office/drawing/2014/main" val="272611074"/>
                    </a:ext>
                  </a:extLst>
                </a:gridCol>
                <a:gridCol w="1500227">
                  <a:extLst>
                    <a:ext uri="{9D8B030D-6E8A-4147-A177-3AD203B41FA5}">
                      <a16:colId xmlns:a16="http://schemas.microsoft.com/office/drawing/2014/main" val="3468296855"/>
                    </a:ext>
                  </a:extLst>
                </a:gridCol>
              </a:tblGrid>
              <a:tr h="386566">
                <a:tc>
                  <a:txBody>
                    <a:bodyPr/>
                    <a:lstStyle/>
                    <a:p>
                      <a:r>
                        <a:rPr lang="zh-TW" altLang="en-US" dirty="0"/>
                        <a:t>編號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電壓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電源成本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燈泡單價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需求數量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18568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1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100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755573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2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300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35330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3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6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20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76237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8D4F5DD-F32C-6DFB-71E1-ECB8E5312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59868"/>
              </p:ext>
            </p:extLst>
          </p:nvPr>
        </p:nvGraphicFramePr>
        <p:xfrm>
          <a:off x="562943" y="3435485"/>
          <a:ext cx="8257412" cy="2318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828">
                  <a:extLst>
                    <a:ext uri="{9D8B030D-6E8A-4147-A177-3AD203B41FA5}">
                      <a16:colId xmlns:a16="http://schemas.microsoft.com/office/drawing/2014/main" val="3501639452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8773131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512035734"/>
                    </a:ext>
                  </a:extLst>
                </a:gridCol>
              </a:tblGrid>
              <a:tr h="344760">
                <a:tc>
                  <a:txBody>
                    <a:bodyPr/>
                    <a:lstStyle/>
                    <a:p>
                      <a:r>
                        <a:rPr lang="zh-TW" altLang="en-US" dirty="0"/>
                        <a:t>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成本計算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電源成本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18568"/>
                  </a:ext>
                </a:extLst>
              </a:tr>
              <a:tr h="657071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200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供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200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400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供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400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300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2 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* </a:t>
                      </a:r>
                      <a:r>
                        <a:rPr lang="en-US" altLang="zh-TW" dirty="0">
                          <a:latin typeface="+mn-ea"/>
                          <a:ea typeface="+mn-ea"/>
                        </a:rPr>
                        <a:t>(60 + 40) = 500</a:t>
                      </a:r>
                    </a:p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200 + 6 * 20 = 320 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820</a:t>
                      </a:r>
                      <a:endParaRPr lang="zh-TW" altLang="en-US" b="1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755573"/>
                  </a:ext>
                </a:extLst>
              </a:tr>
              <a:tr h="381043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400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zh-TW" altLang="en-US" dirty="0">
                          <a:latin typeface="+mn-ea"/>
                          <a:ea typeface="+mn-ea"/>
                        </a:rPr>
                        <a:t> 供 全部燈泡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</a:rPr>
                        <a:t>200 + 6 * (60 + 40 + 20) = 920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920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35330"/>
                  </a:ext>
                </a:extLst>
              </a:tr>
              <a:tr h="422885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+mn-ea"/>
                          <a:ea typeface="+mn-ea"/>
                        </a:rPr>
                        <a:t>三種電源電壓各自供應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500 + 1 * 60 = 560</a:t>
                      </a:r>
                    </a:p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300 + 2 * 40 = 380</a:t>
                      </a:r>
                    </a:p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200 + 6 * 20 = 320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1260</a:t>
                      </a:r>
                      <a:endParaRPr lang="zh-TW" altLang="en-US" dirty="0"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762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53CFB3-ADA1-FAB3-31C3-FC3E0C375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2E6E3B51-A71C-EC49-FD8D-87DF9553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3B1CA5-5827-49D5-B453-10C86F767D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61FB14E-9D4D-D8E6-3392-26223550497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765175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以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DP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解之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先將燈泡根據電壓排序，定義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DP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狀態：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 err="1">
                    <a:latin typeface="Times New Roman" panose="02020603050405020304" pitchFamily="18" charset="0"/>
                  </a:rPr>
                  <a:t>dp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[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 =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前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1…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i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種規格燈泡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電壓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之最小總成本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 err="1">
                    <a:latin typeface="Times New Roman" panose="02020603050405020304" pitchFamily="18" charset="0"/>
                  </a:rPr>
                  <a:t>dp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[0] = 0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狀態轉移式：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+mn-ea"/>
                  </a:rPr>
                  <a:t>把第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</a:t>
                </a:r>
                <a: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  <a:t>~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+mn-ea"/>
                  </a:rPr>
                  <a:t> </a:t>
                </a:r>
                <a:r>
                  <a:rPr lang="zh-TW" altLang="en-US" sz="2400" dirty="0">
                    <a:latin typeface="+mn-ea"/>
                  </a:rPr>
                  <a:t>個全部打包給電壓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，並承接前段最小成本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  <m:lim>
                          <m: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m:rPr>
                              <m:sty m:val="p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lim>
                      </m:limLow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( 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dp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複雜度：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O(n</a:t>
                </a:r>
                <a:r>
                  <a:rPr lang="en-US" altLang="zh-TW" sz="2400" baseline="30000" dirty="0">
                    <a:latin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), n </a:t>
                </a:r>
                <a:r>
                  <a:rPr lang="zh-TW" altLang="en-US" sz="2400" dirty="0"/>
                  <a:t>≤ </a:t>
                </a:r>
                <a:r>
                  <a:rPr lang="en-US" altLang="zh-TW" sz="2400" dirty="0"/>
                  <a:t>1000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見題意範例表格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(1)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窮舉法              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O(2</a:t>
                </a:r>
                <a:r>
                  <a:rPr lang="en-US" altLang="zh-TW" sz="2400" baseline="30000" dirty="0">
                    <a:latin typeface="Times New Roman" panose="02020603050405020304" pitchFamily="18" charset="0"/>
                  </a:rPr>
                  <a:t>n-1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), n </a:t>
                </a:r>
                <a:r>
                  <a:rPr lang="zh-TW" altLang="en-US" sz="2400" dirty="0"/>
                  <a:t>≤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1000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(2) Greedy               </a:t>
                </a:r>
                <a:r>
                  <a:rPr lang="zh-TW" altLang="en-US" sz="2400" dirty="0"/>
                  <a:t>當前最便宜的電壓可能阻斷之後用更高電壓「一次吃掉整段」的大幅省成本機會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(3)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以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prefixsum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加速計算區間燈泡數量</a:t>
                </a: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61FB14E-9D4D-D8E6-3392-2622355049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765175"/>
                <a:ext cx="8077200" cy="5622925"/>
              </a:xfrm>
              <a:blipFill>
                <a:blip r:embed="rId3"/>
                <a:stretch>
                  <a:fillRect l="-1132" t="-1518" b="-119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8F1B5128-1A16-E434-09CF-D01F1E982E7F}"/>
              </a:ext>
            </a:extLst>
          </p:cNvPr>
          <p:cNvCxnSpPr/>
          <p:nvPr/>
        </p:nvCxnSpPr>
        <p:spPr bwMode="auto">
          <a:xfrm>
            <a:off x="2915816" y="5589240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6B4263A8-91C6-9413-6366-34612AA36DE7}"/>
              </a:ext>
            </a:extLst>
          </p:cNvPr>
          <p:cNvCxnSpPr/>
          <p:nvPr/>
        </p:nvCxnSpPr>
        <p:spPr bwMode="auto">
          <a:xfrm>
            <a:off x="2915816" y="5949280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002939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3033</TotalTime>
  <Words>424</Words>
  <Application>Microsoft Office PowerPoint</Application>
  <PresentationFormat>如螢幕大小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Cambria Math</vt:lpstr>
      <vt:lpstr>Tahoma</vt:lpstr>
      <vt:lpstr>Times New Roman</vt:lpstr>
      <vt:lpstr>Wingdings</vt:lpstr>
      <vt:lpstr>Blends</vt:lpstr>
      <vt:lpstr>11400: Lighting System Design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皓群 黃</cp:lastModifiedBy>
  <cp:revision>136</cp:revision>
  <dcterms:created xsi:type="dcterms:W3CDTF">1601-01-01T00:00:00Z</dcterms:created>
  <dcterms:modified xsi:type="dcterms:W3CDTF">2025-05-01T01:34:30Z</dcterms:modified>
</cp:coreProperties>
</file>