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sldIdLst>
    <p:sldId id="307" r:id="rId2"/>
    <p:sldId id="309" r:id="rId3"/>
    <p:sldId id="310" r:id="rId4"/>
  </p:sldIdLst>
  <p:sldSz cx="9144000" cy="6858000" type="screen4x3"/>
  <p:notesSz cx="6832600" cy="99631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2115" autoAdjust="0"/>
  </p:normalViewPr>
  <p:slideViewPr>
    <p:cSldViewPr>
      <p:cViewPr varScale="1">
        <p:scale>
          <a:sx n="79" d="100"/>
          <a:sy n="79" d="100"/>
        </p:scale>
        <p:origin x="1598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0095CCF3-A18F-213E-1794-FD7CABB7212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975BF59C-8743-B5D6-2FD7-06FE10E7A43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7948CF69-EE0F-5F6A-1F1A-2FCAA393CF1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76E0180E-3717-F471-01C9-89E575BC624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7EC02E2A-85EB-A824-8CB4-CEBDD96F0C4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70794C5C-23DA-6B84-CD87-57156B0BAA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D3AF123-4D73-4661-8AE4-D7CEE3C40C6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2863728F-5E56-35DC-1F15-CCC39A179F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D677FF5B-B6DD-4262-BC50-7C49DAD227C9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5FEB4D25-5A31-84C8-7741-10DA9DE72D5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1F5E6DA4-997A-D9BA-DB81-161C0C526D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04691E26-D3A1-F19E-37C4-0AEE9EF1A3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F0924DB5-7C40-4AEF-BF1B-AFB2FAC3EF30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28DFD10F-B81A-FB7B-9380-69C471802A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8BF26E0C-09FE-6E18-421B-37961823CF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AAFEFD-5B7B-E9CA-42A1-33D4518B96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8FEA9415-97DC-003B-E413-205EB4C788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F0924DB5-7C40-4AEF-BF1B-AFB2FAC3EF30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90A4B6EE-0CFF-5292-37CC-E42CDB78D2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668DD358-268D-FF35-8046-0F451C18DE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661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712B8661-2B0E-7F50-E0EE-2662DEEAADAC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2FFAE286-EB21-53E9-6D75-5D55AA4F6D2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0" name="Rectangle 4">
                <a:extLst>
                  <a:ext uri="{FF2B5EF4-FFF2-40B4-BE49-F238E27FC236}">
                    <a16:creationId xmlns:a16="http://schemas.microsoft.com/office/drawing/2014/main" id="{DE506B79-6DB5-B2C9-D4A6-CFB5A68C98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endParaRPr lang="zh-TW" altLang="en-US"/>
              </a:p>
            </p:txBody>
          </p:sp>
          <p:sp>
            <p:nvSpPr>
              <p:cNvPr id="11" name="Rectangle 5">
                <a:extLst>
                  <a:ext uri="{FF2B5EF4-FFF2-40B4-BE49-F238E27FC236}">
                    <a16:creationId xmlns:a16="http://schemas.microsoft.com/office/drawing/2014/main" id="{CE27B399-3E53-3075-AF4E-C8446BAE68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endParaRPr lang="zh-TW" altLang="en-US"/>
              </a:p>
            </p:txBody>
          </p:sp>
        </p:grpSp>
        <p:grpSp>
          <p:nvGrpSpPr>
            <p:cNvPr id="4" name="Group 6">
              <a:extLst>
                <a:ext uri="{FF2B5EF4-FFF2-40B4-BE49-F238E27FC236}">
                  <a16:creationId xmlns:a16="http://schemas.microsoft.com/office/drawing/2014/main" id="{E6082FDC-3E9D-CD22-7655-44C603A90CA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66DC9C92-07AB-60D4-A798-8F7F8F7A67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endParaRPr lang="zh-TW" altLang="en-US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FEC70621-0CC9-294D-990F-E987F54E06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endParaRPr lang="zh-TW" altLang="en-US"/>
              </a:p>
            </p:txBody>
          </p:sp>
        </p:grpSp>
        <p:sp>
          <p:nvSpPr>
            <p:cNvPr id="5" name="Rectangle 9">
              <a:extLst>
                <a:ext uri="{FF2B5EF4-FFF2-40B4-BE49-F238E27FC236}">
                  <a16:creationId xmlns:a16="http://schemas.microsoft.com/office/drawing/2014/main" id="{73A7A391-443B-F7A1-2921-10F7784D01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2E32BE0B-E70E-29E0-8570-D716129883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7" name="Rectangle 11">
              <a:extLst>
                <a:ext uri="{FF2B5EF4-FFF2-40B4-BE49-F238E27FC236}">
                  <a16:creationId xmlns:a16="http://schemas.microsoft.com/office/drawing/2014/main" id="{EB0D7B4C-E3AD-9D32-5005-CAA54FA0352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BC9CBFB4-5787-0A60-696E-3AEBD73304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1666D-ADBB-47F1-918A-460E8A7BD5AA}" type="datetime1">
              <a:rPr lang="zh-TW" altLang="en-US"/>
              <a:pPr>
                <a:defRPr/>
              </a:pPr>
              <a:t>2025/5/1</a:t>
            </a:fld>
            <a:endParaRPr lang="en-US" altLang="zh-TW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6E57F2CA-07C1-4123-8AA0-F66E7BB1E9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28DFFBBA-CC22-A474-1A3C-3BF2317C98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451E2E-E8DA-4ADF-9BEE-C36FFE2794C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61558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73E73BA-122F-ED7F-43E9-E7CEEE965B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0B32E6-B8D5-4BE5-9EA9-D7029B549CAF}" type="datetime1">
              <a:rPr lang="zh-TW" altLang="en-US"/>
              <a:pPr>
                <a:defRPr/>
              </a:pPr>
              <a:t>2025/5/1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C9B6A31E-993E-7B06-43AA-C218B66DCB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5DBB642C-E59C-44D1-969B-CD9C634E6B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871BB0-0F98-41AE-B131-BEEDA418237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58947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F2A55B00-F3A3-29D9-F858-7A7A9B3428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10937-FA50-497F-AB56-0422CDD4FC5C}" type="datetime1">
              <a:rPr lang="zh-TW" altLang="en-US"/>
              <a:pPr>
                <a:defRPr/>
              </a:pPr>
              <a:t>2025/5/1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02DF5A90-D420-7044-7B82-368F318580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232AC1F5-9162-0DC5-BEEE-5FAB5714D8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AF4B7-DC56-4209-A2BB-E16EE27E7A5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47073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55868070-36C3-B6E7-FF05-76DD3A0BBA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FFDDF-8950-4776-BA29-A77BB3AC3AD6}" type="datetime1">
              <a:rPr lang="zh-TW" altLang="en-US"/>
              <a:pPr>
                <a:defRPr/>
              </a:pPr>
              <a:t>2025/5/1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17E401E0-B83F-095A-2A70-5352AD0C20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B5DC665E-435C-5646-0019-B7199A414A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A73CBE-4713-40A7-B853-74C868538B5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69234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491EF2C2-F6C5-3418-F799-D5BA789495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BD6CF1-B244-4CE5-886E-7B6C47118425}" type="datetime1">
              <a:rPr lang="zh-TW" altLang="en-US"/>
              <a:pPr>
                <a:defRPr/>
              </a:pPr>
              <a:t>2025/5/1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3FB5BD7F-647B-1761-3DB5-F5006462A7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66A754E7-7617-FFDC-9701-CCAC1C3E66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202E3-78EF-4AED-BE77-2989A8C26DE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59158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ED3A9211-B62B-208D-663E-BAC73A8F28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DFAC0-D01F-4319-859D-06C22C350A77}" type="datetime1">
              <a:rPr lang="zh-TW" altLang="en-US"/>
              <a:pPr>
                <a:defRPr/>
              </a:pPr>
              <a:t>2025/5/1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B2417E95-7751-8432-D91C-F89A05722A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0F5F8CC4-9BBB-D783-E5AE-11799085F3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E35FE4-8736-4F10-984B-FC4531D8F40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04342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63BC06A5-2521-7056-4309-0F004C9812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B0345F-2EFF-4FFD-9DBA-587FDAFEAB17}" type="datetime1">
              <a:rPr lang="zh-TW" altLang="en-US"/>
              <a:pPr>
                <a:defRPr/>
              </a:pPr>
              <a:t>2025/5/1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A01EE380-0AD8-6AA0-B441-FF541705AE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974FCEB9-5CE8-2776-43DB-989F0B2E41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1A66B5-1AC6-485E-BA7F-29EC45487A9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44972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991517F0-D5C8-88B8-49A5-57386BC7B3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24E000-CCB4-4206-8171-115AA1D5ECE3}" type="datetime1">
              <a:rPr lang="zh-TW" altLang="en-US"/>
              <a:pPr>
                <a:defRPr/>
              </a:pPr>
              <a:t>2025/5/1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CFE6BD92-6DDD-55DF-6EA9-BA14262873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64F55FFF-CA03-713B-AD2F-CA2DF0E64D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DB51D-1C99-4B9F-8502-3C58E3E0B4D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59691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1DC170ED-ADFA-F647-E7FF-950C2EC06F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739BE6-7B90-4550-990F-B7396FCB2C66}" type="datetime1">
              <a:rPr lang="zh-TW" altLang="en-US"/>
              <a:pPr>
                <a:defRPr/>
              </a:pPr>
              <a:t>2025/5/1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E1705D21-8BE3-E56D-0000-AB8137D699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80FE4777-3986-77DF-D7C7-CC7FF1DE5E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17CCA-E58C-4F56-A548-CB90F2848EC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99498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FF7A9973-7482-E009-7DB8-A49DA26B1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050F65-EB3A-42D2-9EFF-3D29FFF86C0B}" type="datetime1">
              <a:rPr lang="zh-TW" altLang="en-US"/>
              <a:pPr>
                <a:defRPr/>
              </a:pPr>
              <a:t>2025/5/1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9BAB1F7D-A92D-1664-FDE3-8812316A58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E09F2441-0BEF-6B95-72E1-AC26269D3F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C77146-5473-4AB9-AE67-72CAC2769AF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70851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646DDF9C-F96B-16D2-BFB2-13F9441722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17749-D70C-4D01-A674-C74978B8F415}" type="datetime1">
              <a:rPr lang="zh-TW" altLang="en-US"/>
              <a:pPr>
                <a:defRPr/>
              </a:pPr>
              <a:t>2025/5/1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EEEF8A43-9B70-8B1B-F2CE-095CCC2417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C1C80D5-8EF5-6D0F-A533-287161590B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03194-B9A8-439C-93EB-82BA1D0C030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10757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B890F5B3-B882-A02E-7E55-78E014258D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D72AC65B-5E24-F069-8629-D6F44FB341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599806D4-E98D-1A5F-CAF3-E1A51119E6F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4F18B858-67C9-4AD5-9A37-13AEE03126BC}" type="datetime1">
              <a:rPr lang="zh-TW" altLang="en-US"/>
              <a:pPr>
                <a:defRPr/>
              </a:pPr>
              <a:t>2025/5/1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BA6F0D02-8BAA-D02B-0077-2F58358B7A9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291EA6FD-7B7C-2C39-0346-1C3FD52AF69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B1CA501B-10FA-4DFF-AD23-6BA6A96C636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F0918AD-2140-4FD3-B8AF-F8CF0823B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F5EC97A-A158-400E-AFB1-B7EFA348CB68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FEAED509-6684-3C83-13D9-666F269C45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63512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11400: Lighting System Design</a:t>
            </a:r>
            <a:endParaRPr lang="en-US" altLang="zh-TW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76" name="Rectangle 3">
                <a:extLst>
                  <a:ext uri="{FF2B5EF4-FFF2-40B4-BE49-F238E27FC236}">
                    <a16:creationId xmlns:a16="http://schemas.microsoft.com/office/drawing/2014/main" id="{B6848719-2D54-C24A-E65F-365F852D3938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67544" y="1103547"/>
                <a:ext cx="8077200" cy="4789488"/>
              </a:xfrm>
            </p:spPr>
            <p:txBody>
              <a:bodyPr/>
              <a:lstStyle/>
              <a:p>
                <a:pPr eaLnBrk="1" hangingPunct="1">
                  <a:defRPr/>
                </a:pPr>
                <a:r>
                  <a:rPr lang="zh-TW" altLang="en-US" sz="2400" dirty="0">
                    <a:solidFill>
                      <a:schemeClr val="hlink"/>
                    </a:solidFill>
                    <a:latin typeface="Times New Roman" panose="02020603050405020304" pitchFamily="18" charset="0"/>
                  </a:rPr>
                  <a:t>★★★★☆</a:t>
                </a:r>
              </a:p>
              <a:p>
                <a:pPr eaLnBrk="1" hangingPunct="1">
                  <a:defRPr/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題組：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新細明體" panose="02020500000000000000" pitchFamily="18" charset="-120"/>
                  </a:rPr>
                  <a:t>Problem Set Archive with Online Judge</a:t>
                </a:r>
              </a:p>
              <a:p>
                <a:pPr eaLnBrk="1" hangingPunct="1">
                  <a:defRPr/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題號：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11400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: 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Lighting System Design</a:t>
                </a:r>
                <a:endParaRPr lang="en-US" altLang="zh-TW" sz="2400" dirty="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  <a:p>
                <a:pPr eaLnBrk="1" hangingPunct="1">
                  <a:defRPr/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解題者：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黃皓群</a:t>
                </a:r>
                <a:endParaRPr lang="zh-TW" altLang="en-US" sz="2400" dirty="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  <a:p>
                <a:pPr eaLnBrk="1" hangingPunct="1">
                  <a:defRPr/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解題日期：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2025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年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5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月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01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日</a:t>
                </a:r>
                <a:endParaRPr lang="zh-TW" altLang="en-US" sz="2400" dirty="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  <a:p>
                <a:pPr eaLnBrk="1" hangingPunct="1">
                  <a:defRPr/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題意：</a:t>
                </a:r>
                <a:endParaRPr lang="en-US" altLang="zh-TW" sz="2400" b="1" dirty="0">
                  <a:solidFill>
                    <a:srgbClr val="3BA943"/>
                  </a:solidFill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buFont typeface="Wingdings" panose="05000000000000000000" pitchFamily="2" charset="2"/>
                  <a:buNone/>
                  <a:defRPr/>
                </a:pPr>
                <a:r>
                  <a:rPr lang="en-US" altLang="zh-TW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	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給定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 n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 種燈泡，每種燈泡的電壓為 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V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，購買該電壓電源需花費 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K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 元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 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，購買一盞該燈泡需花費 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C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 元，並且需要提供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 L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 盞。電壓具備向上兼容性：若選擇電壓 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V</a:t>
                </a:r>
                <a:r>
                  <a:rPr lang="en-US" altLang="zh-TW" sz="2400" baseline="-25000" dirty="0">
                    <a:latin typeface="Times New Roman" panose="02020603050405020304" pitchFamily="18" charset="0"/>
                  </a:rPr>
                  <a:t>i</a:t>
                </a:r>
                <a:r>
                  <a:rPr lang="zh-TW" altLang="en-US" sz="2400" baseline="-25000" dirty="0">
                    <a:latin typeface="Times New Roman" panose="02020603050405020304" pitchFamily="18" charset="0"/>
                  </a:rPr>
                  <a:t> 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的電源與燈泡，便可同時滿足所有電壓 </a:t>
                </a:r>
                <a:r>
                  <a:rPr lang="zh-TW" altLang="en-US" sz="2400" dirty="0"/>
                  <a:t>≤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V</a:t>
                </a:r>
                <a:r>
                  <a:rPr lang="en-US" altLang="zh-TW" sz="2400" baseline="-25000" dirty="0">
                    <a:latin typeface="Times New Roman" panose="02020603050405020304" pitchFamily="18" charset="0"/>
                  </a:rPr>
                  <a:t>i</a:t>
                </a:r>
                <a:r>
                  <a:rPr lang="zh-TW" altLang="en-US" sz="2400" baseline="-25000" dirty="0">
                    <a:latin typeface="Times New Roman" panose="02020603050405020304" pitchFamily="18" charset="0"/>
                  </a:rPr>
                  <a:t> 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的需求 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(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需將這些低電壓燈泡整批換成 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V</a:t>
                </a:r>
                <a:r>
                  <a:rPr lang="en-US" altLang="zh-TW" sz="2400" baseline="-25000" dirty="0">
                    <a:latin typeface="Times New Roman" panose="02020603050405020304" pitchFamily="18" charset="0"/>
                  </a:rPr>
                  <a:t>i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 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之規格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)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。所求為尋找最小成本之電源方案。</a:t>
                </a:r>
                <a:endParaRPr lang="en-US" altLang="zh-TW" sz="2400" dirty="0"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buFont typeface="Wingdings" panose="05000000000000000000" pitchFamily="2" charset="2"/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sz="2400" i="1" dirty="0">
                          <a:latin typeface="Cambria Math" panose="02040503050406030204" pitchFamily="18" charset="0"/>
                        </a:rPr>
                        <m:t>總成本</m:t>
                      </m:r>
                      <m:r>
                        <a:rPr lang="en-US" altLang="zh-TW" sz="24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altLang="zh-TW" sz="2400" b="0" i="1" dirty="0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zh-TW" altLang="en-US" sz="2400" i="1" dirty="0">
                              <a:latin typeface="Cambria Math" panose="02040503050406030204" pitchFamily="18" charset="0"/>
                            </a:rPr>
                            <m:t>保留的電壓</m:t>
                          </m:r>
                          <m:r>
                            <m:rPr>
                              <m:sty m:val="p"/>
                            </m:rPr>
                            <a:rPr lang="en-US" altLang="zh-TW" sz="2400" b="0" i="0" dirty="0" smtClean="0">
                              <a:latin typeface="Cambria Math" panose="02040503050406030204" pitchFamily="18" charset="0"/>
                            </a:rPr>
                            <m:t>i</m:t>
                          </m:r>
                        </m:sub>
                        <m:sup/>
                        <m:e>
                          <m:r>
                            <a:rPr lang="en-US" altLang="zh-TW" sz="2400" b="0" i="1" dirty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altLang="zh-TW" sz="24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b="0" i="1" dirty="0" smtClean="0"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e>
                            <m:sub>
                              <m:r>
                                <a:rPr lang="en-US" altLang="zh-TW" sz="2400" b="0" i="1" dirty="0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altLang="zh-TW" sz="2400" b="0" i="1" dirty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altLang="zh-TW" sz="24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b="0" i="1" dirty="0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altLang="zh-TW" sz="2400" b="0" i="1" dirty="0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altLang="zh-TW" sz="2400" b="0" i="1" dirty="0" smtClean="0"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zh-TW" altLang="en-US" sz="2400" i="1" dirty="0">
                              <a:latin typeface="Cambria Math" panose="02040503050406030204" pitchFamily="18" charset="0"/>
                            </a:rPr>
                            <m:t>被</m:t>
                          </m:r>
                          <m:r>
                            <a:rPr lang="zh-TW" altLang="en-US" sz="2400" i="1" dirty="0" smtClean="0">
                              <a:latin typeface="Cambria Math" panose="02040503050406030204" pitchFamily="18" charset="0"/>
                            </a:rPr>
                            <m:t>它</m:t>
                          </m:r>
                          <m:r>
                            <a:rPr lang="zh-TW" altLang="en-US" sz="2400" i="1" dirty="0">
                              <a:latin typeface="Cambria Math" panose="02040503050406030204" pitchFamily="18" charset="0"/>
                            </a:rPr>
                            <m:t>處理的所有燈泡數量</m:t>
                          </m:r>
                          <m:r>
                            <a:rPr lang="en-US" altLang="zh-TW" sz="2400" i="1" dirty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altLang="zh-TW" sz="2400" dirty="0">
                  <a:latin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076" name="Rectangle 3">
                <a:extLst>
                  <a:ext uri="{FF2B5EF4-FFF2-40B4-BE49-F238E27FC236}">
                    <a16:creationId xmlns:a16="http://schemas.microsoft.com/office/drawing/2014/main" id="{B6848719-2D54-C24A-E65F-365F852D393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67544" y="1103547"/>
                <a:ext cx="8077200" cy="4789488"/>
              </a:xfrm>
              <a:blipFill>
                <a:blip r:embed="rId3"/>
                <a:stretch>
                  <a:fillRect l="-1208" t="-1018" r="-4302" b="-1475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文字方塊 4">
            <a:extLst>
              <a:ext uri="{FF2B5EF4-FFF2-40B4-BE49-F238E27FC236}">
                <a16:creationId xmlns:a16="http://schemas.microsoft.com/office/drawing/2014/main" id="{77177BE6-7C4E-6668-393B-9FA27BEFBA4B}"/>
              </a:ext>
            </a:extLst>
          </p:cNvPr>
          <p:cNvSpPr txBox="1"/>
          <p:nvPr/>
        </p:nvSpPr>
        <p:spPr>
          <a:xfrm>
            <a:off x="4114800" y="297180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zh-TW" altLang="en-US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AE7064D8-A004-B52C-03C6-AC7F71D5F9D8}"/>
              </a:ext>
            </a:extLst>
          </p:cNvPr>
          <p:cNvSpPr txBox="1"/>
          <p:nvPr/>
        </p:nvSpPr>
        <p:spPr>
          <a:xfrm>
            <a:off x="4114800" y="297180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投影片編號版面配置區 5">
            <a:extLst>
              <a:ext uri="{FF2B5EF4-FFF2-40B4-BE49-F238E27FC236}">
                <a16:creationId xmlns:a16="http://schemas.microsoft.com/office/drawing/2014/main" id="{4B96FC05-057A-D215-1A73-2398734CA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53B1CA5-5827-49D5-B453-10C86F767D3F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5CC8DF4-9AEF-11B0-AC9F-A5DD7EF15C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528" y="72419"/>
            <a:ext cx="8077200" cy="56229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TW" altLang="en-US" sz="2400" dirty="0">
                <a:latin typeface="Times New Roman" panose="02020603050405020304" pitchFamily="18" charset="0"/>
              </a:rPr>
              <a:t>    假設有三種不同規格的燈泡：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altLang="zh-TW" sz="2400" b="1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altLang="zh-TW" sz="2400" b="1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altLang="zh-TW" sz="2400" b="1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altLang="zh-TW" sz="2400" b="1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altLang="zh-TW" sz="2400" b="1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TW" altLang="en-US" sz="2400" dirty="0">
                <a:latin typeface="Times New Roman" panose="02020603050405020304" pitchFamily="18" charset="0"/>
              </a:rPr>
              <a:t>    可選擇方案：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	</a:t>
            </a:r>
            <a:endParaRPr lang="zh-TW" altLang="en-US" sz="24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AAB0FDDA-0A35-7A03-C414-123CDF46BE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27093"/>
              </p:ext>
            </p:extLst>
          </p:nvPr>
        </p:nvGraphicFramePr>
        <p:xfrm>
          <a:off x="589156" y="1133554"/>
          <a:ext cx="7501135" cy="15462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00227">
                  <a:extLst>
                    <a:ext uri="{9D8B030D-6E8A-4147-A177-3AD203B41FA5}">
                      <a16:colId xmlns:a16="http://schemas.microsoft.com/office/drawing/2014/main" val="3501639452"/>
                    </a:ext>
                  </a:extLst>
                </a:gridCol>
                <a:gridCol w="1500227">
                  <a:extLst>
                    <a:ext uri="{9D8B030D-6E8A-4147-A177-3AD203B41FA5}">
                      <a16:colId xmlns:a16="http://schemas.microsoft.com/office/drawing/2014/main" val="387731311"/>
                    </a:ext>
                  </a:extLst>
                </a:gridCol>
                <a:gridCol w="1500227">
                  <a:extLst>
                    <a:ext uri="{9D8B030D-6E8A-4147-A177-3AD203B41FA5}">
                      <a16:colId xmlns:a16="http://schemas.microsoft.com/office/drawing/2014/main" val="1512035734"/>
                    </a:ext>
                  </a:extLst>
                </a:gridCol>
                <a:gridCol w="1500227">
                  <a:extLst>
                    <a:ext uri="{9D8B030D-6E8A-4147-A177-3AD203B41FA5}">
                      <a16:colId xmlns:a16="http://schemas.microsoft.com/office/drawing/2014/main" val="272611074"/>
                    </a:ext>
                  </a:extLst>
                </a:gridCol>
                <a:gridCol w="1500227">
                  <a:extLst>
                    <a:ext uri="{9D8B030D-6E8A-4147-A177-3AD203B41FA5}">
                      <a16:colId xmlns:a16="http://schemas.microsoft.com/office/drawing/2014/main" val="3468296855"/>
                    </a:ext>
                  </a:extLst>
                </a:gridCol>
              </a:tblGrid>
              <a:tr h="386566">
                <a:tc>
                  <a:txBody>
                    <a:bodyPr/>
                    <a:lstStyle/>
                    <a:p>
                      <a:r>
                        <a:rPr lang="zh-TW" altLang="en-US" dirty="0"/>
                        <a:t>編號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電壓 </a:t>
                      </a:r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電源成本 </a:t>
                      </a:r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燈泡單價 </a:t>
                      </a:r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需求數量 </a:t>
                      </a:r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1518568"/>
                  </a:ext>
                </a:extLst>
              </a:tr>
              <a:tr h="386566"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+mn-ea"/>
                          <a:ea typeface="+mn-ea"/>
                        </a:rPr>
                        <a:t>1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+mn-ea"/>
                          <a:ea typeface="+mn-ea"/>
                        </a:rPr>
                        <a:t>100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500</a:t>
                      </a:r>
                      <a:endParaRPr lang="zh-TW" altLang="en-US" dirty="0"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60</a:t>
                      </a:r>
                      <a:endParaRPr lang="zh-TW" altLang="en-US" dirty="0"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9755573"/>
                  </a:ext>
                </a:extLst>
              </a:tr>
              <a:tr h="386566"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+mn-ea"/>
                          <a:ea typeface="+mn-ea"/>
                        </a:rPr>
                        <a:t>2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200</a:t>
                      </a:r>
                      <a:endParaRPr lang="zh-TW" altLang="en-US" dirty="0"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300</a:t>
                      </a:r>
                      <a:endParaRPr lang="zh-TW" altLang="en-US" dirty="0"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40</a:t>
                      </a:r>
                      <a:endParaRPr lang="zh-TW" altLang="en-US" dirty="0"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4235330"/>
                  </a:ext>
                </a:extLst>
              </a:tr>
              <a:tr h="386566"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+mn-ea"/>
                          <a:ea typeface="+mn-ea"/>
                        </a:rPr>
                        <a:t>3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400</a:t>
                      </a:r>
                      <a:endParaRPr lang="zh-TW" altLang="en-US" dirty="0"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200</a:t>
                      </a:r>
                      <a:endParaRPr lang="zh-TW" altLang="en-US" dirty="0"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+mn-ea"/>
                          <a:ea typeface="+mn-ea"/>
                        </a:rPr>
                        <a:t>6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+mn-ea"/>
                          <a:ea typeface="+mn-ea"/>
                        </a:rPr>
                        <a:t>20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2676237"/>
                  </a:ext>
                </a:extLst>
              </a:tr>
            </a:tbl>
          </a:graphicData>
        </a:graphic>
      </p:graphicFrame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68D4F5DD-F32C-6DFB-71E1-ECB8E53120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4459868"/>
              </p:ext>
            </p:extLst>
          </p:nvPr>
        </p:nvGraphicFramePr>
        <p:xfrm>
          <a:off x="562943" y="3435485"/>
          <a:ext cx="8257412" cy="23182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00828">
                  <a:extLst>
                    <a:ext uri="{9D8B030D-6E8A-4147-A177-3AD203B41FA5}">
                      <a16:colId xmlns:a16="http://schemas.microsoft.com/office/drawing/2014/main" val="3501639452"/>
                    </a:ext>
                  </a:extLst>
                </a:gridCol>
                <a:gridCol w="3744416">
                  <a:extLst>
                    <a:ext uri="{9D8B030D-6E8A-4147-A177-3AD203B41FA5}">
                      <a16:colId xmlns:a16="http://schemas.microsoft.com/office/drawing/2014/main" val="38773131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1512035734"/>
                    </a:ext>
                  </a:extLst>
                </a:gridCol>
              </a:tblGrid>
              <a:tr h="344760">
                <a:tc>
                  <a:txBody>
                    <a:bodyPr/>
                    <a:lstStyle/>
                    <a:p>
                      <a:r>
                        <a:rPr lang="zh-TW" altLang="en-US" dirty="0"/>
                        <a:t>方案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成本計算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電源成本 </a:t>
                      </a:r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1518568"/>
                  </a:ext>
                </a:extLst>
              </a:tr>
              <a:tr h="657071"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+mn-ea"/>
                          <a:ea typeface="+mn-ea"/>
                        </a:rPr>
                        <a:t>200</a:t>
                      </a:r>
                      <a:r>
                        <a:rPr lang="zh-TW" altLang="en-US" dirty="0"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altLang="zh-TW" dirty="0">
                          <a:latin typeface="+mn-ea"/>
                          <a:ea typeface="+mn-ea"/>
                        </a:rPr>
                        <a:t> </a:t>
                      </a:r>
                      <a:r>
                        <a:rPr lang="zh-TW" altLang="en-US" dirty="0">
                          <a:latin typeface="+mn-ea"/>
                          <a:ea typeface="+mn-ea"/>
                        </a:rPr>
                        <a:t>供 </a:t>
                      </a:r>
                      <a:r>
                        <a:rPr lang="en-US" altLang="zh-TW" dirty="0">
                          <a:latin typeface="+mn-ea"/>
                          <a:ea typeface="+mn-ea"/>
                        </a:rPr>
                        <a:t>100</a:t>
                      </a:r>
                      <a:r>
                        <a:rPr lang="zh-TW" altLang="en-US" dirty="0"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zh-TW" dirty="0">
                          <a:latin typeface="+mn-ea"/>
                          <a:ea typeface="+mn-ea"/>
                        </a:rPr>
                        <a:t>+</a:t>
                      </a:r>
                      <a:r>
                        <a:rPr lang="zh-TW" altLang="en-US" dirty="0"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zh-TW" dirty="0">
                          <a:latin typeface="+mn-ea"/>
                          <a:ea typeface="+mn-ea"/>
                        </a:rPr>
                        <a:t>200</a:t>
                      </a:r>
                      <a:r>
                        <a:rPr lang="zh-TW" altLang="en-US" dirty="0"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</a:t>
                      </a:r>
                    </a:p>
                    <a:p>
                      <a:r>
                        <a:rPr lang="en-US" altLang="zh-TW" dirty="0">
                          <a:latin typeface="+mn-ea"/>
                          <a:ea typeface="+mn-ea"/>
                        </a:rPr>
                        <a:t>400</a:t>
                      </a:r>
                      <a:r>
                        <a:rPr lang="zh-TW" altLang="en-US" dirty="0"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zh-TW" altLang="en-US" dirty="0">
                          <a:latin typeface="+mn-ea"/>
                          <a:ea typeface="+mn-ea"/>
                        </a:rPr>
                        <a:t> 供 </a:t>
                      </a:r>
                      <a:r>
                        <a:rPr lang="en-US" altLang="zh-TW" dirty="0">
                          <a:latin typeface="+mn-ea"/>
                          <a:ea typeface="+mn-ea"/>
                        </a:rPr>
                        <a:t>400</a:t>
                      </a:r>
                      <a:r>
                        <a:rPr lang="zh-TW" altLang="en-US" dirty="0"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+mn-ea"/>
                          <a:ea typeface="+mn-ea"/>
                        </a:rPr>
                        <a:t>300</a:t>
                      </a:r>
                      <a:r>
                        <a:rPr lang="zh-TW" altLang="en-US" dirty="0"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zh-TW" dirty="0">
                          <a:latin typeface="+mn-ea"/>
                          <a:ea typeface="+mn-ea"/>
                        </a:rPr>
                        <a:t>+</a:t>
                      </a:r>
                      <a:r>
                        <a:rPr lang="zh-TW" altLang="en-US" dirty="0"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zh-TW" dirty="0">
                          <a:latin typeface="+mn-ea"/>
                          <a:ea typeface="+mn-ea"/>
                        </a:rPr>
                        <a:t>2 </a:t>
                      </a:r>
                      <a:r>
                        <a:rPr lang="zh-TW" altLang="en-US" dirty="0">
                          <a:latin typeface="+mn-ea"/>
                          <a:ea typeface="+mn-ea"/>
                        </a:rPr>
                        <a:t>* </a:t>
                      </a:r>
                      <a:r>
                        <a:rPr lang="en-US" altLang="zh-TW" dirty="0">
                          <a:latin typeface="+mn-ea"/>
                          <a:ea typeface="+mn-ea"/>
                        </a:rPr>
                        <a:t>(60 + 40) = 500</a:t>
                      </a:r>
                    </a:p>
                    <a:p>
                      <a:r>
                        <a:rPr lang="en-US" altLang="zh-TW" dirty="0">
                          <a:latin typeface="+mn-ea"/>
                          <a:ea typeface="+mn-ea"/>
                        </a:rPr>
                        <a:t>200 + 6 * 20 = 320 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1" dirty="0"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820</a:t>
                      </a:r>
                      <a:endParaRPr lang="zh-TW" altLang="en-US" b="1" dirty="0"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9755573"/>
                  </a:ext>
                </a:extLst>
              </a:tr>
              <a:tr h="381043"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+mn-ea"/>
                          <a:ea typeface="+mn-ea"/>
                        </a:rPr>
                        <a:t>400</a:t>
                      </a:r>
                      <a:r>
                        <a:rPr lang="zh-TW" altLang="en-US" dirty="0"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zh-TW" altLang="en-US" dirty="0">
                          <a:latin typeface="+mn-ea"/>
                          <a:ea typeface="+mn-ea"/>
                        </a:rPr>
                        <a:t> 供 全部燈泡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+mn-ea"/>
                          <a:ea typeface="+mn-ea"/>
                        </a:rPr>
                        <a:t>200 + 6 * (60 + 40 + 20) = 920</a:t>
                      </a:r>
                      <a:endParaRPr lang="zh-TW" altLang="en-US" dirty="0"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920</a:t>
                      </a:r>
                      <a:endParaRPr lang="zh-TW" altLang="en-US" dirty="0"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4235330"/>
                  </a:ext>
                </a:extLst>
              </a:tr>
              <a:tr h="422885"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+mn-ea"/>
                          <a:ea typeface="+mn-ea"/>
                        </a:rPr>
                        <a:t>三種電源電壓各自供應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500 + 1 * 60 = 560</a:t>
                      </a:r>
                    </a:p>
                    <a:p>
                      <a:r>
                        <a:rPr lang="en-US" altLang="zh-TW" dirty="0"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300 + 2 * 40 = 380</a:t>
                      </a:r>
                    </a:p>
                    <a:p>
                      <a:r>
                        <a:rPr lang="en-US" altLang="zh-TW" dirty="0"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200 + 6 * 20 = 320</a:t>
                      </a:r>
                      <a:endParaRPr lang="zh-TW" altLang="en-US" dirty="0"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1260</a:t>
                      </a:r>
                      <a:endParaRPr lang="zh-TW" altLang="en-US" dirty="0"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267623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53CFB3-ADA1-FAB3-31C3-FC3E0C3758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投影片編號版面配置區 5">
            <a:extLst>
              <a:ext uri="{FF2B5EF4-FFF2-40B4-BE49-F238E27FC236}">
                <a16:creationId xmlns:a16="http://schemas.microsoft.com/office/drawing/2014/main" id="{2E6E3B51-A71C-EC49-FD8D-87DF9553F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53B1CA5-5827-49D5-B453-10C86F767D3F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99" name="Rectangle 3">
                <a:extLst>
                  <a:ext uri="{FF2B5EF4-FFF2-40B4-BE49-F238E27FC236}">
                    <a16:creationId xmlns:a16="http://schemas.microsoft.com/office/drawing/2014/main" id="{E61FB14E-9D4D-D8E6-3392-262235504973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765175"/>
                <a:ext cx="8077200" cy="5622925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  <a:defRPr/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解法：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以 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DP 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解之</a:t>
                </a:r>
                <a:endParaRPr lang="en-US" altLang="zh-TW" sz="2400" dirty="0"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r>
                  <a:rPr lang="zh-TW" altLang="en-US" sz="2400" dirty="0">
                    <a:latin typeface="Times New Roman" panose="02020603050405020304" pitchFamily="18" charset="0"/>
                  </a:rPr>
                  <a:t>先將燈泡根據電壓排序，定義 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DP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 狀態：</a:t>
                </a:r>
                <a:endParaRPr lang="en-US" altLang="zh-TW" sz="2400" dirty="0"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r>
                  <a:rPr lang="en-US" altLang="zh-TW" sz="2400" dirty="0" err="1">
                    <a:latin typeface="Times New Roman" panose="02020603050405020304" pitchFamily="18" charset="0"/>
                  </a:rPr>
                  <a:t>dp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 [</a:t>
                </a:r>
                <a:r>
                  <a:rPr lang="en-US" altLang="zh-TW" sz="2400" dirty="0" err="1">
                    <a:latin typeface="Times New Roman" panose="02020603050405020304" pitchFamily="18" charset="0"/>
                  </a:rPr>
                  <a:t>i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] = 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前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1…</a:t>
                </a:r>
                <a:r>
                  <a:rPr lang="en-US" altLang="zh-TW" sz="2400" dirty="0" err="1">
                    <a:latin typeface="Times New Roman" panose="02020603050405020304" pitchFamily="18" charset="0"/>
                  </a:rPr>
                  <a:t>i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 種規格燈泡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(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電壓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)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之最小總成本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	</a:t>
                </a: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r>
                  <a:rPr lang="en-US" altLang="zh-TW" sz="2400" dirty="0" err="1">
                    <a:latin typeface="Times New Roman" panose="02020603050405020304" pitchFamily="18" charset="0"/>
                  </a:rPr>
                  <a:t>dp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 [0] = 0</a:t>
                </a: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r>
                  <a:rPr lang="zh-TW" altLang="en-US" sz="2400" dirty="0">
                    <a:latin typeface="Times New Roman" panose="02020603050405020304" pitchFamily="18" charset="0"/>
                  </a:rPr>
                  <a:t>狀態轉移式：</a:t>
                </a:r>
                <a:endParaRPr lang="en-US" altLang="zh-TW" sz="2400" dirty="0"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r>
                  <a:rPr lang="zh-TW" altLang="en-US" sz="2400" dirty="0">
                    <a:latin typeface="+mn-ea"/>
                  </a:rPr>
                  <a:t>把第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 </a:t>
                </a:r>
                <a:r>
                  <a:rPr lang="en-US" altLang="zh-TW" sz="2400" dirty="0">
                    <a:latin typeface="+mn-ea"/>
                    <a:cs typeface="Times New Roman" panose="02020603050405020304" pitchFamily="18" charset="0"/>
                  </a:rPr>
                  <a:t>~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zh-TW" sz="2400" dirty="0">
                    <a:latin typeface="+mn-ea"/>
                  </a:rPr>
                  <a:t> </a:t>
                </a:r>
                <a:r>
                  <a:rPr lang="zh-TW" altLang="en-US" sz="2400" dirty="0">
                    <a:latin typeface="+mn-ea"/>
                  </a:rPr>
                  <a:t>個全部打包給電壓 </a:t>
                </a:r>
                <a:r>
                  <a:rPr lang="en-US" altLang="zh-TW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，並承接前段最小成本</a:t>
                </a:r>
                <a:endParaRPr lang="en-US" altLang="zh-TW" sz="2400" dirty="0"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𝑑𝑝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limLow>
                        <m:limLow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US" altLang="zh-TW" sz="2400" b="0" i="0" smtClean="0">
                              <a:latin typeface="Cambria Math" panose="02040503050406030204" pitchFamily="18" charset="0"/>
                            </a:rPr>
                            <m:t>min</m:t>
                          </m:r>
                        </m:e>
                        <m:lim>
                          <m:r>
                            <a:rPr lang="en-US" altLang="zh-TW" sz="2400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m:rPr>
                              <m:sty m:val="p"/>
                            </m:r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j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lim>
                      </m:limLow>
                      <m:r>
                        <a:rPr lang="en-US" altLang="zh-TW" sz="2400" b="0" i="0" smtClean="0">
                          <a:latin typeface="Cambria Math" panose="02040503050406030204" pitchFamily="18" charset="0"/>
                        </a:rPr>
                        <m:t>( </m:t>
                      </m:r>
                      <m:r>
                        <m:rPr>
                          <m:sty m:val="p"/>
                        </m:rPr>
                        <a:rPr lang="en-US" altLang="zh-TW" sz="2400" b="0" i="0" smtClean="0">
                          <a:latin typeface="Cambria Math" panose="02040503050406030204" pitchFamily="18" charset="0"/>
                        </a:rPr>
                        <m:t>dp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zh-TW" sz="2400" b="0" i="0" smtClean="0">
                              <a:latin typeface="Cambria Math" panose="02040503050406030204" pitchFamily="18" charset="0"/>
                            </a:rPr>
                            <m:t>j</m:t>
                          </m:r>
                          <m:r>
                            <a:rPr lang="en-US" altLang="zh-TW" sz="2400" b="0" i="0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altLang="zh-TW" sz="2400" b="0" i="0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zh-TW" sz="2400" b="0" i="0" smtClean="0">
                              <a:latin typeface="Cambria Math" panose="02040503050406030204" pitchFamily="18" charset="0"/>
                            </a:rPr>
                            <m:t>K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zh-TW" sz="2400" b="0" i="0" smtClean="0">
                              <a:latin typeface="Cambria Math" panose="02040503050406030204" pitchFamily="18" charset="0"/>
                            </a:rPr>
                            <m:t>i</m:t>
                          </m:r>
                        </m:sub>
                      </m:sSub>
                      <m:r>
                        <a:rPr lang="en-US" altLang="zh-TW" sz="2400" b="0" i="0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zh-TW" sz="2400" b="0" i="0" smtClean="0">
                              <a:latin typeface="Cambria Math" panose="02040503050406030204" pitchFamily="18" charset="0"/>
                            </a:rPr>
                            <m:t>C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zh-TW" sz="2400" b="0" i="0" smtClean="0">
                              <a:latin typeface="Cambria Math" panose="02040503050406030204" pitchFamily="18" charset="0"/>
                            </a:rPr>
                            <m:t>i</m:t>
                          </m:r>
                        </m:sub>
                      </m:sSub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×</m:t>
                      </m:r>
                      <m:nary>
                        <m:naryPr>
                          <m:chr m:val="∑"/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  <m:sup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p>
                        <m:e>
                          <m:sSub>
                            <m:sSubPr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e>
                      </m:nary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 )</m:t>
                      </m:r>
                    </m:oMath>
                  </m:oMathPara>
                </a14:m>
                <a:endParaRPr lang="en-US" altLang="zh-TW" sz="2400" dirty="0"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r>
                  <a:rPr lang="zh-TW" altLang="en-US" sz="2400" dirty="0">
                    <a:latin typeface="Times New Roman" panose="02020603050405020304" pitchFamily="18" charset="0"/>
                  </a:rPr>
                  <a:t>複雜度： 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O(n</a:t>
                </a:r>
                <a:r>
                  <a:rPr lang="en-US" altLang="zh-TW" sz="2400" baseline="30000" dirty="0">
                    <a:latin typeface="Times New Roman" panose="02020603050405020304" pitchFamily="18" charset="0"/>
                  </a:rPr>
                  <a:t>2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), n </a:t>
                </a:r>
                <a:r>
                  <a:rPr lang="zh-TW" altLang="en-US" sz="2400" dirty="0"/>
                  <a:t>≤ </a:t>
                </a:r>
                <a:r>
                  <a:rPr lang="en-US" altLang="zh-TW" sz="2400" dirty="0"/>
                  <a:t>1000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	</a:t>
                </a:r>
              </a:p>
              <a:p>
                <a:pPr eaLnBrk="1" hangingPunct="1">
                  <a:lnSpc>
                    <a:spcPct val="90000"/>
                  </a:lnSpc>
                  <a:defRPr/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解法範例：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見題意範例表格</a:t>
                </a:r>
              </a:p>
              <a:p>
                <a:pPr eaLnBrk="1" hangingPunct="1">
                  <a:lnSpc>
                    <a:spcPct val="90000"/>
                  </a:lnSpc>
                  <a:defRPr/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討論：</a:t>
                </a:r>
                <a:endParaRPr lang="en-US" altLang="zh-TW" sz="2400" b="1" dirty="0">
                  <a:solidFill>
                    <a:srgbClr val="3BA943"/>
                  </a:solidFill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r>
                  <a:rPr lang="en-US" altLang="zh-TW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	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(1) 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窮舉法               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O(2</a:t>
                </a:r>
                <a:r>
                  <a:rPr lang="en-US" altLang="zh-TW" sz="2400" baseline="30000" dirty="0">
                    <a:latin typeface="Times New Roman" panose="02020603050405020304" pitchFamily="18" charset="0"/>
                  </a:rPr>
                  <a:t>n-1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), n </a:t>
                </a:r>
                <a:r>
                  <a:rPr lang="zh-TW" altLang="en-US" sz="2400" dirty="0"/>
                  <a:t>≤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1000</a:t>
                </a: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(2) Greedy               </a:t>
                </a:r>
                <a:r>
                  <a:rPr lang="zh-TW" altLang="en-US" sz="2400" dirty="0"/>
                  <a:t>當前最便宜的電壓可能阻斷之後用更高電壓「一次吃掉整段」的大幅省成本機會</a:t>
                </a:r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(3) 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以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prefixsum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加速計算區間燈泡數量</a:t>
                </a:r>
              </a:p>
            </p:txBody>
          </p:sp>
        </mc:Choice>
        <mc:Fallback>
          <p:sp>
            <p:nvSpPr>
              <p:cNvPr id="4099" name="Rectangle 3">
                <a:extLst>
                  <a:ext uri="{FF2B5EF4-FFF2-40B4-BE49-F238E27FC236}">
                    <a16:creationId xmlns:a16="http://schemas.microsoft.com/office/drawing/2014/main" id="{E61FB14E-9D4D-D8E6-3392-26223550497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765175"/>
                <a:ext cx="8077200" cy="5622925"/>
              </a:xfrm>
              <a:blipFill>
                <a:blip r:embed="rId3"/>
                <a:stretch>
                  <a:fillRect l="-1132" t="-1518" b="-1193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直線單箭頭接點 4">
            <a:extLst>
              <a:ext uri="{FF2B5EF4-FFF2-40B4-BE49-F238E27FC236}">
                <a16:creationId xmlns:a16="http://schemas.microsoft.com/office/drawing/2014/main" id="{8F1B5128-1A16-E434-09CF-D01F1E982E7F}"/>
              </a:ext>
            </a:extLst>
          </p:cNvPr>
          <p:cNvCxnSpPr/>
          <p:nvPr/>
        </p:nvCxnSpPr>
        <p:spPr bwMode="auto">
          <a:xfrm>
            <a:off x="2915816" y="5589240"/>
            <a:ext cx="72008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6" name="直線單箭頭接點 5">
            <a:extLst>
              <a:ext uri="{FF2B5EF4-FFF2-40B4-BE49-F238E27FC236}">
                <a16:creationId xmlns:a16="http://schemas.microsoft.com/office/drawing/2014/main" id="{6B4263A8-91C6-9413-6366-34612AA36DE7}"/>
              </a:ext>
            </a:extLst>
          </p:cNvPr>
          <p:cNvCxnSpPr/>
          <p:nvPr/>
        </p:nvCxnSpPr>
        <p:spPr bwMode="auto">
          <a:xfrm>
            <a:off x="2915816" y="5949280"/>
            <a:ext cx="72008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120029394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3033</TotalTime>
  <Words>424</Words>
  <Application>Microsoft Office PowerPoint</Application>
  <PresentationFormat>如螢幕大小 (4:3)</PresentationFormat>
  <Paragraphs>73</Paragraphs>
  <Slides>3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9" baseType="lpstr">
      <vt:lpstr>新細明體</vt:lpstr>
      <vt:lpstr>Cambria Math</vt:lpstr>
      <vt:lpstr>Tahoma</vt:lpstr>
      <vt:lpstr>Times New Roman</vt:lpstr>
      <vt:lpstr>Wingdings</vt:lpstr>
      <vt:lpstr>Blends</vt:lpstr>
      <vt:lpstr>11400: Lighting System Design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皓群 黃</cp:lastModifiedBy>
  <cp:revision>136</cp:revision>
  <dcterms:created xsi:type="dcterms:W3CDTF">1601-01-01T00:00:00Z</dcterms:created>
  <dcterms:modified xsi:type="dcterms:W3CDTF">2025-05-01T01:34:30Z</dcterms:modified>
</cp:coreProperties>
</file>