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14" r:id="rId2"/>
    <p:sldId id="309" r:id="rId3"/>
    <p:sldId id="311" r:id="rId4"/>
    <p:sldId id="310" r:id="rId5"/>
    <p:sldId id="313" r:id="rId6"/>
    <p:sldId id="312" r:id="rId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D81D9F-3AFB-491C-8FC2-ACDC71D29061}" v="18" dt="2025-05-04T09:38:35.635"/>
    <p1510:client id="{9BE09FBA-175C-46C0-BC1C-A50551276FAA}" v="9" dt="2025-05-04T09:40:21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6" d="100"/>
          <a:sy n="66" d="100"/>
        </p:scale>
        <p:origin x="-4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60EA676A-C514-6B02-241B-FBC34F7DAE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26B74E7-53AA-0921-862B-7424D221E1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75EC339D-85AA-DCEE-530C-B286D4F1AE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711E82AE-3764-62EC-4979-8361633B3B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F8B0C1C4-99D7-096D-6592-8D429A153A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2082BDE1-FFCB-F7D1-0F2A-FA301A7872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70B862-AD55-4B2D-825D-5F20467F880D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326B2-4805-4EE4-47A9-4CF2C6954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79CE11C-3A5C-7C8E-AB12-7FEE976390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67D4E05-B7A3-4A5A-A155-841E837F7C48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4D41597-5279-310D-9C78-6D46D042DD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B333E63-CFA7-168E-2BEC-68FAFEC19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203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1F2A6D-4F77-4349-5CDE-DEFDBBE2FF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7C241C0-06A0-464B-A05F-CD93C38E36AA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D4AD41A-19E0-B875-5E85-4537B1055C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E4C240A-B2F9-1E5C-050D-8181DC1FB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13E56-0825-E427-E2F4-0C6C6B9F49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7CB3B27-0E2B-66FE-5760-793A735242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7C241C0-06A0-464B-A05F-CD93C38E36AA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5FD58CC-4C7A-6F8B-E41D-3279B969DE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E25F20A-235C-64DC-BF31-D5511076F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678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840468-C3C3-6385-9B03-3BC5AF616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386AA13-F350-C266-0C07-8129D0540B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7C241C0-06A0-464B-A05F-CD93C38E36AA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8077A0B-5ECE-9FA6-054A-16E7E2464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44C340F-7EDF-69B0-7766-97D3F4456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04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8E417-C515-FC66-8E32-36455911A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1BC9D9-8484-4489-702F-B288E7BC2A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7C241C0-06A0-464B-A05F-CD93C38E36AA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A7AC533-1801-8A29-6D69-53A27C5AC2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3DF7B8A-1C8D-332A-81F7-173148F33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52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09AC1-AC5F-5C32-B5B8-A93595652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F20AC5C-7493-83A7-4A91-8AFC08CD08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7C241C0-06A0-464B-A05F-CD93C38E36AA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DEF81A6-791D-5836-6041-A13EA8D785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6AA0374-AA98-2E32-54B2-F22198788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6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F0A9F4D-DE40-B6D6-0BB6-64DD81866EA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563BE8F8-B4B1-80D4-299B-09BD52D6DB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6F231BF3-6031-D750-9D9B-7CB8FB143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E2704C5F-045B-9486-E2A8-6876A4263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EE5E8272-739B-98D0-BF62-2933CF15FC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D85C46D-5509-1336-9764-451C3E8982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08705C4-A7E7-74BC-2F00-2B7CFC7C9E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1F80FBDD-0DF8-2996-3F47-F71546073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265CAB1A-E86B-BC30-63BB-C541AE228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6C11C8CA-6A52-8DCD-367A-F5D447AC62B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82B5A5A2-8CC2-1C03-9590-E8666EE0A4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742844-218A-4D42-BE73-B55EEF9EF639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0ED8A9A-5DE7-FA9F-59BE-677CB3DDB5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A8281944-9230-6A85-483D-1AE202587E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2813FB-0F36-45AF-A1F8-07D10DCF903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359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6DAC828-55FF-9813-B8E5-786CE6AFA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02F08-7624-41EC-8EE9-C9A430C6C666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954EAAA-9BAA-373D-56DA-BE8D41757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59A03A0-9AF7-92C7-F814-135E66708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C2E4B0-A93C-4B9C-B7B5-79FF0E9B246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755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FE008F2-E73A-5CFC-0493-FE2BF47A73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267C5-8F61-4C70-96A2-5A1B59D71435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9A74D69-8976-1C46-B29E-243C24A39C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1CA9478-3F94-0125-BDDA-76301EEDD9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4FD78-2CF5-4353-A64A-0F94304E741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316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A4C028C-53C7-AA50-DC50-48166809CD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3B7B1-2A86-45C9-9581-7EC43E96F070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C019694-FE63-B648-E240-9EFE922513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E767FFE-B7D4-6265-57FF-DA8C1CACC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D9AF9C-5384-46BB-A351-25F1E66DEA3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172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B84ED8C-D87B-0183-3D19-7A62D3AD2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7536-B397-42AF-A424-EE99F1EA059A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7099AF2-FB76-9C6C-142E-786A050AED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364C124-9BBC-1E28-EA5A-C22DA63F4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F8326-8DDC-491D-9771-2A142A52DAF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630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8EF154E-B62C-DAEB-23B7-14FEF0BBD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2E92-2D0D-4C4C-92D2-87D8D3D15703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B545A5E-9491-D47B-0841-BDA0A3CC5A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465D4BC-84D3-4990-8FD1-4999897E37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86E0F9-BD89-4E56-9961-3ACA13A4DAC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488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4B9F226-2221-0751-8612-9CAA00EEA5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64F7-DAB2-488E-A98E-9B44D5C98578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416D0B5-498D-2EA4-677C-BEF5812CCF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5C5CF24-3AF6-A6E7-7AEB-8084D54F07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55AFD2-974B-49A6-8105-8E1819706D2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371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6C708C4-FA6B-397B-BB14-58295A9B11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3A123-D805-4CBD-8D91-B7E310AF6870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5F9879CD-304D-55C8-4845-C2A3BBE8C9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1194463-17E5-C3F2-2117-A337640592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DB690-EA58-4F2C-B520-654E2A1DBA0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300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301D9B2-C53D-0CA4-4F74-98E57525B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CE0D9-083D-418B-A6BA-548D177DC2F9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950AF82-2E53-F42D-FBED-34E74D35C7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1BBEA08-AEBD-210C-5443-93A997E4E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A60BC-13F6-456E-BB1F-C490DAE594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66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2C4A4C6-87C2-513A-B29B-D67BE43FE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4658A-4A0A-4F66-AFD1-7CA97F2B3B33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306FED4-D886-C00D-159F-ADA9F49527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3B50D03-98B2-4B00-1049-4AF3E2F5EA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94F10-84F3-4B85-ADE2-96B15702734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143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057AB5-6CF9-EBA4-4B62-B3361AFC4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1895E-8C9A-4997-B796-516510129E44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4CAC928-ED2F-C8F7-D176-B12CDD55AA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A902F00-D11A-7AF0-C42F-B34D1A1F8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2B7F7-59DD-4538-94C6-D7F4C6403DB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414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300857FC-F0DE-3AB1-9138-5B91E0637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06682FB5-62AE-FDDA-4FBC-99686B936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13770B57-9B7B-9AC8-DB97-ADA76C041E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B58FAC9-2A0D-455F-AEB0-F8683DC1A32D}" type="datetime1">
              <a:rPr lang="zh-TW" altLang="en-US"/>
              <a:pPr>
                <a:defRPr/>
              </a:pPr>
              <a:t>2025/5/4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117D787-DC7A-7FD8-E8EC-808D4A6E50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1F40612-B92A-5091-D2E5-9136B45D04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54F4107C-5A09-4063-8BCD-7AE63D9C7FFD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4DAC5-D165-C954-774A-5FC48981E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4CC5FB8-A9DC-DA86-2F78-EC7FCBA8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7130BE1-FC81-470C-A94D-685F0619FCD7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B6F4BED2-31E5-F1FA-C23D-78C41A99E7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/>
                <a:cs typeface="Times New Roman"/>
              </a:rPr>
              <a:t>11472: Beautiful Numbers</a:t>
            </a:r>
            <a:endParaRPr lang="en-US" altLang="zh-TW" dirty="0">
              <a:latin typeface="Times New Roman"/>
              <a:cs typeface="Times New Roman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4EA331FD-7AB6-3919-1657-59B445F77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5194089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★</a:t>
            </a:r>
            <a:r>
              <a:rPr lang="zh-TW" sz="2400">
                <a:solidFill>
                  <a:schemeClr val="hlink"/>
                </a:solidFill>
                <a:latin typeface="Times New Roman"/>
                <a:cs typeface="Times New Roman"/>
              </a:rPr>
              <a:t>★★★</a:t>
            </a:r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題組：</a:t>
            </a:r>
            <a:r>
              <a:rPr lang="en-US" altLang="zh-TW" sz="2400" dirty="0">
                <a:latin typeface="Times New Roman"/>
                <a:ea typeface="新細明體"/>
                <a:cs typeface="Times New Roman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題號：</a:t>
            </a:r>
            <a:r>
              <a:rPr lang="zh-TW" altLang="en-US" sz="2400">
                <a:latin typeface="Times New Roman"/>
                <a:cs typeface="Times New Roman"/>
              </a:rPr>
              <a:t>11472: </a:t>
            </a:r>
            <a:r>
              <a:rPr lang="en-US" altLang="zh-TW" sz="2400" dirty="0">
                <a:latin typeface="Times New Roman"/>
                <a:cs typeface="Times New Roman"/>
              </a:rPr>
              <a:t>Beautiful Numbers</a:t>
            </a:r>
            <a:endParaRPr lang="en-US" altLang="zh-TW" sz="2400" dirty="0"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解題者：</a:t>
            </a:r>
            <a:r>
              <a:rPr lang="zh-TW" altLang="en-US" sz="2400">
                <a:latin typeface="Times New Roman"/>
                <a:cs typeface="Times New Roman"/>
              </a:rPr>
              <a:t>賴柏翰</a:t>
            </a:r>
            <a:endParaRPr lang="zh-TW" altLang="en-US" sz="2400"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解題日期：</a:t>
            </a:r>
            <a:r>
              <a:rPr lang="zh-TW" altLang="en-US" sz="2400">
                <a:latin typeface="Times New Roman"/>
                <a:cs typeface="Times New Roman"/>
              </a:rPr>
              <a:t>20</a:t>
            </a:r>
            <a:r>
              <a:rPr lang="zh-TW" sz="2400">
                <a:latin typeface="DFKai-SB"/>
              </a:rPr>
              <a:t>25年5月</a:t>
            </a:r>
            <a:r>
              <a:rPr lang="en-US" sz="2400" dirty="0">
                <a:latin typeface="DFKai-SB"/>
              </a:rPr>
              <a:t>1</a:t>
            </a:r>
            <a:r>
              <a:rPr lang="zh-TW" sz="2400">
                <a:latin typeface="DFKai-SB"/>
              </a:rPr>
              <a:t>日</a:t>
            </a:r>
            <a:endParaRPr lang="zh-TW" sz="2400">
              <a:latin typeface="DFKai-SB"/>
              <a:cs typeface="Tahoma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DFKai-SB"/>
                <a:cs typeface="Times New Roman"/>
              </a:rPr>
              <a:t>題意：</a:t>
            </a:r>
            <a:r>
              <a:rPr lang="zh-TW" altLang="en-US" sz="2400">
                <a:latin typeface="DFKai-SB"/>
                <a:ea typeface="+mn-lt"/>
                <a:cs typeface="Times New Roman"/>
                <a:sym typeface="Wingdings" panose="05000000000000000000" pitchFamily="2" charset="2"/>
              </a:rPr>
              <a:t>給</a:t>
            </a:r>
            <a:r>
              <a:rPr lang="zh-TW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一個 N</a:t>
            </a: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 進位</a:t>
            </a:r>
            <a:r>
              <a:rPr lang="zh-TW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的數</a:t>
            </a: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字</a:t>
            </a:r>
            <a:r>
              <a:rPr lang="zh-TW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，如果能夠符</a:t>
            </a: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合 </a:t>
            </a:r>
            <a:endParaRPr lang="zh-TW" altLang="en-US" sz="2400">
              <a:latin typeface="DFKai-SB"/>
              <a:cs typeface="Times New Roman"/>
            </a:endParaRPr>
          </a:p>
          <a:p>
            <a:pPr marL="0" indent="0">
              <a:buNone/>
            </a:pP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 （</a:t>
            </a:r>
            <a:r>
              <a:rPr lang="en-US" altLang="zh-TW" sz="2400" dirty="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1</a:t>
            </a:r>
            <a:r>
              <a:rPr lang="zh-TW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）0到</a:t>
            </a:r>
            <a:r>
              <a:rPr lang="en-US" altLang="zh-TW" sz="2400" dirty="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N-1</a:t>
            </a:r>
            <a:r>
              <a:rPr lang="zh-TW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每一個數字都用過 </a:t>
            </a:r>
            <a:endParaRPr lang="zh-TW" altLang="en-US">
              <a:latin typeface="DFKai-SB"/>
              <a:ea typeface="+mn-lt"/>
              <a:cs typeface="+mn-lt"/>
            </a:endParaRPr>
          </a:p>
          <a:p>
            <a:pPr marL="0" indent="0">
              <a:buNone/>
            </a:pP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 </a:t>
            </a:r>
            <a:r>
              <a:rPr lang="zh-TW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（</a:t>
            </a:r>
            <a:r>
              <a:rPr lang="en-US" altLang="zh-TW" sz="2400" dirty="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2</a:t>
            </a: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）每個相鄰的</a:t>
            </a:r>
            <a:r>
              <a:rPr lang="zh-TW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數字皆差1 </a:t>
            </a:r>
            <a:endParaRPr lang="zh-TW" altLang="en-US">
              <a:latin typeface="DFKai-SB"/>
              <a:ea typeface="+mn-lt"/>
              <a:cs typeface="+mn-lt"/>
            </a:endParaRPr>
          </a:p>
          <a:p>
            <a:pPr marL="0" indent="0">
              <a:buNone/>
            </a:pPr>
            <a:r>
              <a:rPr lang="zh-TW" altLang="en-US" sz="2400">
                <a:latin typeface="DFKai-SB"/>
                <a:ea typeface="+mn-lt"/>
                <a:cs typeface="+mn-lt"/>
              </a:rPr>
              <a:t> （3）第一位數字不為0 </a:t>
            </a:r>
            <a:endParaRPr lang="zh-TW">
              <a:latin typeface="DFKai-SB"/>
              <a:cs typeface="Tahoma"/>
            </a:endParaRPr>
          </a:p>
          <a:p>
            <a:pPr marL="0" indent="0">
              <a:buNone/>
            </a:pP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 </a:t>
            </a:r>
            <a:r>
              <a:rPr lang="zh-TW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則此為Beaut</a:t>
            </a:r>
            <a:r>
              <a:rPr lang="en-US" altLang="zh-TW" sz="2400" err="1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iful</a:t>
            </a:r>
            <a:r>
              <a:rPr lang="zh-TW" altLang="en-US" sz="2400" dirty="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Numbers</a:t>
            </a: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。</a:t>
            </a:r>
            <a:endParaRPr lang="en-US" altLang="zh-TW" sz="2400">
              <a:latin typeface="DFKai-SB"/>
              <a:ea typeface="+mn-lt"/>
              <a:cs typeface="+mn-lt"/>
            </a:endParaRPr>
          </a:p>
          <a:p>
            <a:pPr marL="0" indent="0">
              <a:buNone/>
            </a:pP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 輸入進位</a:t>
            </a:r>
            <a:r>
              <a:rPr lang="en-US" sz="2400" err="1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N以及位數M</a:t>
            </a:r>
            <a:r>
              <a:rPr lang="en-US" sz="2400" dirty="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，</a:t>
            </a: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求</a:t>
            </a:r>
            <a:r>
              <a:rPr lang="en-US" sz="2400" err="1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N進位下，M</a:t>
            </a:r>
            <a:r>
              <a:rPr lang="zh-TW" altLang="en-US" sz="240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位數以內的數字</a:t>
            </a:r>
            <a:r>
              <a:rPr lang="en-US" sz="2400" dirty="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，</a:t>
            </a:r>
            <a:r>
              <a:rPr lang="en-US" sz="2400" err="1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有多少Beautiful</a:t>
            </a:r>
            <a:r>
              <a:rPr lang="en-US" sz="2400" dirty="0">
                <a:latin typeface="DFKai-SB"/>
                <a:ea typeface="+mn-lt"/>
                <a:cs typeface="+mn-lt"/>
                <a:sym typeface="Wingdings" panose="05000000000000000000" pitchFamily="2" charset="2"/>
              </a:rPr>
              <a:t> Numbers. </a:t>
            </a:r>
            <a:endParaRPr lang="zh-TW" altLang="en-US" sz="2400">
              <a:latin typeface="DFKai-SB"/>
              <a:cs typeface="Tahoma"/>
            </a:endParaRPr>
          </a:p>
        </p:txBody>
      </p:sp>
      <p:pic>
        <p:nvPicPr>
          <p:cNvPr id="2" name="圖片 1" descr="一張含有 文字, 螢幕擷取畫面, 字型, 數字 的圖片&#10;&#10;AI 產生的內容可能不正確。">
            <a:extLst>
              <a:ext uri="{FF2B5EF4-FFF2-40B4-BE49-F238E27FC236}">
                <a16:creationId xmlns:a16="http://schemas.microsoft.com/office/drawing/2014/main" id="{F36FC0C8-69D4-BE45-F9C7-F7F4DB285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24" y="-162891"/>
            <a:ext cx="9285770" cy="701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47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00EE18A7-AF4A-95B9-D6E7-D69E1243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194057E-9636-4D34-A8E3-9D524CE445FE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98E182E-1534-C9B2-2F56-F53B5D2A8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題意範例：</a:t>
            </a:r>
            <a:r>
              <a:rPr lang="zh-TW" altLang="zh-TW" sz="2400">
                <a:latin typeface="Times New Roman"/>
                <a:cs typeface="Times New Roman"/>
              </a:rPr>
              <a:t>N=2 M=4 </a:t>
            </a:r>
            <a:r>
              <a:rPr lang="en-US" altLang="zh-TW" sz="2400" dirty="0">
                <a:latin typeface="Times New Roman"/>
                <a:cs typeface="Times New Roman"/>
                <a:sym typeface="Wingdings" panose="05000000000000000000" pitchFamily="2" charset="2"/>
              </a:rPr>
              <a:t></a:t>
            </a:r>
            <a:r>
              <a:rPr lang="zh-TW" altLang="zh-TW" sz="2400">
                <a:latin typeface="Times New Roman"/>
                <a:cs typeface="Times New Roman"/>
              </a:rPr>
              <a:t> 10 101 1010 輸出3</a:t>
            </a:r>
            <a:br>
              <a:rPr lang="zh-TW" altLang="zh-TW" sz="2400" dirty="0">
                <a:latin typeface="Times New Roman"/>
              </a:rPr>
            </a:br>
            <a:r>
              <a:rPr lang="zh-TW" altLang="zh-TW" sz="2400">
                <a:latin typeface="Times New Roman"/>
                <a:cs typeface="Times New Roman"/>
              </a:rPr>
              <a:t>                    N=3 M=4 </a:t>
            </a:r>
            <a:r>
              <a:rPr lang="en-US" altLang="zh-TW" sz="2400" dirty="0">
                <a:latin typeface="Times New Roman"/>
                <a:cs typeface="Times New Roman"/>
                <a:sym typeface="Wingdings" panose="05000000000000000000" pitchFamily="2" charset="2"/>
              </a:rPr>
              <a:t></a:t>
            </a:r>
            <a:r>
              <a:rPr lang="zh-TW" altLang="zh-TW" sz="2400">
                <a:latin typeface="Times New Roman"/>
                <a:cs typeface="Times New Roman"/>
              </a:rPr>
              <a:t> 210 1012 1210 2101 輸出4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>
                <a:latin typeface="Times New Roman"/>
                <a:cs typeface="Times New Roman"/>
              </a:rPr>
              <a:t>                    </a:t>
            </a:r>
            <a:r>
              <a:rPr lang="zh-TW" sz="2400">
                <a:latin typeface="Times New Roman"/>
                <a:cs typeface="Times New Roman"/>
              </a:rPr>
              <a:t>N=3 M=3</a:t>
            </a:r>
            <a:r>
              <a:rPr lang="zh-TW" altLang="zh-TW" sz="2400">
                <a:latin typeface="Times New Roman"/>
                <a:cs typeface="Times New Roman"/>
              </a:rPr>
              <a:t> </a:t>
            </a:r>
            <a:r>
              <a:rPr lang="en-US" altLang="zh-TW" sz="2400" dirty="0">
                <a:latin typeface="Times New Roman"/>
                <a:cs typeface="Times New Roman"/>
                <a:sym typeface="Wingdings" panose="05000000000000000000" pitchFamily="2" charset="2"/>
              </a:rPr>
              <a:t></a:t>
            </a:r>
            <a:r>
              <a:rPr lang="zh-TW" altLang="zh-TW" sz="2400">
                <a:latin typeface="Times New Roman"/>
                <a:cs typeface="Times New Roman"/>
              </a:rPr>
              <a:t> 210 輸出1</a:t>
            </a:r>
            <a:endParaRPr lang="zh-TW" altLang="zh-TW" sz="2400" dirty="0">
              <a:latin typeface="Times New Roman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解法：</a:t>
            </a:r>
            <a:br>
              <a:rPr lang="zh-TW" altLang="en-US" sz="2400" b="1" dirty="0">
                <a:solidFill>
                  <a:srgbClr val="3BA943"/>
                </a:solidFill>
                <a:latin typeface="Times New Roman"/>
                <a:cs typeface="Times New Roman"/>
              </a:rPr>
            </a:br>
            <a:r>
              <a:rPr lang="zh-TW" sz="2400">
                <a:solidFill>
                  <a:srgbClr val="000000"/>
                </a:solidFill>
                <a:latin typeface="Times New Roman"/>
                <a:cs typeface="Times New Roman"/>
              </a:rPr>
              <a:t>用</a:t>
            </a: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陣列 arr[bit_used][length][last_num]表示狀態</a:t>
            </a:r>
            <a:br>
              <a:rPr lang="zh-TW" altLang="en-US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b</a:t>
            </a:r>
            <a:r>
              <a:rPr lang="zh-TW" sz="2400">
                <a:solidFill>
                  <a:srgbClr val="000000"/>
                </a:solidFill>
                <a:latin typeface="Times New Roman"/>
                <a:cs typeface="Times New Roman"/>
              </a:rPr>
              <a:t>it_used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:使用的數字。如：使用了1、3、4，即是11010</a:t>
            </a:r>
            <a:b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altLang="zh-TW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length:數字長度</a:t>
            </a:r>
            <a:b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altLang="zh-TW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last_num:最後一位數字</a:t>
            </a:r>
            <a:endParaRPr lang="en-US" altLang="zh-TW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b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 </a:t>
            </a:r>
            <a:r>
              <a:rPr lang="en-US" altLang="zh-TW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建立陣列後，若想求N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=2 M=4的Beautiful </a:t>
            </a:r>
            <a:r>
              <a:rPr lang="en-US" altLang="zh-TW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numbers，將</a:t>
            </a:r>
            <a:b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[00011][length][</a:t>
            </a:r>
            <a:r>
              <a:rPr lang="en-US" altLang="zh-TW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last_num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]</a:t>
            </a:r>
            <a:r>
              <a:rPr lang="en-US" altLang="zh-TW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的結果全數相加，即是Beautiful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TW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numbers數量</a:t>
            </a:r>
            <a:endParaRPr lang="zh-TW" altLang="en-US" sz="2400" dirty="0" err="1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b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 </a:t>
            </a:r>
            <a:r>
              <a:rPr lang="en-US" altLang="zh-TW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形成Beautiful</a:t>
            </a: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 Number:一個數接著一個往後補數字，要相差1</a:t>
            </a:r>
            <a:b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endParaRPr lang="zh-TW" altLang="en-US"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C8FB8F-482D-9AAE-A1B3-6DC26DE67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B9EC60A7-D6E1-FB07-7A69-0342F5EA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194057E-9636-4D34-A8E3-9D524CE445FE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EC234A8-A4DA-4713-C21D-BF05FBAD2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解法：</a:t>
            </a:r>
            <a:br>
              <a:rPr lang="zh-TW" altLang="en-US" sz="2400" b="1" dirty="0">
                <a:solidFill>
                  <a:srgbClr val="3BA943"/>
                </a:solidFill>
                <a:latin typeface="Times New Roman"/>
                <a:cs typeface="Times New Roman"/>
              </a:rPr>
            </a:b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開頭為1形成Beautiful Numbers(3進位)過程</a:t>
            </a:r>
            <a:endParaRPr lang="en-US" altLang="en-US" sz="2400">
              <a:latin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br>
              <a:rPr lang="en-US" altLang="zh-TW" sz="2400" dirty="0">
                <a:latin typeface="Times New Roman"/>
                <a:cs typeface="Times New Roman"/>
              </a:rPr>
            </a:br>
            <a: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  <a:t> </a:t>
            </a:r>
            <a:br>
              <a:rPr lang="en-US" altLang="zh-TW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endParaRPr lang="zh-TW" altLang="en-US" sz="2400">
              <a:latin typeface="Times New Roman"/>
              <a:cs typeface="Times New Roman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E2FBE92-D464-A11B-2321-F6FE61B85023}"/>
              </a:ext>
            </a:extLst>
          </p:cNvPr>
          <p:cNvSpPr txBox="1"/>
          <p:nvPr/>
        </p:nvSpPr>
        <p:spPr>
          <a:xfrm>
            <a:off x="1350113" y="2022435"/>
            <a:ext cx="45505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dirty="0">
                <a:latin typeface="Times New Roman"/>
                <a:cs typeface="Tahoma"/>
              </a:rPr>
              <a:t>1</a:t>
            </a:r>
            <a:endParaRPr lang="zh-TW" altLang="en-US" dirty="0">
              <a:latin typeface="Times New Roman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8657AD-D415-4E0C-0B2E-4C18703F67F3}"/>
              </a:ext>
            </a:extLst>
          </p:cNvPr>
          <p:cNvSpPr txBox="1"/>
          <p:nvPr/>
        </p:nvSpPr>
        <p:spPr>
          <a:xfrm>
            <a:off x="2290812" y="2073009"/>
            <a:ext cx="55620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dirty="0">
                <a:latin typeface="Times New Roman"/>
                <a:ea typeface="新細明體"/>
                <a:cs typeface="Tahoma"/>
              </a:rPr>
              <a:t>12</a:t>
            </a:r>
            <a:endParaRPr lang="zh-TW" altLang="en-US">
              <a:latin typeface="Times New Roman"/>
              <a:cs typeface="Tahoma" panose="020B0604030504040204" pitchFamily="34" charset="0"/>
            </a:endParaRPr>
          </a:p>
          <a:p>
            <a:r>
              <a:rPr lang="zh-TW" altLang="en-US" dirty="0">
                <a:latin typeface="Times New Roman"/>
                <a:ea typeface="新細明體"/>
                <a:cs typeface="Tahoma"/>
              </a:rPr>
              <a:t>10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6F2FDCC-CBBF-1B59-A3F0-3CC83BF1BF93}"/>
              </a:ext>
            </a:extLst>
          </p:cNvPr>
          <p:cNvSpPr txBox="1"/>
          <p:nvPr/>
        </p:nvSpPr>
        <p:spPr>
          <a:xfrm>
            <a:off x="3403466" y="2073008"/>
            <a:ext cx="68769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zh-TW" altLang="en-US" dirty="0">
                <a:latin typeface="Times New Roman"/>
                <a:ea typeface="新細明體"/>
                <a:cs typeface="Tahoma"/>
              </a:rPr>
              <a:t>121</a:t>
            </a:r>
            <a:endParaRPr lang="zh-TW" altLang="en-US">
              <a:latin typeface="Times New Roman"/>
              <a:cs typeface="Tahoma" panose="020B0604030504040204" pitchFamily="34" charset="0"/>
            </a:endParaRPr>
          </a:p>
          <a:p>
            <a:r>
              <a:rPr lang="zh-TW" altLang="en-US" dirty="0">
                <a:latin typeface="Times New Roman"/>
                <a:ea typeface="新細明體"/>
                <a:cs typeface="Tahoma"/>
              </a:rPr>
              <a:t>123</a:t>
            </a:r>
          </a:p>
          <a:p>
            <a:r>
              <a:rPr lang="zh-TW" altLang="en-US" dirty="0">
                <a:latin typeface="Times New Roman"/>
                <a:ea typeface="新細明體"/>
                <a:cs typeface="Tahoma"/>
              </a:rPr>
              <a:t>101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B1BE289-3E52-B475-8C87-D204B8EF5829}"/>
              </a:ext>
            </a:extLst>
          </p:cNvPr>
          <p:cNvSpPr txBox="1"/>
          <p:nvPr/>
        </p:nvSpPr>
        <p:spPr>
          <a:xfrm>
            <a:off x="4576810" y="2073007"/>
            <a:ext cx="85965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u="sng" dirty="0">
                <a:latin typeface="Times New Roman"/>
                <a:ea typeface="新細明體"/>
                <a:cs typeface="Tahoma"/>
              </a:rPr>
              <a:t>1210</a:t>
            </a:r>
            <a:br>
              <a:rPr lang="zh-TW" dirty="0">
                <a:latin typeface="Times New Roman"/>
                <a:ea typeface="新細明體"/>
                <a:cs typeface="Tahoma"/>
              </a:rPr>
            </a:br>
            <a:r>
              <a:rPr lang="zh-TW" dirty="0">
                <a:latin typeface="Times New Roman"/>
                <a:ea typeface="新細明體"/>
                <a:cs typeface="Tahoma"/>
              </a:rPr>
              <a:t>1212</a:t>
            </a:r>
            <a:endParaRPr lang="zh-TW" dirty="0">
              <a:latin typeface="Times New Roman"/>
              <a:cs typeface="Tahoma" panose="020B0604030504040204" pitchFamily="34" charset="0"/>
            </a:endParaRPr>
          </a:p>
          <a:p>
            <a:r>
              <a:rPr lang="zh-TW" dirty="0">
                <a:latin typeface="Times New Roman"/>
                <a:ea typeface="新細明體"/>
                <a:cs typeface="Tahoma"/>
              </a:rPr>
              <a:t>1232</a:t>
            </a:r>
            <a:br>
              <a:rPr lang="zh-TW" dirty="0">
                <a:latin typeface="Times New Roman"/>
                <a:ea typeface="新細明體"/>
                <a:cs typeface="Tahoma"/>
              </a:rPr>
            </a:br>
            <a:r>
              <a:rPr lang="zh-TW" dirty="0">
                <a:latin typeface="Times New Roman"/>
                <a:ea typeface="新細明體"/>
                <a:cs typeface="Tahoma"/>
              </a:rPr>
              <a:t>1234</a:t>
            </a:r>
            <a:endParaRPr lang="en-US" dirty="0">
              <a:latin typeface="Times New Roman"/>
              <a:ea typeface="Tahoma"/>
              <a:cs typeface="Tahoma"/>
            </a:endParaRPr>
          </a:p>
          <a:p>
            <a:r>
              <a:rPr lang="zh-TW" u="sng" dirty="0">
                <a:latin typeface="Times New Roman"/>
                <a:ea typeface="新細明體"/>
                <a:cs typeface="Tahoma"/>
              </a:rPr>
              <a:t>1012</a:t>
            </a:r>
            <a:br>
              <a:rPr lang="zh-TW" u="sng" dirty="0">
                <a:latin typeface="Times New Roman"/>
                <a:ea typeface="新細明體"/>
                <a:cs typeface="Tahoma"/>
              </a:rPr>
            </a:br>
            <a:r>
              <a:rPr lang="zh-TW" dirty="0">
                <a:latin typeface="Times New Roman"/>
                <a:ea typeface="新細明體"/>
                <a:cs typeface="Tahoma"/>
              </a:rPr>
              <a:t>1010</a:t>
            </a:r>
            <a:endParaRPr lang="zh-TW">
              <a:latin typeface="Times New Roman"/>
              <a:cs typeface="Times New Roman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005412F-37D0-5854-EC27-70CD3D69D3DB}"/>
              </a:ext>
            </a:extLst>
          </p:cNvPr>
          <p:cNvSpPr txBox="1"/>
          <p:nvPr/>
        </p:nvSpPr>
        <p:spPr>
          <a:xfrm>
            <a:off x="5922111" y="2032547"/>
            <a:ext cx="1355289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zh-TW" u="sng" dirty="0">
                <a:latin typeface="Times New Roman"/>
                <a:ea typeface="新細明體"/>
                <a:cs typeface="Tahoma"/>
              </a:rPr>
              <a:t>1210</a:t>
            </a:r>
            <a:r>
              <a:rPr lang="en-US" altLang="zh-TW" u="sng" dirty="0">
                <a:latin typeface="Times New Roman"/>
                <a:ea typeface="新細明體"/>
                <a:cs typeface="Tahoma"/>
              </a:rPr>
              <a:t>1</a:t>
            </a:r>
            <a:br>
              <a:rPr lang="zh-TW" dirty="0">
                <a:latin typeface="Times New Roman"/>
                <a:ea typeface="新細明體"/>
                <a:cs typeface="Tahoma"/>
              </a:rPr>
            </a:br>
            <a:r>
              <a:rPr lang="zh-TW" dirty="0">
                <a:latin typeface="Times New Roman"/>
                <a:ea typeface="新細明體"/>
                <a:cs typeface="Tahoma"/>
              </a:rPr>
              <a:t>1212</a:t>
            </a:r>
            <a:r>
              <a:rPr lang="en-US" altLang="zh-TW" dirty="0">
                <a:latin typeface="Times New Roman"/>
                <a:ea typeface="新細明體"/>
                <a:cs typeface="Tahoma"/>
              </a:rPr>
              <a:t>1</a:t>
            </a:r>
            <a:br>
              <a:rPr lang="en-US" altLang="zh-TW" dirty="0">
                <a:latin typeface="Times New Roman"/>
                <a:ea typeface="新細明體"/>
                <a:cs typeface="Tahoma"/>
              </a:rPr>
            </a:br>
            <a:r>
              <a:rPr lang="en-US" altLang="zh-TW" dirty="0">
                <a:latin typeface="Times New Roman"/>
                <a:ea typeface="新細明體"/>
                <a:cs typeface="Tahoma"/>
              </a:rPr>
              <a:t>12123</a:t>
            </a:r>
            <a:endParaRPr lang="zh-TW">
              <a:latin typeface="Times New Roman"/>
              <a:cs typeface="Tahoma" panose="020B0604030504040204" pitchFamily="34" charset="0"/>
            </a:endParaRPr>
          </a:p>
          <a:p>
            <a:r>
              <a:rPr lang="zh-TW" dirty="0">
                <a:latin typeface="Times New Roman"/>
                <a:ea typeface="新細明體"/>
                <a:cs typeface="Tahoma"/>
              </a:rPr>
              <a:t>1232</a:t>
            </a:r>
            <a:r>
              <a:rPr lang="en-US" altLang="zh-TW" dirty="0">
                <a:latin typeface="Times New Roman"/>
                <a:ea typeface="新細明體"/>
                <a:cs typeface="Tahoma"/>
              </a:rPr>
              <a:t>1</a:t>
            </a:r>
            <a:br>
              <a:rPr lang="en-US" altLang="zh-TW" dirty="0">
                <a:latin typeface="Times New Roman"/>
                <a:ea typeface="新細明體"/>
                <a:cs typeface="Tahoma"/>
              </a:rPr>
            </a:br>
            <a:r>
              <a:rPr lang="en-US" altLang="zh-TW" dirty="0">
                <a:latin typeface="Times New Roman"/>
                <a:ea typeface="新細明體"/>
                <a:cs typeface="Tahoma"/>
              </a:rPr>
              <a:t>12323</a:t>
            </a:r>
            <a:br>
              <a:rPr lang="zh-TW" dirty="0">
                <a:latin typeface="Times New Roman"/>
                <a:ea typeface="新細明體"/>
                <a:cs typeface="Tahoma"/>
              </a:rPr>
            </a:br>
            <a:r>
              <a:rPr lang="en-US" altLang="zh-TW" dirty="0">
                <a:latin typeface="Times New Roman"/>
                <a:ea typeface="新細明體"/>
                <a:cs typeface="Tahoma"/>
              </a:rPr>
              <a:t>12</a:t>
            </a:r>
            <a:r>
              <a:rPr lang="zh-TW" dirty="0">
                <a:latin typeface="Times New Roman"/>
                <a:ea typeface="新細明體"/>
                <a:cs typeface="Tahoma"/>
              </a:rPr>
              <a:t>34</a:t>
            </a:r>
            <a:r>
              <a:rPr lang="en-US" altLang="zh-TW" dirty="0">
                <a:latin typeface="Times New Roman"/>
                <a:ea typeface="新細明體"/>
                <a:cs typeface="Tahoma"/>
              </a:rPr>
              <a:t>3</a:t>
            </a:r>
            <a:br>
              <a:rPr lang="en-US" altLang="zh-TW" dirty="0">
                <a:latin typeface="Times New Roman"/>
                <a:ea typeface="新細明體"/>
                <a:cs typeface="Tahoma"/>
              </a:rPr>
            </a:br>
            <a:r>
              <a:rPr lang="en-US" altLang="zh-TW" dirty="0">
                <a:latin typeface="Times New Roman"/>
                <a:ea typeface="新細明體"/>
                <a:cs typeface="Tahoma"/>
              </a:rPr>
              <a:t>12345</a:t>
            </a:r>
            <a:endParaRPr lang="en-US">
              <a:latin typeface="Times New Roman"/>
              <a:ea typeface="Tahoma"/>
              <a:cs typeface="Tahoma"/>
            </a:endParaRPr>
          </a:p>
          <a:p>
            <a:r>
              <a:rPr lang="zh-TW" u="sng" dirty="0">
                <a:latin typeface="Times New Roman"/>
                <a:ea typeface="新細明體"/>
                <a:cs typeface="Tahoma"/>
              </a:rPr>
              <a:t>1012</a:t>
            </a:r>
            <a:r>
              <a:rPr lang="en-US" altLang="zh-TW" u="sng" dirty="0">
                <a:latin typeface="Times New Roman"/>
                <a:ea typeface="新細明體"/>
                <a:cs typeface="Tahoma"/>
              </a:rPr>
              <a:t>1</a:t>
            </a:r>
            <a:br>
              <a:rPr lang="en-US" altLang="zh-TW" dirty="0">
                <a:latin typeface="Times New Roman"/>
                <a:ea typeface="新細明體"/>
                <a:cs typeface="Tahoma"/>
              </a:rPr>
            </a:br>
            <a:r>
              <a:rPr lang="en-US" altLang="zh-TW" dirty="0">
                <a:latin typeface="Times New Roman"/>
                <a:ea typeface="新細明體"/>
                <a:cs typeface="Tahoma"/>
              </a:rPr>
              <a:t>10123</a:t>
            </a:r>
            <a:br>
              <a:rPr lang="zh-TW" dirty="0">
                <a:latin typeface="Times New Roman"/>
                <a:ea typeface="新細明體"/>
                <a:cs typeface="Tahoma"/>
              </a:rPr>
            </a:br>
            <a:r>
              <a:rPr lang="zh-TW" dirty="0">
                <a:latin typeface="Times New Roman"/>
                <a:ea typeface="新細明體"/>
                <a:cs typeface="Tahoma"/>
              </a:rPr>
              <a:t>1010</a:t>
            </a:r>
            <a:r>
              <a:rPr lang="en-US" altLang="zh-TW" dirty="0">
                <a:latin typeface="Times New Roman"/>
                <a:ea typeface="新細明體"/>
                <a:cs typeface="Tahoma"/>
              </a:rPr>
              <a:t>1</a:t>
            </a:r>
            <a:endParaRPr lang="zh-TW" dirty="0">
              <a:latin typeface="Times New Roman"/>
              <a:cs typeface="Tahoma" panose="020B0604030504040204" pitchFamily="34" charset="0"/>
            </a:endParaRPr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C24D0BC9-6D6C-A404-B06D-231AB09A6F96}"/>
              </a:ext>
            </a:extLst>
          </p:cNvPr>
          <p:cNvCxnSpPr/>
          <p:nvPr/>
        </p:nvCxnSpPr>
        <p:spPr bwMode="auto">
          <a:xfrm>
            <a:off x="1677074" y="2304207"/>
            <a:ext cx="600835" cy="40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33399451-CA6F-1B6F-2877-2719396D249C}"/>
              </a:ext>
            </a:extLst>
          </p:cNvPr>
          <p:cNvCxnSpPr>
            <a:cxnSpLocks/>
          </p:cNvCxnSpPr>
          <p:nvPr/>
        </p:nvCxnSpPr>
        <p:spPr bwMode="auto">
          <a:xfrm>
            <a:off x="1687189" y="2536854"/>
            <a:ext cx="570490" cy="95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A0CD6DE5-AC5B-FFF0-ACE9-694837F2B783}"/>
              </a:ext>
            </a:extLst>
          </p:cNvPr>
          <p:cNvCxnSpPr>
            <a:cxnSpLocks/>
          </p:cNvCxnSpPr>
          <p:nvPr/>
        </p:nvCxnSpPr>
        <p:spPr bwMode="auto">
          <a:xfrm>
            <a:off x="2860534" y="2860535"/>
            <a:ext cx="530030" cy="196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87A861C5-C599-887A-52F7-660A07B102BA}"/>
              </a:ext>
            </a:extLst>
          </p:cNvPr>
          <p:cNvCxnSpPr>
            <a:cxnSpLocks/>
          </p:cNvCxnSpPr>
          <p:nvPr/>
        </p:nvCxnSpPr>
        <p:spPr bwMode="auto">
          <a:xfrm>
            <a:off x="2809958" y="2304206"/>
            <a:ext cx="600835" cy="40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73A0DA12-60BF-87FB-B0A6-290FAED37AEB}"/>
              </a:ext>
            </a:extLst>
          </p:cNvPr>
          <p:cNvCxnSpPr>
            <a:cxnSpLocks/>
          </p:cNvCxnSpPr>
          <p:nvPr/>
        </p:nvCxnSpPr>
        <p:spPr bwMode="auto">
          <a:xfrm>
            <a:off x="3983303" y="2304205"/>
            <a:ext cx="600835" cy="40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E080A734-E2A8-C9BB-8763-DB3961EEE11E}"/>
              </a:ext>
            </a:extLst>
          </p:cNvPr>
          <p:cNvCxnSpPr>
            <a:cxnSpLocks/>
          </p:cNvCxnSpPr>
          <p:nvPr/>
        </p:nvCxnSpPr>
        <p:spPr bwMode="auto">
          <a:xfrm>
            <a:off x="2871577" y="2485056"/>
            <a:ext cx="530030" cy="196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F4F5EA14-49CB-F783-ACF2-F09AB9C057D6}"/>
              </a:ext>
            </a:extLst>
          </p:cNvPr>
          <p:cNvCxnSpPr>
            <a:cxnSpLocks/>
          </p:cNvCxnSpPr>
          <p:nvPr/>
        </p:nvCxnSpPr>
        <p:spPr bwMode="auto">
          <a:xfrm>
            <a:off x="4042185" y="2783231"/>
            <a:ext cx="518987" cy="262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0A22B57D-867E-1D54-8454-C816C6F51B74}"/>
              </a:ext>
            </a:extLst>
          </p:cNvPr>
          <p:cNvCxnSpPr>
            <a:cxnSpLocks/>
          </p:cNvCxnSpPr>
          <p:nvPr/>
        </p:nvCxnSpPr>
        <p:spPr bwMode="auto">
          <a:xfrm>
            <a:off x="4005389" y="2723857"/>
            <a:ext cx="600835" cy="40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3FB7B596-4D7C-3D7C-FE7A-C81E0C2EA96A}"/>
              </a:ext>
            </a:extLst>
          </p:cNvPr>
          <p:cNvCxnSpPr>
            <a:cxnSpLocks/>
          </p:cNvCxnSpPr>
          <p:nvPr/>
        </p:nvCxnSpPr>
        <p:spPr bwMode="auto">
          <a:xfrm>
            <a:off x="4020100" y="2772188"/>
            <a:ext cx="563160" cy="615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99E07FBA-583C-9981-FAD3-B49F416F2D7A}"/>
              </a:ext>
            </a:extLst>
          </p:cNvPr>
          <p:cNvCxnSpPr>
            <a:cxnSpLocks/>
          </p:cNvCxnSpPr>
          <p:nvPr/>
        </p:nvCxnSpPr>
        <p:spPr bwMode="auto">
          <a:xfrm>
            <a:off x="4020099" y="3048274"/>
            <a:ext cx="563161" cy="7484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9F1E30B4-3D89-CDA4-0F09-922838DB291E}"/>
              </a:ext>
            </a:extLst>
          </p:cNvPr>
          <p:cNvCxnSpPr>
            <a:cxnSpLocks/>
          </p:cNvCxnSpPr>
          <p:nvPr/>
        </p:nvCxnSpPr>
        <p:spPr bwMode="auto">
          <a:xfrm>
            <a:off x="4020100" y="3125578"/>
            <a:ext cx="563161" cy="10797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5454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1DC13-903E-6134-63D3-767F21B28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733D66-5321-4372-1A06-50943310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194057E-9636-4D34-A8E3-9D524CE445FE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971783A-D4DD-4210-CB7A-AAD2B4851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93067" cy="56330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/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解法範例：</a:t>
            </a: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先初始化，將陣列中所有表示個位數的值設為1</a:t>
            </a:r>
            <a:br>
              <a:rPr lang="zh-TW" altLang="en-US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arr[00010][1][1]=1</a:t>
            </a:r>
            <a:br>
              <a:rPr lang="zh-TW" altLang="en-US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arr[00</a:t>
            </a:r>
            <a:r>
              <a:rPr lang="en-US" altLang="zh-TW" sz="2400" dirty="0">
                <a:latin typeface="Times New Roman"/>
                <a:cs typeface="Times New Roman"/>
              </a:rPr>
              <a:t>1</a:t>
            </a:r>
            <a:r>
              <a:rPr lang="zh-TW" sz="2400" dirty="0">
                <a:latin typeface="Times New Roman"/>
                <a:cs typeface="Times New Roman"/>
              </a:rPr>
              <a:t>0</a:t>
            </a:r>
            <a:r>
              <a:rPr lang="en-US" altLang="zh-TW" sz="2400" dirty="0">
                <a:latin typeface="Times New Roman"/>
                <a:cs typeface="Times New Roman"/>
              </a:rPr>
              <a:t>0</a:t>
            </a:r>
            <a:r>
              <a:rPr lang="zh-TW" sz="2400">
                <a:latin typeface="Times New Roman"/>
                <a:cs typeface="Times New Roman"/>
              </a:rPr>
              <a:t>][1][</a:t>
            </a:r>
            <a:r>
              <a:rPr lang="en-US" altLang="zh-TW" sz="2400" dirty="0">
                <a:latin typeface="Times New Roman"/>
                <a:cs typeface="Times New Roman"/>
              </a:rPr>
              <a:t>2</a:t>
            </a:r>
            <a:r>
              <a:rPr lang="zh-TW" sz="2400">
                <a:latin typeface="Times New Roman"/>
                <a:cs typeface="Times New Roman"/>
              </a:rPr>
              <a:t>]=1</a:t>
            </a:r>
            <a:br>
              <a:rPr 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arr[0</a:t>
            </a:r>
            <a:r>
              <a:rPr lang="en-US" altLang="zh-TW" sz="2400" dirty="0">
                <a:latin typeface="Times New Roman"/>
                <a:cs typeface="Times New Roman"/>
              </a:rPr>
              <a:t>1</a:t>
            </a:r>
            <a:r>
              <a:rPr lang="zh-TW" sz="2400" dirty="0">
                <a:latin typeface="Times New Roman"/>
                <a:cs typeface="Times New Roman"/>
              </a:rPr>
              <a:t>00</a:t>
            </a:r>
            <a:r>
              <a:rPr lang="en-US" altLang="zh-TW" sz="2400" dirty="0">
                <a:latin typeface="Times New Roman"/>
                <a:cs typeface="Times New Roman"/>
              </a:rPr>
              <a:t>0</a:t>
            </a:r>
            <a:r>
              <a:rPr lang="zh-TW" sz="2400">
                <a:latin typeface="Times New Roman"/>
                <a:cs typeface="Times New Roman"/>
              </a:rPr>
              <a:t>][1][</a:t>
            </a:r>
            <a:r>
              <a:rPr lang="en-US" altLang="zh-TW" sz="2400" dirty="0">
                <a:latin typeface="Times New Roman"/>
                <a:cs typeface="Times New Roman"/>
              </a:rPr>
              <a:t>3</a:t>
            </a:r>
            <a:r>
              <a:rPr lang="zh-TW" sz="2400">
                <a:latin typeface="Times New Roman"/>
                <a:cs typeface="Times New Roman"/>
              </a:rPr>
              <a:t>]=1</a:t>
            </a:r>
            <a:br>
              <a:rPr 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1</a:t>
            </a:r>
            <a:r>
              <a:rPr lang="en-US" altLang="zh-TW" sz="2400" dirty="0">
                <a:latin typeface="Times New Roman"/>
                <a:cs typeface="Times New Roman"/>
              </a:rPr>
              <a:t>0</a:t>
            </a:r>
            <a:r>
              <a:rPr lang="zh-TW" sz="2400" dirty="0">
                <a:latin typeface="Times New Roman"/>
                <a:cs typeface="Times New Roman"/>
              </a:rPr>
              <a:t>0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0</a:t>
            </a:r>
            <a:r>
              <a:rPr lang="en-US" altLang="zh-TW" sz="2400" dirty="0">
                <a:latin typeface="Times New Roman"/>
                <a:ea typeface="Tahoma"/>
                <a:cs typeface="Times New Roman"/>
              </a:rPr>
              <a:t>0</a:t>
            </a:r>
            <a:r>
              <a:rPr lang="zh-TW" sz="2400">
                <a:latin typeface="Times New Roman"/>
                <a:cs typeface="Times New Roman"/>
              </a:rPr>
              <a:t>][1][</a:t>
            </a:r>
            <a:r>
              <a:rPr lang="en-US" altLang="zh-TW" sz="2400" dirty="0">
                <a:latin typeface="Times New Roman"/>
                <a:cs typeface="Times New Roman"/>
              </a:rPr>
              <a:t>4</a:t>
            </a:r>
            <a:r>
              <a:rPr lang="zh-TW" sz="2400">
                <a:latin typeface="Times New Roman"/>
                <a:cs typeface="Times New Roman"/>
              </a:rPr>
              <a:t>]=1</a:t>
            </a:r>
            <a:br>
              <a:rPr lang="zh-TW" sz="2400" dirty="0">
                <a:latin typeface="Times New Roman"/>
                <a:cs typeface="Times New Roman"/>
              </a:rPr>
            </a:br>
            <a:br>
              <a:rPr lang="zh-TW" sz="2400" dirty="0">
                <a:latin typeface="Times New Roman"/>
                <a:cs typeface="Times New Roman"/>
              </a:rPr>
            </a:br>
            <a:r>
              <a:rPr lang="zh-TW" altLang="en-US" sz="2400">
                <a:latin typeface="Times New Roman"/>
                <a:cs typeface="Times New Roman"/>
              </a:rPr>
              <a:t>以1為例1-12,1-10</a:t>
            </a:r>
            <a:br>
              <a:rPr lang="zh-TW" altLang="en-US" sz="2400" dirty="0">
                <a:latin typeface="Times New Roman"/>
                <a:cs typeface="Times New Roman"/>
              </a:rPr>
            </a:br>
            <a:r>
              <a:rPr lang="zh-TW" altLang="en-US" sz="2400">
                <a:latin typeface="Times New Roman"/>
                <a:cs typeface="Times New Roman"/>
              </a:rPr>
              <a:t>程式動作為</a:t>
            </a:r>
            <a:br>
              <a:rPr lang="zh-TW" altLang="en-US" sz="2400" dirty="0">
                <a:latin typeface="Times New Roman"/>
                <a:cs typeface="Times New Roman"/>
              </a:rPr>
            </a:br>
            <a:r>
              <a:rPr lang="zh-TW" altLang="en-US" sz="2400">
                <a:latin typeface="Times New Roman"/>
                <a:cs typeface="Times New Roman"/>
              </a:rPr>
              <a:t>arr[00110][2][2]+=arr[00010][1][1];</a:t>
            </a:r>
            <a:br>
              <a:rPr lang="zh-TW" altLang="en-US" sz="2400" dirty="0">
                <a:latin typeface="Times New Roman"/>
                <a:cs typeface="Times New Roman"/>
              </a:rPr>
            </a:br>
            <a:r>
              <a:rPr lang="zh-TW" altLang="en-US" sz="2400">
                <a:latin typeface="Times New Roman"/>
                <a:cs typeface="Times New Roman"/>
              </a:rPr>
              <a:t>arr[00110][2][0]+=arr[00010][1][1];</a:t>
            </a:r>
            <a:br>
              <a:rPr lang="zh-TW" altLang="en-US" sz="2400" dirty="0">
                <a:latin typeface="Times New Roman"/>
                <a:cs typeface="Times New Roman"/>
              </a:rPr>
            </a:br>
            <a:br>
              <a:rPr lang="zh-TW" altLang="en-US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DP function 為</a:t>
            </a:r>
            <a:br>
              <a:rPr 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if (l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ast_num</a:t>
            </a:r>
            <a:r>
              <a:rPr lang="zh-TW" sz="2400">
                <a:latin typeface="Times New Roman"/>
                <a:cs typeface="Times New Roman"/>
              </a:rPr>
              <a:t>-1 &gt;= 0) 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arr</a:t>
            </a:r>
            <a:r>
              <a:rPr lang="zh-TW" sz="2400">
                <a:latin typeface="Times New Roman"/>
                <a:cs typeface="Times New Roman"/>
              </a:rPr>
              <a:t>[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bit_used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| (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1</a:t>
            </a:r>
            <a:r>
              <a:rPr lang="zh-TW" altLang="en-US" sz="2400" dirty="0">
                <a:latin typeface="Times New Roman"/>
                <a:cs typeface="Times New Roman"/>
              </a:rPr>
              <a:t> 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&lt;&lt;</a:t>
            </a:r>
            <a:r>
              <a:rPr lang="zh-TW" altLang="en-US" sz="2400" dirty="0">
                <a:latin typeface="Times New Roman"/>
                <a:cs typeface="Times New Roman"/>
              </a:rPr>
              <a:t> 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(</a:t>
            </a:r>
            <a:r>
              <a:rPr lang="zh-TW" sz="2400">
                <a:latin typeface="Times New Roman"/>
                <a:cs typeface="Times New Roman"/>
              </a:rPr>
              <a:t>l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ast_num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-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1)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)</a:t>
            </a:r>
            <a:r>
              <a:rPr lang="zh-TW" sz="2400">
                <a:latin typeface="Times New Roman"/>
                <a:cs typeface="Times New Roman"/>
              </a:rPr>
              <a:t>][len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gth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+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1][l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ast_num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-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1] += 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arr</a:t>
            </a:r>
            <a:r>
              <a:rPr lang="zh-TW" sz="2400">
                <a:latin typeface="Times New Roman"/>
                <a:cs typeface="Times New Roman"/>
              </a:rPr>
              <a:t>[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bit_</a:t>
            </a:r>
            <a:r>
              <a:rPr lang="zh-TW" sz="2400">
                <a:latin typeface="Times New Roman"/>
                <a:cs typeface="Times New Roman"/>
              </a:rPr>
              <a:t>used][len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gth</a:t>
            </a:r>
            <a:r>
              <a:rPr lang="zh-TW" sz="2400">
                <a:latin typeface="Times New Roman"/>
                <a:cs typeface="Times New Roman"/>
              </a:rPr>
              <a:t>][l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ast_num</a:t>
            </a:r>
            <a:r>
              <a:rPr lang="zh-TW" sz="2400">
                <a:latin typeface="Times New Roman"/>
                <a:cs typeface="Times New Roman"/>
              </a:rPr>
              <a:t>];</a:t>
            </a:r>
            <a:br>
              <a:rPr 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 if (l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ast_num</a:t>
            </a:r>
            <a:r>
              <a:rPr lang="zh-TW" sz="2400">
                <a:latin typeface="Times New Roman"/>
                <a:cs typeface="Times New Roman"/>
              </a:rPr>
              <a:t>+1 &lt; 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10)</a:t>
            </a:r>
            <a:r>
              <a:rPr lang="zh-TW" sz="2400" dirty="0">
                <a:latin typeface="Times New Roman"/>
                <a:cs typeface="Times New Roman"/>
              </a:rPr>
              <a:t> 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arr</a:t>
            </a:r>
            <a:r>
              <a:rPr lang="zh-TW" sz="2400">
                <a:latin typeface="Times New Roman"/>
                <a:cs typeface="Times New Roman"/>
              </a:rPr>
              <a:t>[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bit_</a:t>
            </a:r>
            <a:r>
              <a:rPr lang="zh-TW" sz="2400">
                <a:latin typeface="Times New Roman"/>
                <a:cs typeface="Times New Roman"/>
              </a:rPr>
              <a:t>used | (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1</a:t>
            </a:r>
            <a:r>
              <a:rPr lang="zh-TW" altLang="en-US" sz="2400" dirty="0">
                <a:latin typeface="Times New Roman"/>
                <a:cs typeface="Times New Roman"/>
              </a:rPr>
              <a:t> 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&lt;&lt;</a:t>
            </a:r>
            <a:r>
              <a:rPr lang="zh-TW" altLang="en-US" sz="2400" dirty="0">
                <a:latin typeface="Times New Roman"/>
                <a:cs typeface="Times New Roman"/>
              </a:rPr>
              <a:t> 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(</a:t>
            </a:r>
            <a:r>
              <a:rPr lang="zh-TW" sz="2400">
                <a:latin typeface="Times New Roman"/>
                <a:cs typeface="Times New Roman"/>
              </a:rPr>
              <a:t>l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ast_num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+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1)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)</a:t>
            </a:r>
            <a:r>
              <a:rPr lang="zh-TW" sz="2400">
                <a:latin typeface="Times New Roman"/>
                <a:cs typeface="Times New Roman"/>
              </a:rPr>
              <a:t>][len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gth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+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1][l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ast_num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+</a:t>
            </a:r>
            <a:r>
              <a:rPr lang="zh-TW" altLang="en-US" sz="2400">
                <a:latin typeface="Times New Roman"/>
                <a:cs typeface="Times New Roman"/>
              </a:rPr>
              <a:t> </a:t>
            </a:r>
            <a:r>
              <a:rPr lang="zh-TW" sz="2400">
                <a:latin typeface="Times New Roman"/>
                <a:cs typeface="Times New Roman"/>
              </a:rPr>
              <a:t>1] += 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arr</a:t>
            </a:r>
            <a:r>
              <a:rPr lang="zh-TW" sz="2400">
                <a:latin typeface="Times New Roman"/>
                <a:cs typeface="Times New Roman"/>
              </a:rPr>
              <a:t>[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bit_</a:t>
            </a:r>
            <a:r>
              <a:rPr lang="zh-TW" sz="2400">
                <a:latin typeface="Times New Roman"/>
                <a:cs typeface="Times New Roman"/>
              </a:rPr>
              <a:t>used][len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gth</a:t>
            </a:r>
            <a:r>
              <a:rPr lang="zh-TW" sz="2400">
                <a:latin typeface="Times New Roman"/>
                <a:cs typeface="Times New Roman"/>
              </a:rPr>
              <a:t>][l</a:t>
            </a:r>
            <a:r>
              <a:rPr lang="en-US" altLang="zh-TW" sz="2400" dirty="0" err="1">
                <a:latin typeface="Times New Roman"/>
                <a:ea typeface="+mn-lt"/>
                <a:cs typeface="Times New Roman"/>
              </a:rPr>
              <a:t>ast_num</a:t>
            </a:r>
            <a:r>
              <a:rPr lang="zh-TW" sz="2400">
                <a:latin typeface="Times New Roman"/>
                <a:cs typeface="Times New Roman"/>
              </a:rPr>
              <a:t>];</a:t>
            </a:r>
            <a:endParaRPr lang="zh-TW" alt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7031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B5F9F-6697-B910-BE91-53378D5D69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659C63F-010C-0ABD-3DDF-8D2812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194057E-9636-4D34-A8E3-9D524CE445FE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F67B3AF-7F46-4A15-9B70-E17885824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7814209" cy="56330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/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解法範例：</a:t>
            </a: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接上數字前確認是合法的最後一位數是合法的(0&lt;=num&lt;=9)</a:t>
            </a:r>
            <a:br>
              <a:rPr lang="zh-TW" altLang="en-US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填完陣列後，若想求N=2 M=4，將陣列</a:t>
            </a:r>
            <a:br>
              <a:rPr lang="zh-TW" altLang="en-US" sz="24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arr[0001</a:t>
            </a:r>
            <a:r>
              <a:rPr lang="en-US" altLang="zh-TW" sz="2400" dirty="0">
                <a:latin typeface="Times New Roman"/>
                <a:cs typeface="Times New Roman"/>
              </a:rPr>
              <a:t>1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altLang="zh-TW" sz="2400" dirty="0">
                <a:latin typeface="Times New Roman"/>
                <a:cs typeface="Times New Roman"/>
              </a:rPr>
              <a:t>4</a:t>
            </a:r>
            <a:r>
              <a:rPr lang="zh-TW" sz="2400">
                <a:latin typeface="Times New Roman"/>
                <a:cs typeface="Times New Roman"/>
              </a:rPr>
              <a:t>][1]</a:t>
            </a:r>
            <a:r>
              <a:rPr lang="en-US" altLang="zh-TW" sz="2400" dirty="0">
                <a:latin typeface="Times New Roman"/>
                <a:cs typeface="Times New Roman"/>
              </a:rPr>
              <a:t> //length&gt;=2</a:t>
            </a:r>
            <a:br>
              <a:rPr lang="en-US" alt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arr[0001</a:t>
            </a:r>
            <a:r>
              <a:rPr lang="en-US" sz="2400" dirty="0">
                <a:latin typeface="Times New Roman"/>
                <a:cs typeface="Times New Roman"/>
              </a:rPr>
              <a:t>1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sz="2400" dirty="0">
                <a:latin typeface="Times New Roman"/>
                <a:cs typeface="Times New Roman"/>
              </a:rPr>
              <a:t>4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altLang="zh-TW" sz="2400" dirty="0">
                <a:latin typeface="Times New Roman"/>
                <a:cs typeface="Times New Roman"/>
              </a:rPr>
              <a:t>0</a:t>
            </a:r>
            <a:r>
              <a:rPr lang="zh-TW" sz="2400">
                <a:latin typeface="Times New Roman"/>
                <a:cs typeface="Times New Roman"/>
              </a:rPr>
              <a:t>]</a:t>
            </a:r>
            <a:br>
              <a:rPr 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arr[0001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1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altLang="zh-TW" sz="2400" dirty="0">
                <a:latin typeface="Times New Roman"/>
                <a:cs typeface="Times New Roman"/>
              </a:rPr>
              <a:t>3</a:t>
            </a:r>
            <a:r>
              <a:rPr lang="zh-TW" sz="2400">
                <a:latin typeface="Times New Roman"/>
                <a:cs typeface="Times New Roman"/>
              </a:rPr>
              <a:t>][1]</a:t>
            </a:r>
            <a:br>
              <a:rPr 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arr[0001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1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3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altLang="zh-TW" sz="2400" dirty="0">
                <a:latin typeface="Times New Roman"/>
                <a:cs typeface="Times New Roman"/>
              </a:rPr>
              <a:t>0</a:t>
            </a:r>
            <a:r>
              <a:rPr lang="zh-TW" sz="2400">
                <a:latin typeface="Times New Roman"/>
                <a:cs typeface="Times New Roman"/>
              </a:rPr>
              <a:t>]</a:t>
            </a:r>
            <a:br>
              <a:rPr 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arr[0001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1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altLang="zh-TW" sz="2400" dirty="0">
                <a:latin typeface="Times New Roman"/>
                <a:cs typeface="Times New Roman"/>
              </a:rPr>
              <a:t>2</a:t>
            </a:r>
            <a:r>
              <a:rPr lang="zh-TW" sz="2400">
                <a:latin typeface="Times New Roman"/>
                <a:cs typeface="Times New Roman"/>
              </a:rPr>
              <a:t>][1]</a:t>
            </a:r>
            <a:br>
              <a:rPr lang="zh-TW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arr[0001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1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2</a:t>
            </a:r>
            <a:r>
              <a:rPr lang="zh-TW" sz="2400">
                <a:latin typeface="Times New Roman"/>
                <a:cs typeface="Times New Roman"/>
              </a:rPr>
              <a:t>][</a:t>
            </a:r>
            <a:r>
              <a:rPr lang="en-US" altLang="zh-TW" sz="2400" dirty="0">
                <a:latin typeface="Times New Roman"/>
                <a:ea typeface="+mn-lt"/>
                <a:cs typeface="Times New Roman"/>
              </a:rPr>
              <a:t>0</a:t>
            </a:r>
            <a:r>
              <a:rPr lang="zh-TW" sz="2400">
                <a:latin typeface="Times New Roman"/>
                <a:cs typeface="Times New Roman"/>
              </a:rPr>
              <a:t>]</a:t>
            </a:r>
            <a:br>
              <a:rPr lang="zh-TW" altLang="en-US" sz="2400" dirty="0">
                <a:latin typeface="Times New Roman"/>
                <a:cs typeface="Times New Roman"/>
              </a:rPr>
            </a:br>
            <a:r>
              <a:rPr lang="zh-TW" sz="2400">
                <a:latin typeface="Times New Roman"/>
                <a:cs typeface="Times New Roman"/>
              </a:rPr>
              <a:t>相加，即是</a:t>
            </a:r>
            <a:r>
              <a:rPr lang="zh-TW" altLang="en-US" sz="2400">
                <a:latin typeface="Times New Roman"/>
                <a:cs typeface="Times New Roman"/>
              </a:rPr>
              <a:t>答案</a:t>
            </a:r>
          </a:p>
        </p:txBody>
      </p:sp>
    </p:spTree>
    <p:extLst>
      <p:ext uri="{BB962C8B-B14F-4D97-AF65-F5344CB8AC3E}">
        <p14:creationId xmlns:p14="http://schemas.microsoft.com/office/powerpoint/2010/main" val="414954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14E2A-C4E2-59C5-32EE-CD6048878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17186356-3369-E5A8-C63B-24A48B6F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194057E-9636-4D34-A8E3-9D524CE445FE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0A6191E-4C54-CDFD-1C9A-2A05959F2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7814209" cy="56330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討論：</a:t>
            </a:r>
            <a:endParaRPr lang="zh-TW" altLang="en-US" sz="2400" b="1">
              <a:solidFill>
                <a:srgbClr val="3BA943"/>
              </a:solidFill>
              <a:latin typeface="Times New Roman" panose="02020603050405020304" pitchFamily="18" charset="0"/>
              <a:cs typeface="Times New Roman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/>
                <a:cs typeface="Times New Roman"/>
              </a:rPr>
              <a:t>	</a:t>
            </a:r>
            <a:r>
              <a:rPr lang="en-US" altLang="zh-TW" sz="2400" dirty="0">
                <a:latin typeface="Times New Roman"/>
                <a:cs typeface="Times New Roman"/>
              </a:rPr>
              <a:t>(1) </a:t>
            </a:r>
            <a:r>
              <a:rPr lang="en-US" altLang="zh-TW" sz="2400" err="1">
                <a:latin typeface="Times New Roman"/>
                <a:cs typeface="Times New Roman"/>
              </a:rPr>
              <a:t>直接暴力窮取每個數都用過的Beautiful</a:t>
            </a:r>
            <a:r>
              <a:rPr lang="en-US" altLang="zh-TW" sz="2400" dirty="0">
                <a:latin typeface="Times New Roman"/>
                <a:cs typeface="Times New Roman"/>
              </a:rPr>
              <a:t> </a:t>
            </a:r>
            <a:r>
              <a:rPr lang="en-US" altLang="zh-TW" sz="2400" err="1">
                <a:latin typeface="Times New Roman"/>
                <a:cs typeface="Times New Roman"/>
              </a:rPr>
              <a:t>Number會TLE</a:t>
            </a:r>
            <a:endParaRPr lang="zh-TW" altLang="en-US" sz="2400" dirty="0" err="1"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/>
                <a:cs typeface="Times New Roman"/>
              </a:rPr>
              <a:t>	</a:t>
            </a:r>
            <a:r>
              <a:rPr lang="en-US" altLang="zh-TW" sz="2400" dirty="0">
                <a:latin typeface="Times New Roman"/>
                <a:cs typeface="Times New Roman"/>
              </a:rPr>
              <a:t>(2) 三維陣列不需要完全填完，bit_used非連續的1不需考慮，如:10101 100010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/>
                <a:cs typeface="Times New Roman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9640402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2527</TotalTime>
  <Words>91</Words>
  <Application>Microsoft Office PowerPoint</Application>
  <PresentationFormat>如螢幕大小 (4:3)</PresentationFormat>
  <Paragraphs>18</Paragraphs>
  <Slides>6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Blends</vt:lpstr>
      <vt:lpstr>11472: Beautiful Numbers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chifen</cp:lastModifiedBy>
  <cp:revision>546</cp:revision>
  <dcterms:created xsi:type="dcterms:W3CDTF">1601-01-01T00:00:00Z</dcterms:created>
  <dcterms:modified xsi:type="dcterms:W3CDTF">2025-05-04T09:40:31Z</dcterms:modified>
</cp:coreProperties>
</file>