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1" r:id="rId4"/>
    <p:sldId id="312" r:id="rId5"/>
    <p:sldId id="310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52" d="100"/>
          <a:sy n="152" d="100"/>
        </p:scale>
        <p:origin x="195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7732D-9E0C-E424-1573-C35D493EE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0D40624-A59D-C343-199D-B03F9BCCAA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4948B45-BFA0-9F68-E579-915B006B1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FDA7DF2-4C68-10B6-D544-861C29871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07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233F2-62F8-D2DC-101B-1EE6B05D0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6C59D24-2D4D-2B7C-5592-5150E67C0C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D235381-DACD-D811-871D-5CAFBA5F89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19F818C-3BEE-CBE1-244B-1032DE528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91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2BB47-1E14-63CC-B3E5-00BE3FD94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E6AA9B9-DAD9-6748-01A8-7266D71D1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CA498A4-811B-3F2C-23EF-91394590D2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9D8AC6E-1BCB-4934-AAD6-00264A7169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328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12911: Subset sum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2911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Subset sum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謝鎧駿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給定一個長度</a:t>
            </a:r>
            <a:r>
              <a:rPr lang="en-US" altLang="zh-TW" sz="2400" dirty="0">
                <a:latin typeface="Times New Roman" panose="02020603050405020304" pitchFamily="18" charset="0"/>
              </a:rPr>
              <a:t>N(0&lt;N&lt;41)</a:t>
            </a:r>
            <a:r>
              <a:rPr lang="zh-TW" altLang="en-US" sz="2400" dirty="0">
                <a:latin typeface="Times New Roman" panose="02020603050405020304" pitchFamily="18" charset="0"/>
              </a:rPr>
              <a:t>的整數陣列以及一個整數</a:t>
            </a:r>
            <a:r>
              <a:rPr lang="en-US" altLang="zh-TW" sz="2400" dirty="0">
                <a:latin typeface="Times New Roman" panose="02020603050405020304" pitchFamily="18" charset="0"/>
              </a:rPr>
              <a:t>T(-10^9&lt;T&lt;10^9)</a:t>
            </a:r>
            <a:r>
              <a:rPr lang="zh-TW" altLang="en-US" sz="2400" dirty="0">
                <a:latin typeface="Times New Roman" panose="02020603050405020304" pitchFamily="18" charset="0"/>
              </a:rPr>
              <a:t>，求有多少種非空子集合的和為</a:t>
            </a:r>
            <a:r>
              <a:rPr lang="en-US" altLang="zh-TW" sz="2400" dirty="0">
                <a:latin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-1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-5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   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(2,4,-1,-5) (2,6,-5,-3) (4,-1,-3) </a:t>
            </a:r>
            <a:r>
              <a:rPr lang="en-US" altLang="zh-TW" sz="2400" dirty="0">
                <a:latin typeface="Times New Roman" panose="02020603050405020304" pitchFamily="18" charset="0"/>
              </a:rPr>
              <a:t>(6,-5,-1)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     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Meet in the middle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演算法，把陣列拆成左右兩半，分別窮舉各自所有子集合的和，並利用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儲存起來，最後對於左邊和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的組合，去右邊查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T-s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即可。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輸入：</a:t>
            </a:r>
            <a:r>
              <a:rPr lang="en-US" altLang="zh-TW" sz="2400" dirty="0">
                <a:latin typeface="Times New Roman" panose="02020603050405020304" pitchFamily="18" charset="0"/>
              </a:rPr>
              <a:t> 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-1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-5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</a:rPr>
              <a:t>解法：先拆成</a:t>
            </a:r>
            <a:r>
              <a:rPr lang="en-US" altLang="zh-TW" sz="2400" dirty="0">
                <a:latin typeface="Times New Roman" panose="02020603050405020304" pitchFamily="18" charset="0"/>
              </a:rPr>
              <a:t>(-1,2,-3) (4,-5,6)</a:t>
            </a:r>
            <a:r>
              <a:rPr lang="zh-TW" altLang="en-US" sz="2400" dirty="0">
                <a:latin typeface="Times New Roman" panose="02020603050405020304" pitchFamily="18" charset="0"/>
              </a:rPr>
              <a:t>兩半，接著去枚舉左右兩半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 邊之所有子集合</a:t>
            </a:r>
          </a:p>
        </p:txBody>
      </p:sp>
      <p:sp>
        <p:nvSpPr>
          <p:cNvPr id="2" name="箭號: 向右 1">
            <a:extLst>
              <a:ext uri="{FF2B5EF4-FFF2-40B4-BE49-F238E27FC236}">
                <a16:creationId xmlns:a16="http://schemas.microsoft.com/office/drawing/2014/main" id="{6EBE67DB-2C79-7055-A28E-C1E41741F6DB}"/>
              </a:ext>
            </a:extLst>
          </p:cNvPr>
          <p:cNvSpPr/>
          <p:nvPr/>
        </p:nvSpPr>
        <p:spPr bwMode="auto">
          <a:xfrm>
            <a:off x="4355976" y="908720"/>
            <a:ext cx="432048" cy="21602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CEDF022-3963-6B4B-FF97-1F4F000D6398}"/>
              </a:ext>
            </a:extLst>
          </p:cNvPr>
          <p:cNvSpPr txBox="1"/>
          <p:nvPr/>
        </p:nvSpPr>
        <p:spPr>
          <a:xfrm>
            <a:off x="5004048" y="785899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D5A0C-6C7E-5D66-936D-FCD79C19C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C29DEA9-8AE0-5CF6-B60A-CC245AFBE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3CBC46B-89E4-3650-CEAA-FCCA36B01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使用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bitmask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的方式去枚舉所有子集合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(-1,2,-3)</a:t>
            </a:r>
            <a:r>
              <a:rPr lang="zh-TW" altLang="en-US" sz="2400" dirty="0">
                <a:latin typeface="Times New Roman" panose="02020603050405020304" pitchFamily="18" charset="0"/>
              </a:rPr>
              <a:t>：                 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(4,-5,6)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0E999A95-2DDE-B217-6E65-AC811165B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015998"/>
              </p:ext>
            </p:extLst>
          </p:nvPr>
        </p:nvGraphicFramePr>
        <p:xfrm>
          <a:off x="467544" y="2060848"/>
          <a:ext cx="4248471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7">
                  <a:extLst>
                    <a:ext uri="{9D8B030D-6E8A-4147-A177-3AD203B41FA5}">
                      <a16:colId xmlns:a16="http://schemas.microsoft.com/office/drawing/2014/main" val="3645132024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1628103394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103348807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二進位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子集合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子集合和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7042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001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(-1)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1938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010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064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011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(-1,2)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88723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(-3)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1806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101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(-1,-3)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32689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110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(2,-3)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2307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111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(-1,2-3)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16950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0769C02-3F0D-B1D1-BD36-41E162250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835133"/>
              </p:ext>
            </p:extLst>
          </p:nvPr>
        </p:nvGraphicFramePr>
        <p:xfrm>
          <a:off x="4776748" y="2066924"/>
          <a:ext cx="4248471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7">
                  <a:extLst>
                    <a:ext uri="{9D8B030D-6E8A-4147-A177-3AD203B41FA5}">
                      <a16:colId xmlns:a16="http://schemas.microsoft.com/office/drawing/2014/main" val="3645132024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1628103394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103348807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二進位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子集合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子集合和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7042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001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(4)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1938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010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(-5)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-5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064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011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(4,-5)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88723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(6)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1806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101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(4,6)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32689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110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(-5,6)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2307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111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(4,-5,6)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169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083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814512-10F7-1AEB-DFA5-A9D7B4640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98622B08-B0DD-5474-A12F-53B2A52F4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CE80B36-7FAA-0605-9DF9-75B7CFB29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儲存到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裡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(-1,2,-3)</a:t>
            </a:r>
            <a:r>
              <a:rPr lang="zh-TW" altLang="en-US" sz="2400" dirty="0">
                <a:latin typeface="Times New Roman" panose="02020603050405020304" pitchFamily="18" charset="0"/>
              </a:rPr>
              <a:t>：               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(4,-5,6)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最後將兩邊做配對符合</a:t>
            </a:r>
            <a:r>
              <a:rPr lang="en-US" altLang="zh-TW" sz="2400" dirty="0">
                <a:latin typeface="Times New Roman" panose="02020603050405020304" pitchFamily="18" charset="0"/>
              </a:rPr>
              <a:t>T=0</a:t>
            </a:r>
            <a:r>
              <a:rPr lang="zh-TW" altLang="en-US" sz="2400" dirty="0">
                <a:latin typeface="Times New Roman" panose="02020603050405020304" pitchFamily="18" charset="0"/>
              </a:rPr>
              <a:t>即可。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EFCB148-4733-F9D6-945D-34F898F53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414723"/>
              </p:ext>
            </p:extLst>
          </p:nvPr>
        </p:nvGraphicFramePr>
        <p:xfrm>
          <a:off x="755576" y="1946768"/>
          <a:ext cx="283231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7">
                  <a:extLst>
                    <a:ext uri="{9D8B030D-6E8A-4147-A177-3AD203B41FA5}">
                      <a16:colId xmlns:a16="http://schemas.microsoft.com/office/drawing/2014/main" val="3645132024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1628103394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en-US" altLang="zh-TW" dirty="0" err="1">
                          <a:solidFill>
                            <a:schemeClr val="tx1"/>
                          </a:solidFill>
                        </a:rPr>
                        <a:t>idx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7042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-4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1938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-3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064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-2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88723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1806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32689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230701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64BCB74-8B38-2993-5B05-E2862687D6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801756"/>
              </p:ext>
            </p:extLst>
          </p:nvPr>
        </p:nvGraphicFramePr>
        <p:xfrm>
          <a:off x="4932040" y="1946768"/>
          <a:ext cx="2832314" cy="2964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7">
                  <a:extLst>
                    <a:ext uri="{9D8B030D-6E8A-4147-A177-3AD203B41FA5}">
                      <a16:colId xmlns:a16="http://schemas.microsoft.com/office/drawing/2014/main" val="3645132024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1628103394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en-US" altLang="zh-TW" dirty="0" err="1">
                          <a:solidFill>
                            <a:schemeClr val="tx1"/>
                          </a:solidFill>
                        </a:rPr>
                        <a:t>idx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7042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-5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1938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0644"/>
                  </a:ext>
                </a:extLst>
              </a:tr>
              <a:tr h="404143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88723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1806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32689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2307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169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39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D42C7-2E50-53DB-F8B7-C060D69A30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57B01E65-885E-AF92-841B-08AAFBED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C4949E3-7A3F-424E-3FD2-32D415221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時間複雜度：</a:t>
            </a:r>
            <a:r>
              <a:rPr lang="en-US" altLang="zh-TW" sz="2400" dirty="0">
                <a:latin typeface="Times New Roman" panose="02020603050405020304" pitchFamily="18" charset="0"/>
              </a:rPr>
              <a:t>O(N</a:t>
            </a:r>
            <a:r>
              <a:rPr lang="zh-TW" altLang="en-US" sz="2400" dirty="0">
                <a:latin typeface="Times New Roman" panose="02020603050405020304" pitchFamily="18" charset="0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</a:rPr>
              <a:t>2^(N/2))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</a:rPr>
              <a:t>此題不適合用</a:t>
            </a:r>
            <a:r>
              <a:rPr lang="en-US" altLang="zh-TW" sz="2400" dirty="0">
                <a:latin typeface="Times New Roman" panose="02020603050405020304" pitchFamily="18" charset="0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</a:rPr>
              <a:t>解，因</a:t>
            </a:r>
            <a:r>
              <a:rPr lang="en-US" altLang="zh-TW" sz="2400" dirty="0">
                <a:latin typeface="Times New Roman" panose="02020603050405020304" pitchFamily="18" charset="0"/>
              </a:rPr>
              <a:t>N,T</a:t>
            </a:r>
            <a:r>
              <a:rPr lang="zh-TW" altLang="en-US" sz="2400" dirty="0">
                <a:latin typeface="Times New Roman" panose="02020603050405020304" pitchFamily="18" charset="0"/>
              </a:rPr>
              <a:t>可能很大，會超出記憶體限制。</a:t>
            </a:r>
          </a:p>
        </p:txBody>
      </p:sp>
    </p:spTree>
    <p:extLst>
      <p:ext uri="{BB962C8B-B14F-4D97-AF65-F5344CB8AC3E}">
        <p14:creationId xmlns:p14="http://schemas.microsoft.com/office/powerpoint/2010/main" val="381253765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2906</TotalTime>
  <Words>460</Words>
  <Application>Microsoft Office PowerPoint</Application>
  <PresentationFormat>如螢幕大小 (4:3)</PresentationFormat>
  <Paragraphs>122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Blends</vt:lpstr>
      <vt:lpstr>12911: Subset sum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B103040021</cp:lastModifiedBy>
  <cp:revision>108</cp:revision>
  <dcterms:created xsi:type="dcterms:W3CDTF">1601-01-01T00:00:00Z</dcterms:created>
  <dcterms:modified xsi:type="dcterms:W3CDTF">2025-05-01T00:32:33Z</dcterms:modified>
</cp:coreProperties>
</file>