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12" r:id="rId3"/>
    <p:sldId id="310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95" d="100"/>
          <a:sy n="95" d="100"/>
        </p:scale>
        <p:origin x="7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1C550E3E-421B-A6A7-F850-87B385535ED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F171FDD-452C-CDA3-8C8C-95D07DE5136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B113F90-65A5-E908-C6BA-F55D386C827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F9F35E8A-B09F-3D84-F895-82C5B2991F2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FF3B9B76-D0A5-4DDB-A15F-5BC86464FE6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81199122-8517-11F3-AD9D-2CF54E9952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FA12C52-7A30-4C7A-B332-DDDD554A64B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4D7C8C8-21B8-8342-74D8-67907712E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0E4E5EC-1100-47FF-9212-3A28D7826E5B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BC2E6743-8A9F-EB70-AC3A-B26A75F47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D510A9C-203A-4283-BE5F-839693BBD7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610AE0-5F03-67C2-985E-CDE17B3391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DFB4E915-F4C0-6143-8402-ACBD906DF8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EB6E12E-B1E6-4B43-BFC7-781C08466798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7CD5D028-E361-934D-DB76-82A1FE56AC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2A53DF6-24A1-1940-5DB8-584241BB4E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506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D910F0-8DB6-3D5F-6E0D-A47F58825B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2E85B49-2CFA-B4FA-D179-5585BB6D20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EB6E12E-B1E6-4B43-BFC7-781C08466798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9488DD3-A7D4-565C-B6AE-190F4F5619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BEF4256-40BD-970B-AEB1-0CC3B66509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008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5DBB6F-9F1D-1921-2DDF-4F0B7A8563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DEE3F19-C069-4E53-6B81-F71AFA184A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EB6E12E-B1E6-4B43-BFC7-781C08466798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328BB29-4408-7741-DFAA-0DF81AF88B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3882CE33-E69E-C2D1-C482-6124F6B01A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34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160CF691-7E2A-5571-2E84-2059DE414369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ACB8788D-DDFA-6C48-ED97-1202FDE5DA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B07FA836-E73F-962D-B1D1-DE9BD1A166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AEEA946F-92D5-6058-64DD-17C780003C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7993FB52-0636-3D15-61B9-DA3DE44DEA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F4E88BE-8F28-B183-4599-4FD845849E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711B6A7-B42E-E4E8-AF41-443C41B535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7F1EA110-2333-F399-F661-478ED20917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7BECC52C-7474-6768-60CB-AACFBB7DC7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EF5E19BD-CB2E-71FF-7B72-C4849FCBEAF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643DC00E-53C4-0B94-9C7E-3B22F1395D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39F11-F8EB-4D75-9AF9-84DFEA0B5D70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791B0EB1-441F-F6ED-E3C4-BD573BB0A3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3CDF81FA-88D3-27B5-9AE1-F8F4EC1412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8B0AC9-B789-4513-B716-32580F5E9CB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071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AA98CC5-EC1B-2322-62AA-CE94C3BDA4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82626-4788-42C9-BB95-E331B6549963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54C4A3B-1A08-A7ED-DF9F-9DD80B8867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854DD57-67E7-29D3-AAA1-3B084C3FCF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D4283-26E2-45F3-B13F-4628F7CCC25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6541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BDC7610-8EBC-D570-6EF3-964C7F35C3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2D902-98B9-4581-A398-6CD56F17F048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D5C3C81-4B46-3F61-2E24-BD04742EFA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E2AE156-65D0-97BA-302A-E8529F04A7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9011C-13FD-48E1-A90F-418ADD5829B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247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B9D733A-1C5D-0B8F-9D74-E290CF8A68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7BC3B-5AB5-492D-862F-421CE205BC8F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F64D7C7-5829-4496-CA00-6AFA0C75D0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D9704D7-B5B0-BC93-F59F-2BC58FEED6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96E4B-78F0-4D6C-87EE-E6F677F1E22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283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EA8FC4F-4C3B-29E6-90E1-0C5DB7731F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1DE06-EF95-4FB7-9B0A-53D4C50AB21D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55A36DF-21F8-AD21-DF68-08A6F8D794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F6280F5-0986-AD72-1810-6081F7B0B2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6B373-10FA-4912-9AA0-75A97CA3243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9841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5A372C7-F08F-D037-B197-5348839979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43FD7-A944-4F75-8DF7-978A40082291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D95A444-55AA-1B3D-AF1B-666BBBAB74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CDFB0D6-EB62-E399-0EC0-7217FB1BB8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15430-E3D8-4DB9-8AAA-E6940B6F3AE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8573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10ECD173-0B7E-5015-F8F6-37F73A9E0A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FF116-84F4-421A-A6E6-2872CA9A0414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0FCF7457-0E17-7F63-4517-45CD69B066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0F53085E-000A-8A64-4E36-436563F659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666A6-02C1-4C9E-B7FE-1A86B2589F0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085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A21C96E2-259B-ED97-66A6-D812A543ED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774D8-A784-4DC4-A4D8-9D871C3D3BA6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1577C87E-23C9-4FC7-9151-0524887F12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88368E0-01AA-B186-65E1-CC4426DE1E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0C22B-637D-46DB-9CE7-211C8D14036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26366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58BDBA58-C02C-7F41-B478-0E65A8CF92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B7D22-614B-4DAB-9C1F-505FF727452C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C08747E5-17D5-5CE4-0421-7BED660755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0C8AE39-A358-A4E1-2788-D9ABD58D99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02AF0-3DAE-49D5-98F0-52935D3EB36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1824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7EEC6AB-C7D0-3AEC-7B6D-962316535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8FB51-41D0-4235-BB3C-37756933D9C5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C6F4D06-4726-9C3C-094D-7C9F60B6F5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7D0FA74-4F13-8553-AA32-C9F1CDE1B6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B082B-BADE-4C01-ABAC-93A8182738D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652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AF7D96E-23C2-F601-2ABE-ECC12B3924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B9EBD-C525-4308-A458-3A15665E5FDB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E988A14-E098-ED46-5C22-1B6E843706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82892CC-23B4-0D63-2E4C-C15D63A752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993D1-BE06-4E1D-94AE-84BC9A348F0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3837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242555D-F711-D095-0545-946413C203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53BDF7CC-CE96-A917-6AC2-466276E7F4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DCDED73A-36D2-9337-689E-4891D2DC6FA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C62E317-C5BC-4B6E-8D96-885BD2F062F5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2B27B2B4-85DB-2FCE-F577-643CCDA1B56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5E262734-A42A-C2C8-C6D7-8B0D6D78E19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0D269D6-2A4A-4E59-AEA9-0E28038FC98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8E238721-4730-8144-43D4-2CBCC4316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E24B63-D61B-4AC3-8337-2BAE83CD9CF8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A5B9C3D1-4BF6-E065-62A4-E97A466E96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381000"/>
            <a:ext cx="8791128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10208: Liar or Not Liar that is the ...</a:t>
            </a:r>
            <a:endParaRPr lang="en-US" altLang="zh-TW" dirty="0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A2AF7D0E-FE0B-0291-D045-9019BB607E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3448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208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Liar or Not Liar that is the ...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沈柏伶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給定一個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或是</a:t>
            </a:r>
            <a:r>
              <a:rPr lang="en-US" altLang="zh-TW" sz="2400" dirty="0">
                <a:latin typeface="Times New Roman" panose="02020603050405020304" pitchFamily="18" charset="0"/>
              </a:rPr>
              <a:t>N!</a:t>
            </a:r>
            <a:r>
              <a:rPr lang="zh-TW" altLang="en-US" sz="2400" dirty="0">
                <a:latin typeface="Times New Roman" panose="02020603050405020304" pitchFamily="18" charset="0"/>
              </a:rPr>
              <a:t>，求其是否為兩個數的平方和。此外，若是</a:t>
            </a:r>
            <a:r>
              <a:rPr lang="en-US" altLang="zh-TW" sz="2400" dirty="0">
                <a:latin typeface="Times New Roman" panose="02020603050405020304" pitchFamily="18" charset="0"/>
              </a:rPr>
              <a:t>N!</a:t>
            </a:r>
            <a:r>
              <a:rPr lang="zh-TW" altLang="en-US" sz="2400" dirty="0">
                <a:latin typeface="Times New Roman" panose="02020603050405020304" pitchFamily="18" charset="0"/>
              </a:rPr>
              <a:t>且不是兩數平方和，需再額外輸出此數需除以哪些數字才滿足條件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最多</a:t>
            </a:r>
            <a:r>
              <a:rPr lang="en-US" altLang="zh-TW" sz="2400" dirty="0">
                <a:latin typeface="Times New Roman" panose="02020603050405020304" pitchFamily="18" charset="0"/>
              </a:rPr>
              <a:t>50</a:t>
            </a:r>
            <a:r>
              <a:rPr lang="zh-TW" altLang="en-US" sz="2400" dirty="0">
                <a:latin typeface="Times New Roman" panose="02020603050405020304" pitchFamily="18" charset="0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zh-TW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zh-TW" sz="2400" dirty="0">
                <a:latin typeface="Times New Roman" panose="02020603050405020304" pitchFamily="18" charset="0"/>
              </a:rPr>
              <a:t>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He might be honest.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符合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99</a:t>
            </a:r>
            <a:r>
              <a:rPr lang="zh-TW" altLang="en-US" sz="2400" dirty="0">
                <a:latin typeface="Times New Roman" panose="02020603050405020304" pitchFamily="18" charset="0"/>
              </a:rPr>
              <a:t>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</a:rPr>
              <a:t>He is a liar.                (</a:t>
            </a:r>
            <a:r>
              <a:rPr lang="zh-TW" altLang="en-US" sz="2400" dirty="0">
                <a:latin typeface="Times New Roman" panose="02020603050405020304" pitchFamily="18" charset="0"/>
              </a:rPr>
              <a:t>不符合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120!</a:t>
            </a:r>
            <a:r>
              <a:rPr lang="zh-TW" altLang="en-US" sz="2400" dirty="0">
                <a:latin typeface="Times New Roman" panose="02020603050405020304" pitchFamily="18" charset="0"/>
              </a:rPr>
              <a:t>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He is a liar.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</a:t>
            </a:r>
            <a:r>
              <a:rPr lang="zh-TW" altLang="en-US" sz="2400" dirty="0">
                <a:latin typeface="Times New Roman" panose="02020603050405020304" pitchFamily="18" charset="0"/>
              </a:rPr>
              <a:t>                    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7 23 31 67 71 79 83 103 107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50C6D-D4D6-88AF-4ACD-3E2A87BE90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69588AE4-C6E9-E501-D363-B44FD98A9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7429C9F-3905-417B-9C61-A67344887E9D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D203D38-FEFE-0BC2-368B-2F5A1C023A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617537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建立質數表，並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判斷輸入為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還是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N!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如果是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暴力解，計算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i^2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是否為平方數。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如果是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N!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判斷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N!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這個數所有可表示為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4k+3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的質因數是否為偶數次方，如果是則為兩數平方和，不是的話再輸出非偶數次方的數字。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 N(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暴力解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，以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為範例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13 –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1^2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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不是平方數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2^2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是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的平方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(2)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建立質數表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將質數的倍數都設為非質數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9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3  4  5  6  7  8  9  10  11 12 13 ……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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2  3  </a:t>
            </a:r>
            <a:r>
              <a:rPr lang="en-US" altLang="zh-TW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5  </a:t>
            </a:r>
            <a:r>
              <a:rPr lang="en-US" altLang="zh-TW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7  </a:t>
            </a:r>
            <a:r>
              <a:rPr lang="en-US" altLang="zh-TW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9  </a:t>
            </a:r>
            <a:r>
              <a:rPr lang="en-US" altLang="zh-TW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11 </a:t>
            </a:r>
            <a:r>
              <a:rPr lang="en-US" altLang="zh-TW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 ……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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2  3  </a:t>
            </a:r>
            <a:r>
              <a:rPr lang="en-US" altLang="zh-TW" sz="24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5  </a:t>
            </a:r>
            <a:r>
              <a:rPr lang="en-US" altLang="zh-TW" sz="24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7  </a:t>
            </a:r>
            <a:r>
              <a:rPr lang="en-US" altLang="zh-TW" sz="24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11 </a:t>
            </a:r>
            <a:r>
              <a:rPr lang="en-US" altLang="zh-TW" sz="24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 ……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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2  3  </a:t>
            </a:r>
            <a:r>
              <a:rPr lang="en-US" altLang="zh-TW" sz="24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5  </a:t>
            </a:r>
            <a:r>
              <a:rPr lang="en-US" altLang="zh-TW" sz="24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7  </a:t>
            </a:r>
            <a:r>
              <a:rPr lang="en-US" altLang="zh-TW" sz="24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11 </a:t>
            </a:r>
            <a:r>
              <a:rPr lang="en-US" altLang="zh-TW" sz="24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 ……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028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114694-175B-7C23-4D50-9868F57820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48C0F080-B2E6-A76E-BE5F-D7A99ED4B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7429C9F-3905-417B-9C61-A67344887E9D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A41508E-E44E-176B-6E99-3EC4EE598C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5016" y="332656"/>
            <a:ext cx="815144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(3) N!: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a.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利用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Legendre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公式，判斷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N!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中特定質數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(4k+3)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出現次數並建立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map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。範例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𝑁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判斷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map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中每個數字是否為偶數次方，若不是則輸出該數字。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68E685B7-5C77-8A92-0B05-48E6571A1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644556"/>
              </p:ext>
            </p:extLst>
          </p:nvPr>
        </p:nvGraphicFramePr>
        <p:xfrm>
          <a:off x="1187624" y="1988840"/>
          <a:ext cx="6912768" cy="3739375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1903160426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454271665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1072142372"/>
                    </a:ext>
                  </a:extLst>
                </a:gridCol>
              </a:tblGrid>
              <a:tr h="6748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0" dirty="0">
                          <a:solidFill>
                            <a:schemeClr val="accent4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zh-TW" altLang="en-US" sz="2000" b="0" dirty="0">
                          <a:solidFill>
                            <a:schemeClr val="accent4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zh-TW" sz="2000" b="0" dirty="0">
                          <a:solidFill>
                            <a:schemeClr val="accent4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N</a:t>
                      </a:r>
                      <a:r>
                        <a:rPr lang="zh-TW" altLang="en-US" sz="2000" b="0" dirty="0">
                          <a:solidFill>
                            <a:schemeClr val="accent4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的質數</a:t>
                      </a:r>
                      <a:r>
                        <a:rPr lang="en-US" altLang="zh-TW" sz="2000" b="0" dirty="0">
                          <a:solidFill>
                            <a:schemeClr val="accent4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(4k+3)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0" dirty="0">
                          <a:solidFill>
                            <a:schemeClr val="accent4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p =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0" dirty="0">
                          <a:solidFill>
                            <a:schemeClr val="accent4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p = 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103508"/>
                  </a:ext>
                </a:extLst>
              </a:tr>
              <a:tr h="939117">
                <a:tc>
                  <a:txBody>
                    <a:bodyPr/>
                    <a:lstStyle/>
                    <a:p>
                      <a:pPr marL="0" indent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計算</a:t>
                      </a:r>
                      <a:endParaRPr lang="en-US" altLang="zh-TW" sz="20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10/3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  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=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3</a:t>
                      </a:r>
                    </a:p>
                    <a:p>
                      <a:pPr marL="0" indent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10/9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  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=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</a:t>
                      </a:r>
                    </a:p>
                    <a:p>
                      <a:pPr marL="0" indent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10/27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=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10/7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  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=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</a:t>
                      </a:r>
                    </a:p>
                    <a:p>
                      <a:pPr marL="0" indent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10/49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=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0</a:t>
                      </a:r>
                    </a:p>
                    <a:p>
                      <a:pPr marL="0" indent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endParaRPr lang="en-US" altLang="zh-TW" sz="20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591608"/>
                  </a:ext>
                </a:extLst>
              </a:tr>
              <a:tr h="939117">
                <a:tc>
                  <a:txBody>
                    <a:bodyPr/>
                    <a:lstStyle/>
                    <a:p>
                      <a:pPr marL="0" indent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提供質因數</a:t>
                      </a:r>
                      <a:endParaRPr lang="en-US" altLang="zh-TW" sz="20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1 2 </a:t>
                      </a:r>
                      <a:r>
                        <a:rPr lang="en-US" altLang="zh-TW" sz="2000" b="0" dirty="0"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3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4 5 </a:t>
                      </a:r>
                      <a:r>
                        <a:rPr lang="en-US" altLang="zh-TW" sz="2000" b="0" dirty="0"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6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7 8 </a:t>
                      </a:r>
                      <a:r>
                        <a:rPr lang="en-US" altLang="zh-TW" sz="2000" b="0" dirty="0"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9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1 2 3 4 5 6 7 8 </a:t>
                      </a:r>
                      <a:r>
                        <a:rPr lang="en-US" altLang="zh-TW" sz="2000" b="0" dirty="0"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9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1 2 3 4 5 6 </a:t>
                      </a:r>
                      <a:r>
                        <a:rPr lang="en-US" altLang="zh-TW" sz="2000" b="0" dirty="0"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7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8 9 10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702860"/>
                  </a:ext>
                </a:extLst>
              </a:tr>
              <a:tr h="6748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質數出現次數</a:t>
                      </a:r>
                      <a:endParaRPr lang="zh-TW" altLang="en-US" sz="20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3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+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+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0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=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4</a:t>
                      </a:r>
                      <a:endParaRPr lang="zh-TW" altLang="en-US" sz="20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+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0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=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</a:t>
                      </a:r>
                      <a:endParaRPr lang="zh-TW" altLang="en-US" sz="20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397792"/>
                  </a:ext>
                </a:extLst>
              </a:tr>
              <a:tr h="48523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map</a:t>
                      </a:r>
                      <a:r>
                        <a:rPr lang="zh-TW" altLang="en-US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內容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{{3, 4}}</a:t>
                      </a:r>
                      <a:endParaRPr lang="zh-TW" altLang="en-US" sz="20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{{3, 4}, {7, 1}}</a:t>
                      </a:r>
                      <a:endParaRPr lang="zh-TW" altLang="en-US" sz="20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10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931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18FA36-DF10-EBE9-0859-9DC0080A00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CB147504-819A-8132-9BA8-D4856D5F2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7429C9F-3905-417B-9C61-A67344887E9D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E096719-9807-D2AA-E547-617075E8E2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</a:rPr>
              <a:t> 在計算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是否為兩數平方和時，可以先建立平方和表，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紀錄數字是否為兩數平方相加。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</a:rPr>
              <a:t>(2)</a:t>
            </a:r>
            <a:r>
              <a:rPr lang="zh-TW" altLang="en-US" sz="2400" dirty="0">
                <a:latin typeface="Times New Roman" panose="02020603050405020304" pitchFamily="18" charset="0"/>
              </a:rPr>
              <a:t> 在建立質數表時，如果設</a:t>
            </a:r>
            <a:r>
              <a:rPr lang="en-US" altLang="zh-TW" sz="2400" dirty="0">
                <a:latin typeface="Times New Roman" panose="02020603050405020304" pitchFamily="18" charset="0"/>
              </a:rPr>
              <a:t>int a[10000000]</a:t>
            </a:r>
            <a:r>
              <a:rPr lang="zh-TW" altLang="en-US" sz="2400" dirty="0">
                <a:latin typeface="Times New Roman" panose="02020603050405020304" pitchFamily="18" charset="0"/>
              </a:rPr>
              <a:t>會記憶體容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量不足，可以用</a:t>
            </a:r>
            <a:r>
              <a:rPr lang="en-US" altLang="zh-TW" sz="2400" dirty="0">
                <a:latin typeface="Times New Roman" panose="02020603050405020304" pitchFamily="18" charset="0"/>
              </a:rPr>
              <a:t>vector</a:t>
            </a:r>
            <a:r>
              <a:rPr lang="zh-TW" altLang="en-US" sz="2400" dirty="0">
                <a:latin typeface="Times New Roman" panose="02020603050405020304" pitchFamily="18" charset="0"/>
              </a:rPr>
              <a:t>建立，儲存在</a:t>
            </a:r>
            <a:r>
              <a:rPr lang="en-US" altLang="zh-TW" sz="2400" dirty="0">
                <a:latin typeface="Times New Roman" panose="02020603050405020304" pitchFamily="18" charset="0"/>
              </a:rPr>
              <a:t>heap</a:t>
            </a:r>
            <a:r>
              <a:rPr lang="zh-TW" altLang="en-US" sz="2400" dirty="0">
                <a:latin typeface="Times New Roman" panose="02020603050405020304" pitchFamily="18" charset="0"/>
              </a:rPr>
              <a:t>，或是改用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  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 bool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</a:rPr>
              <a:t>(3)</a:t>
            </a:r>
            <a:r>
              <a:rPr lang="zh-TW" altLang="en-US" sz="2400" dirty="0">
                <a:latin typeface="Times New Roman" panose="02020603050405020304" pitchFamily="18" charset="0"/>
              </a:rPr>
              <a:t> 用</a:t>
            </a:r>
            <a:r>
              <a:rPr lang="en-US" altLang="zh-TW" sz="2400" dirty="0">
                <a:latin typeface="Times New Roman" panose="02020603050405020304" pitchFamily="18" charset="0"/>
              </a:rPr>
              <a:t>Legendre</a:t>
            </a:r>
            <a:r>
              <a:rPr lang="zh-TW" altLang="en-US" sz="2400" dirty="0">
                <a:latin typeface="Times New Roman" panose="02020603050405020304" pitchFamily="18" charset="0"/>
              </a:rPr>
              <a:t>可以大幅減少迴圈次數，降低時間，如果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計算階層內每個數字的質因數會超時。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389564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3213</TotalTime>
  <Words>613</Words>
  <Application>Microsoft Office PowerPoint</Application>
  <PresentationFormat>如螢幕大小 (4:3)</PresentationFormat>
  <Paragraphs>71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Tahoma</vt:lpstr>
      <vt:lpstr>Times New Roman</vt:lpstr>
      <vt:lpstr>Wingdings</vt:lpstr>
      <vt:lpstr>Blends</vt:lpstr>
      <vt:lpstr>10208: Liar or Not Liar that is the ...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B123040013</cp:lastModifiedBy>
  <cp:revision>162</cp:revision>
  <dcterms:created xsi:type="dcterms:W3CDTF">1601-01-01T00:00:00Z</dcterms:created>
  <dcterms:modified xsi:type="dcterms:W3CDTF">2025-05-08T02:37:17Z</dcterms:modified>
</cp:coreProperties>
</file>