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</p:sldMasterIdLst>
  <p:notesMasterIdLst>
    <p:notesMasterId r:id="rId9"/>
  </p:notesMasterIdLst>
  <p:sldIdLst>
    <p:sldId id="307" r:id="rId3"/>
    <p:sldId id="314" r:id="rId4"/>
    <p:sldId id="315" r:id="rId5"/>
    <p:sldId id="316" r:id="rId6"/>
    <p:sldId id="318" r:id="rId7"/>
    <p:sldId id="317" r:id="rId8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34" autoAdjust="0"/>
    <p:restoredTop sz="92138" autoAdjust="0"/>
  </p:normalViewPr>
  <p:slideViewPr>
    <p:cSldViewPr>
      <p:cViewPr varScale="1">
        <p:scale>
          <a:sx n="77" d="100"/>
          <a:sy n="77" d="100"/>
        </p:scale>
        <p:origin x="192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A70D20E-F5AE-3C20-C90A-D8112F86FC61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C222E548-536F-77D6-EBAB-86B48D414A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38B68A01-B342-CB88-DE7F-8314155A64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84C34C9F-B493-948F-C04E-23EA6E3F4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46409D5C-7208-A961-6D51-ACD1807DF0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CBAA9A2-12C2-C62A-49AA-24D389C8B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FCA677D-F9AB-EE5E-831D-328A544C5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4AB91896-0025-7237-A27F-A00D6848A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315D0D3C-6565-7313-6883-4ADAB4920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470CB1C5-AAC5-FB22-6B9D-44E4646D66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67D3076-96D2-8F25-39A9-59FC1FB33D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1D6D51-8882-46F6-AE0E-26EF151EAFA6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39F978E7-98AB-02E7-F2D7-C6DB163BB2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61E33F9C-7740-4000-D0DE-54CE64F011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0FA2C6-2389-49B8-976D-1630392D456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3166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CE155FF-57B6-A75E-141B-2E4F20E2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77F89D-6143-4893-B30E-6501F670690E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E6FC04-64E5-2AE2-3F6A-5BFCEEF61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834F1E-2027-2C86-85AB-6C2E3EA49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A78B81-4A50-41BF-854A-D03B3578DB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7243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8B20C5-3010-D033-66AE-03A214822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3F9076-9621-4915-8134-2850E9AB3879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0FEADFC-C36D-5ECC-ABBE-CB6D75D25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5BA5E0-1780-0295-00E6-66FFB1AD8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618428-C08B-4BBE-A3F1-2290E020A49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6272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0EAB10-5100-1C65-FFFC-CC556C7E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0BF1D8-090A-4D6A-9525-D371A2F8CDE6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AFA661A-CA20-1B11-8049-4AD2AB5B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C591672-DFC2-BB41-D542-22C33E85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B1C707-9579-4BCF-9EC6-D81C1A93163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7295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E0078A5-A39B-408F-66D7-1A6207730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8DD3E7-85DD-451D-B7B0-448F2743594E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48732BF-CA05-B3B5-82D9-207CE2D3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C8FE326-8CE0-605E-D3C0-52D6D1C0D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8C66B7-7026-421D-A662-6F4ED9FA53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9250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E2C8773-9257-425F-DBB4-882590F1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F782EF-0AFE-47B0-934E-A956A63E621A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27361A3-8AEB-ADB2-0021-A423C0A0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8495FA1-2E2D-18B8-1370-A3D03487E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C05D33-0B91-460A-A315-C6C3B6E9B25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7951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9B2A582-FC7A-DA06-6D10-69E498079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F87780-B52E-4ACC-B1E0-DB42469D7157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963AA23-6741-3ED0-8E3B-827A9BAB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0268441-302B-5B1C-0EBC-A8C77F46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72A0D8-C63D-45A2-9A73-5F52BD01A5E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8638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A623B2D-EDF7-EF7F-7D39-FDE794B1E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20ADC2-92C5-448E-9314-750C5930BE7B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5F3FEF1-DE2B-C73D-61B7-88FE44AB2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1CB9AB5-9FC5-180D-B28E-D0A8B796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61A88-6061-4848-B548-BC4F96C15E3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621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8ACCBF5-65E7-D659-8BF9-95CCDC64E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C922F6-B098-49EB-808D-2750666C5F01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84B6A9E-F88C-F4CD-E2ED-49C45721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C2FC57A-F6FA-00A9-A40D-620289298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B5D836-AC05-40E5-BEBA-81D7E8586E3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8721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BC6457-D64D-23E2-BF22-47638C4A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617037-A228-40EF-A530-59B6DF6F6151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BB92CE-729E-ECDA-BC45-E9FB8020D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9FEFFB-BD69-DDB2-9200-6F0FE4D1F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71CBC9-CB21-4DD9-A794-75D44695B6C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3739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1F0A8B-4C75-11D8-0D83-62EBE89C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FA73E9-DAE9-4148-9F28-923062515E46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E3FF33-F467-A94B-4F42-91316BA82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442099-7156-CDBB-2A70-A4AA355C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DC6FA8-853A-422B-AE7D-287466B3D09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229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3AF31E8A-9B08-3BC7-6FA6-B7F23DA1C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D70644D5-94ED-455C-5CED-93E3FF02C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77174099-87E0-FE2A-D1AE-7A48F46C1CE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87FACB-D7D1-4721-BF5E-046344F9E1A7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F9005485-64F1-CDDC-0A5F-0CD2A5BB92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39433D0D-5A08-7451-FD0C-6F0F2B4D16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6ECC3B1-65EA-4E28-92EE-AE02CD70DC8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523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標楷體" panose="03000509000000000000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標楷體" panose="03000509000000000000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標楷體" panose="03000509000000000000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標楷體" panose="03000509000000000000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08520" y="404664"/>
            <a:ext cx="9252520" cy="698376"/>
          </a:xfrm>
        </p:spPr>
        <p:txBody>
          <a:bodyPr/>
          <a:lstStyle/>
          <a:p>
            <a:pPr eaLnBrk="1" hangingPunct="1"/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j-cs"/>
              </a:rPr>
              <a:t>11041:Quarter-Finals with Brazil!? No!!!</a:t>
            </a: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標楷體"/>
                <a:cs typeface="+mj-cs"/>
              </a:rPr>
              <a:t> 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295400"/>
            <a:ext cx="8291264" cy="5373960"/>
          </a:xfrm>
        </p:spPr>
        <p:txBody>
          <a:bodyPr/>
          <a:lstStyle/>
          <a:p>
            <a:pPr eaLnBrk="1" hangingPunct="1"/>
            <a:r>
              <a:rPr lang="zh-TW" altLang="en-US" sz="2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2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2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1041: Quarter-Finals with Brazil!? No!!!</a:t>
            </a:r>
          </a:p>
          <a:p>
            <a:pPr eaLnBrk="1" hangingPunct="1"/>
            <a:r>
              <a:rPr lang="zh-TW" altLang="en-US" sz="22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盧品言</a:t>
            </a:r>
          </a:p>
          <a:p>
            <a:pPr eaLnBrk="1" hangingPunct="1"/>
            <a:r>
              <a:rPr lang="zh-TW" altLang="en-US" sz="22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2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在單敗淘汰賽中，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2^N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強賽需要進行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輪比賽，例如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8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強賽需要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輪比賽，第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輪後剩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隊，第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輪後剩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隊，第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輪後剩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隊。給定一個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值，隊伍命名規則為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A,B,C,…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X,Y,Z,a,b,c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,…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x,y,z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，每隊都有一個戰鬥力數值，記做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s(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隊伍名稱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，隊伍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對隊伍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獲勝的機率為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s(A)/(s(A)+s(B))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，而每一輪第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隊會跟第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隊進行對戰，第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隊會跟第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隊進行對戰，以此類推。給出自己的隊伍名稱，求最佳的賽程排序，使得自己的隊伍最容易獲勝。如果有多種最佳的賽程排序，印出字母序最小的。</a:t>
            </a:r>
            <a:endParaRPr lang="en-US" altLang="zh-TW" sz="2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90688-D449-E214-E974-83324988C1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3">
            <a:extLst>
              <a:ext uri="{FF2B5EF4-FFF2-40B4-BE49-F238E27FC236}">
                <a16:creationId xmlns:a16="http://schemas.microsoft.com/office/drawing/2014/main" id="{4037D3E7-2FD4-31CD-2C19-0FD53918D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362004-0C1C-432D-8261-B30E2C88A4FD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AEE01B86-8013-DC76-8E1B-63445C429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76250"/>
            <a:ext cx="8497887" cy="630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題意範例：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Sample Input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測資數量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	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進行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輪比賽，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i.e. 4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強賽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第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組測資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 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自己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的隊伍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名稱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為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7 3 1 9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隊伍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ABCD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的戰鬥力數值分別為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進行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輪比賽，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i.e. 4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強賽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第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組測資</a:t>
            </a:r>
            <a:endParaRPr lang="en-US" altLang="zh-TW" sz="2000" dirty="0">
              <a:solidFill>
                <a:srgbClr val="00B05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自己的隊伍名稱為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44 44 44 44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隊伍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ABCD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的戰鬥力數值分別為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44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44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44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44)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進行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輪比賽，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i.e. 8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強賽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第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組測資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                       (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自己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的隊伍名稱為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 9 8 9 7 8 9 8    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隊伍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ABCDEFGH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的戰鬥力數值分別為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Sample Output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ACBD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第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組測資的最佳解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ABCD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第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組測資的最佳解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ABDGCEFH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第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組測資的最佳解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b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+mn-cs"/>
              </a:rPr>
            </a:br>
            <a:endParaRPr kumimoji="1" lang="zh-TW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id="{1FEA1571-1211-7714-B739-C00B5DC2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2550"/>
            <a:ext cx="9144000" cy="0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34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2006B-74E4-D6D7-BC0C-427598971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5">
            <a:extLst>
              <a:ext uri="{FF2B5EF4-FFF2-40B4-BE49-F238E27FC236}">
                <a16:creationId xmlns:a16="http://schemas.microsoft.com/office/drawing/2014/main" id="{A84B34C3-C3CA-8D66-D89A-A4427FE89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B242E820-D76A-4946-BC2C-030A3E148213}" type="slidenum">
              <a:rPr kumimoji="0" lang="zh-TW" altLang="en-US" sz="1400">
                <a:solidFill>
                  <a:schemeClr val="accent1"/>
                </a:solidFill>
              </a:rPr>
              <a:pPr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E708511-9EF2-4254-0BDE-F0A7E9449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476250"/>
            <a:ext cx="7772400" cy="5695950"/>
          </a:xfrm>
          <a:noFill/>
        </p:spPr>
        <p:txBody>
          <a:bodyPr/>
          <a:lstStyle/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+mn-ea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將所有隊伍的戰鬥力作排序。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自己的隊伍排第一位，剩下的隊伍從戰鬥力低的依序排到戰鬥力高的，若遇兩隊戰鬥力相同，則依字母序排列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兩兩對戰。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對半分割之後找出兩邊的字母排序最高的字母，將有較優先字母的那一半放到前面。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重複步驟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直到無法再分割。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1961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F6D22-79D6-1889-B27A-83BD71731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5">
            <a:extLst>
              <a:ext uri="{FF2B5EF4-FFF2-40B4-BE49-F238E27FC236}">
                <a16:creationId xmlns:a16="http://schemas.microsoft.com/office/drawing/2014/main" id="{9D98F542-AFF2-B809-E3FC-A2FEE913B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B18EE139-20D7-445E-A40C-8AFAA6DB989D}" type="slidenum">
              <a:rPr kumimoji="0" lang="zh-TW" altLang="en-US" sz="1400">
                <a:solidFill>
                  <a:schemeClr val="accent1"/>
                </a:solidFill>
              </a:rPr>
              <a:pPr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386F42F-754B-77D1-728C-E9F02502F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4675" y="222250"/>
            <a:ext cx="7994650" cy="64135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解法範例：</a:t>
            </a:r>
            <a:endParaRPr lang="zh-TW" altLang="en-US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Input: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22213545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Input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表示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隊伍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ABCDEFGH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的戰鬥力分別為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22213545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自己的隊伍為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E(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其戰鬥力為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步驟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將自己的隊伍排在第一位，其他隊伍由戰鬥力低依序排到高，若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遇兩隊戰鬥力相同，則依字母序排列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隊伍戰鬥力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:31222455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隊伍排序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:EDABCGFH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16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5137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4DCD6E-3E27-BB60-5F71-90DA8AC33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5">
            <a:extLst>
              <a:ext uri="{FF2B5EF4-FFF2-40B4-BE49-F238E27FC236}">
                <a16:creationId xmlns:a16="http://schemas.microsoft.com/office/drawing/2014/main" id="{5B0B5DD0-578D-1CA3-0DB7-BC8A6A41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B18EE139-20D7-445E-A40C-8AFAA6DB989D}" type="slidenum">
              <a:rPr kumimoji="0" lang="zh-TW" altLang="en-US" sz="1400">
                <a:solidFill>
                  <a:schemeClr val="accent1"/>
                </a:solidFill>
              </a:rPr>
              <a:pPr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F495DC9-F713-0282-2251-6EBA86DF1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4675" y="222250"/>
            <a:ext cx="7994650" cy="64135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解法範例：</a:t>
            </a:r>
            <a:endParaRPr lang="en-US" altLang="zh-TW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步驟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因為兩兩進行對戰，所以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隊伍戰鬥力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:31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22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24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55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隊伍排序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:ED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AB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CG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FH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步驟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3: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對半分割排序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ED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 | 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 FH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比較兩分割中最小的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ED AB | CG FH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 | 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 ||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 |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F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TW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 | ED || CG | FH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 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||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 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|||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 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|| 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 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A | B || D | E ||| C | G || F | 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最終解答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ABDECGFH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16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16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6864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44C4D-8BF9-808A-30DC-B0A4EDA8E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5">
            <a:extLst>
              <a:ext uri="{FF2B5EF4-FFF2-40B4-BE49-F238E27FC236}">
                <a16:creationId xmlns:a16="http://schemas.microsoft.com/office/drawing/2014/main" id="{33B576F0-B4C5-0F2D-6F33-64A61B24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4D75B3F3-3F97-4DE1-95C1-2F5112E23D8F}" type="slidenum">
              <a:rPr kumimoji="0" lang="zh-TW" altLang="en-US" sz="1400">
                <a:solidFill>
                  <a:schemeClr val="accent1"/>
                </a:solidFill>
              </a:rPr>
              <a:pPr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238DD7D-8DCD-88DA-7705-25516FFF8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620713"/>
            <a:ext cx="8208963" cy="5584825"/>
          </a:xfrm>
        </p:spPr>
        <p:txBody>
          <a:bodyPr/>
          <a:lstStyle/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時間複雜度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nlogn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，因為前半部分演算法為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sorting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其時間複雜度為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nlogn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，而後半部分演算法切半的動作要進行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logn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輪，而每輪要掃描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個值，故複雜度也為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nlog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(n))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結合前半與後半演算法，得出量級為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nlogn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若使用暴力法，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個隊伍共有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x!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種排列，針對每一種排列都要計算其自己的隊伍贏的機率，再從中選出機率最小的排列，並在所有最小的排列之中再找出字典序最小的。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在計算自己隊伍贏的機率的過程中需要計算大量的條件機率，計算量過大。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0156509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2717</TotalTime>
  <Words>852</Words>
  <Application>Microsoft Office PowerPoint</Application>
  <PresentationFormat>如螢幕大小 (4:3)</PresentationFormat>
  <Paragraphs>83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Blends</vt:lpstr>
      <vt:lpstr>1_Blends</vt:lpstr>
      <vt:lpstr>11041:Quarter-Finals with Brazil!? No!!! 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TIM LU</cp:lastModifiedBy>
  <cp:revision>145</cp:revision>
  <dcterms:created xsi:type="dcterms:W3CDTF">1601-01-01T00:00:00Z</dcterms:created>
  <dcterms:modified xsi:type="dcterms:W3CDTF">2025-05-08T02:49:55Z</dcterms:modified>
</cp:coreProperties>
</file>