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307" r:id="rId2"/>
    <p:sldId id="343" r:id="rId3"/>
    <p:sldId id="351" r:id="rId4"/>
    <p:sldId id="354" r:id="rId5"/>
    <p:sldId id="353" r:id="rId6"/>
    <p:sldId id="355" r:id="rId7"/>
    <p:sldId id="356" r:id="rId8"/>
    <p:sldId id="349" r:id="rId9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3BA943"/>
    <a:srgbClr val="20C4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447A7E-05B9-4698-B253-F35F0EF10669}" v="1" dt="2025-05-08T01:10:32.1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329" autoAdjust="0"/>
    <p:restoredTop sz="92138" autoAdjust="0"/>
  </p:normalViewPr>
  <p:slideViewPr>
    <p:cSldViewPr>
      <p:cViewPr varScale="1">
        <p:scale>
          <a:sx n="63" d="100"/>
          <a:sy n="63" d="100"/>
        </p:scale>
        <p:origin x="1084" y="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8.xml"/><Relationship Id="rId5" Type="http://schemas.openxmlformats.org/officeDocument/2006/relationships/slide" Target="slides/slide6.xml"/><Relationship Id="rId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B760F613-D187-2783-BB87-478617A0C96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B9B1ED13-0914-1E68-EF69-C661F51AA21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778CA72-9ACD-21F8-36D7-8EEF2501FAC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1B7505CC-468A-6980-8BB9-85293AD6507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8EFF96D7-A1FA-9159-4C92-6751FAE0993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2DC43A05-8DCE-4B62-7120-4BA17FDD4C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608944A-5DBF-444E-9256-52CBE13CFB3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4F51D1C-C319-9C2C-2AE8-FA02EAAB0F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A4108DA-FFCB-4105-8C5E-112F0CF93F6F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C272161-D624-1D9C-8E70-AA1040351E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3ED74E08-87B3-21B7-F75C-41CDE80658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1A2BD4-D2A9-2679-F2FE-25FA60E8BD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CE5A51F-7ED2-31BA-6EEA-D79C325BDD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689CF409-03D5-4A67-BA56-8DA3DA424CBC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3BB4838F-1095-03A3-C61A-EAE48A659F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9E82E6FD-FF5B-8846-9B60-2D5A4E8E85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268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47C879-D7E6-D395-754B-1F23FF045F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B1A2124B-14D1-B667-E32E-98C2C4D017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03F2307-12D8-4F4D-8B7A-AB9FC52D9695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745EEE1A-7215-F8D4-E963-65097BAAC2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B8A7C3EE-2BF2-5561-65DA-1A9248F792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393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1D8774-F829-8E73-390E-31472B7185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50A81910-EDCA-53BB-2028-032E860088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03F2307-12D8-4F4D-8B7A-AB9FC52D9695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A8A73BEF-A16A-E829-EC1D-140FEC57B0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BAC5EF07-24F0-3432-E125-BA9A159D13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4151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8B53A0-D72C-9169-B265-53B7664702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315D1C44-31CD-19EB-2880-6CCB1B2F3C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03F2307-12D8-4F4D-8B7A-AB9FC52D9695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77C6D19D-5BB4-816D-0EA3-72FC3C8F3D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A58DDD46-78FE-C232-A6B9-05839051D6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772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D33F57-3EF2-05D6-C4E8-49B8B19E1B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5A3F7D61-7B64-492B-C884-985DAE74C3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03F2307-12D8-4F4D-8B7A-AB9FC52D9695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192A0734-5422-46F6-DA8C-2D1E1F056B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EC7F714D-06D7-92F4-F152-6BC53B3E85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891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2240728B-F875-CFE5-FB08-5A82D10831A8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4EF81B73-5A88-733B-E01E-F7D01A21FA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8B4E9FD3-F3A7-7369-5747-51DF1A505D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B167F035-9D3B-C2D2-8E5B-8D9F11F272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BBEDE9F5-4EF4-95A4-86D8-B59E8933B1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C4869FA-15CF-600A-9392-4113732E85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8A3CFBD0-0168-3C79-BB8A-7016563359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6EE9F98E-9E85-D942-D6A0-A7B931E180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33571717-9464-5B41-E787-571898EF56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5C82F5D1-410F-906E-EACB-BBA1BD1EA5A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84E4D8A4-01DF-66A8-C2DF-7F7F6314F2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86E04-C264-4891-86E3-F700A140CF33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767D8BDC-6258-C9F2-B649-EE9846529A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071484C1-3513-F1B8-A9B1-BEAFD5DC14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7D93-B987-4B90-B19E-D36A55FA602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76025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591D819-FDE5-E0E5-DE52-F39AA94A2A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16F6E-331A-4F7D-8944-81554A254BBE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64ED602-9CBC-D091-B5DB-4BA5FBEE47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8F25A34-F51F-D9AD-3F65-729B362E26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BA49A-6FAC-400A-8DDB-5D94AF0BBC5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96512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220853F-4EB1-AED7-3DAA-06CE30EC9C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71BF0-ABFD-457E-9486-0C22F1045AEB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D95764-2991-6A01-6234-E29A017A2E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0AE5AA0-A069-B6B1-F8C1-C206DFCE84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B781C-23A2-420E-8BBA-9A89E8802DD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4443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E4BD719-F3AE-612B-A11D-8844170D44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EC134-E8C8-4123-90BC-03DFFD19D657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20366777-7C1F-C25D-0DE3-C34C719E78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D29E4C4-FF6C-9B8A-51DF-EB34101E37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64366-ABA7-4748-A7D3-1509D7415A3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45941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D9F31E6-5CC4-097A-7276-8F2E2EEB2B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E8601-AEA7-4CD2-B16E-46CFC47EC9F3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E81368E4-2717-5DDD-9FA8-F1EE84DF1B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2A13CDE-F8C7-BC18-8D38-5AF297BB06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99CDD-F5C0-4FA6-BADB-EAB715B9FF9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49250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41F65F7B-664A-9C81-EEFB-D3ADB8EF72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B6E5E-B105-4DB4-8CFC-72A03B638F04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E1BF9718-FEFC-2FCF-60AC-633994F033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9831835-7649-57C7-A8C5-71C8F87EB1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4D4A8-A8F1-4C84-8623-062F0D408C6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63064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6D1768D8-6F8B-0C6F-F2F7-23720EF56F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FA721-64F5-4015-B020-F526F8512EC9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730B0391-A732-3EA3-482F-0A4F78D564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602DB7CC-84D7-F102-4A56-ED20DE5DAE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D745F-0DAB-47FB-970A-AB4254EE3CC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77380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839F0CA6-2D09-5234-DB09-2FEC66C76E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BCBDB-6212-4E8C-B416-31DA7B0430C8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186D2D57-FB12-D059-8972-52AD93E4E6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38CCD369-BF3E-3FD0-0899-04304D3153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7FB8D-C622-4D26-99A0-1C547B9632D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27475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F82451DB-8025-B51B-0F04-DE3DB5DFC5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D0740-39C6-4F65-9425-A74104172723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09D14676-9838-73B6-A4E1-14730B9E19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6C625B64-DE61-8807-DEDB-CFE25025D3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AF929-B378-4676-A34D-84C70BA6EB5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41254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7C7C7420-A29C-9645-1DB7-498C9757FD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62457-A913-4025-8F05-4A07120FB9FB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E64CF89-118C-2994-A0BE-B9E688CEAB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67A0A7D9-156D-158A-05F0-3D8CABCA4B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68367-EC28-41D5-B186-F4E9A933CF4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1032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DBA7617F-A610-142C-85FD-BE87C93701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2640F-0291-4C0C-9E9C-BF77A3511C3D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B2D2689-B4DF-88AC-0860-FA98F20EB1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5D2D765E-F9FB-3E01-B67B-23580881FC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C22C1-16E1-44C7-A9FE-B96978E8792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64439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678D52E3-4658-FCDC-1FF1-A0B0ACB27F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1B19F781-299E-E382-C7CA-57B7150565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0F304C83-CF38-8B4E-DC5B-AC2DE205A0A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FE4EBCB-970B-4F61-81C6-6BE1D6A1C118}" type="datetime1">
              <a:rPr lang="zh-TW" altLang="en-US"/>
              <a:pPr>
                <a:defRPr/>
              </a:pPr>
              <a:t>2025/5/8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EE9F6601-50D0-4699-96D6-2603D9092CA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5865745E-D015-61D0-37A0-0DD7BA8E111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B6BA44AF-B61E-4891-A7C2-6A588B40D7F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C1209C5C-1871-0307-8406-B02F1B4C3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1798289-0D62-414D-83DA-6B0026856F43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BA50CA03-C547-EE80-7431-BD42AFC54F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" y="521504"/>
            <a:ext cx="84582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12390: Distributing Ballot Boxes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536E6994-2BEE-9D53-05E0-953B343752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12390: Distributing Ballot Boxes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陳欣愉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8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西班牙全國大選需要在各城市設置投票箱（</a:t>
            </a:r>
            <a:r>
              <a:rPr lang="en-US" altLang="zh-TW" sz="2400" dirty="0">
                <a:latin typeface="Times New Roman" panose="02020603050405020304" pitchFamily="18" charset="0"/>
              </a:rPr>
              <a:t>ballot boxes)</a:t>
            </a:r>
            <a:r>
              <a:rPr lang="zh-TW" altLang="en-US" sz="2400" dirty="0">
                <a:latin typeface="Times New Roman" panose="02020603050405020304" pitchFamily="18" charset="0"/>
              </a:rPr>
              <a:t>。已知全國有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個城市</a:t>
            </a:r>
            <a:r>
              <a:rPr lang="pt-BR" altLang="zh-TW" sz="2400" dirty="0">
                <a:latin typeface="Times New Roman" panose="02020603050405020304" pitchFamily="18" charset="0"/>
              </a:rPr>
              <a:t>(1 ≤ N ≤ 500, 000) </a:t>
            </a:r>
            <a:r>
              <a:rPr lang="zh-TW" altLang="en-US" sz="2400" dirty="0">
                <a:latin typeface="Times New Roman" panose="02020603050405020304" pitchFamily="18" charset="0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</a:rPr>
              <a:t>B</a:t>
            </a:r>
            <a:r>
              <a:rPr lang="zh-TW" altLang="en-US" sz="2400" dirty="0">
                <a:latin typeface="Times New Roman" panose="02020603050405020304" pitchFamily="18" charset="0"/>
              </a:rPr>
              <a:t>個投票箱</a:t>
            </a:r>
            <a:r>
              <a:rPr lang="pt-BR" altLang="zh-TW" sz="2400" dirty="0">
                <a:latin typeface="Times New Roman" panose="02020603050405020304" pitchFamily="18" charset="0"/>
              </a:rPr>
              <a:t>(N ≤ B ≤ 2, 000, 000)</a:t>
            </a:r>
            <a:r>
              <a:rPr lang="zh-TW" altLang="en-US" sz="2400" dirty="0">
                <a:latin typeface="Times New Roman" panose="02020603050405020304" pitchFamily="18" charset="0"/>
              </a:rPr>
              <a:t>，每個城市有固定人口數</a:t>
            </a:r>
            <a:r>
              <a:rPr lang="it-IT" altLang="zh-TW" sz="2400" dirty="0">
                <a:latin typeface="Times New Roman" panose="02020603050405020304" pitchFamily="18" charset="0"/>
              </a:rPr>
              <a:t>ai , (1 ≤ ai ≤ 5, 000, 000) </a:t>
            </a:r>
            <a:r>
              <a:rPr lang="zh-TW" altLang="en-US" sz="2400" dirty="0">
                <a:latin typeface="Times New Roman" panose="02020603050405020304" pitchFamily="18" charset="0"/>
              </a:rPr>
              <a:t>。在每個城市至少有一個箱子，選民不能跨越城市投票的狀況下，目標設計出「箱子分配方式」使得「最擁擠的箱子人數」最小。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548A52-156F-58FA-38AA-53A28EE336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>
            <a:extLst>
              <a:ext uri="{FF2B5EF4-FFF2-40B4-BE49-F238E27FC236}">
                <a16:creationId xmlns:a16="http://schemas.microsoft.com/office/drawing/2014/main" id="{9230F33F-7481-977F-1DE8-86554930F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3ABEB71-51E9-481D-8058-0A26789A2070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456BACB-2753-E535-3497-A43DEB7F86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433028"/>
            <a:ext cx="8077200" cy="5991944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//Input</a:t>
            </a:r>
            <a:r>
              <a:rPr lang="zh-TW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TW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000" dirty="0">
                <a:latin typeface="Times New Roman" panose="02020603050405020304" pitchFamily="18" charset="0"/>
              </a:rPr>
              <a:t>2 7 	</a:t>
            </a:r>
            <a:r>
              <a:rPr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// </a:t>
            </a:r>
            <a:r>
              <a:rPr lang="zh-TW" altLang="en-US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城市總數 </a:t>
            </a:r>
            <a:r>
              <a:rPr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, box</a:t>
            </a:r>
            <a:r>
              <a:rPr lang="zh-TW" altLang="en-US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數</a:t>
            </a:r>
            <a:endParaRPr lang="en-US" altLang="zh-TW" sz="20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000" dirty="0">
                <a:latin typeface="Times New Roman" panose="02020603050405020304" pitchFamily="18" charset="0"/>
              </a:rPr>
              <a:t>	200000 	</a:t>
            </a:r>
            <a:r>
              <a:rPr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// </a:t>
            </a:r>
            <a:r>
              <a:rPr lang="zh-TW" altLang="en-US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城市</a:t>
            </a:r>
            <a:r>
              <a:rPr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A</a:t>
            </a:r>
            <a:r>
              <a:rPr lang="zh-TW" altLang="en-US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人口數</a:t>
            </a:r>
            <a:endParaRPr lang="en-US" altLang="zh-TW" sz="2000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000" dirty="0">
                <a:latin typeface="Times New Roman" panose="02020603050405020304" pitchFamily="18" charset="0"/>
              </a:rPr>
              <a:t>	500000 	</a:t>
            </a:r>
            <a:r>
              <a:rPr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// </a:t>
            </a:r>
            <a:r>
              <a:rPr lang="zh-TW" altLang="en-US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城市</a:t>
            </a:r>
            <a:r>
              <a:rPr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B</a:t>
            </a:r>
            <a:r>
              <a:rPr lang="zh-TW" altLang="en-US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人口數</a:t>
            </a:r>
            <a:endParaRPr lang="en-US" altLang="zh-TW" sz="2000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TW" sz="20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000" dirty="0">
                <a:latin typeface="Times New Roman" panose="02020603050405020304" pitchFamily="18" charset="0"/>
              </a:rPr>
              <a:t>	4 6 	</a:t>
            </a:r>
            <a:r>
              <a:rPr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// </a:t>
            </a:r>
            <a:r>
              <a:rPr lang="zh-TW" altLang="en-US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城市總數 </a:t>
            </a:r>
            <a:r>
              <a:rPr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, box</a:t>
            </a:r>
            <a:r>
              <a:rPr lang="zh-TW" altLang="en-US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數</a:t>
            </a:r>
            <a:endParaRPr lang="en-US" altLang="zh-TW" sz="20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000" dirty="0">
                <a:latin typeface="Times New Roman" panose="02020603050405020304" pitchFamily="18" charset="0"/>
              </a:rPr>
              <a:t>	120 	</a:t>
            </a:r>
            <a:r>
              <a:rPr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// </a:t>
            </a:r>
            <a:r>
              <a:rPr lang="zh-TW" altLang="en-US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城市</a:t>
            </a:r>
            <a:r>
              <a:rPr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a</a:t>
            </a:r>
            <a:r>
              <a:rPr lang="zh-TW" altLang="en-US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人口數</a:t>
            </a:r>
            <a:endParaRPr lang="en-US" altLang="zh-TW" sz="20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000" dirty="0">
                <a:latin typeface="Times New Roman" panose="02020603050405020304" pitchFamily="18" charset="0"/>
              </a:rPr>
              <a:t>	2680 	</a:t>
            </a:r>
            <a:r>
              <a:rPr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// </a:t>
            </a:r>
            <a:r>
              <a:rPr lang="zh-TW" altLang="en-US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城市</a:t>
            </a:r>
            <a:r>
              <a:rPr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b</a:t>
            </a:r>
            <a:r>
              <a:rPr lang="zh-TW" altLang="en-US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人口數</a:t>
            </a:r>
            <a:endParaRPr lang="en-US" altLang="zh-TW" sz="20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000" dirty="0">
                <a:latin typeface="Times New Roman" panose="02020603050405020304" pitchFamily="18" charset="0"/>
              </a:rPr>
              <a:t>	3400 	</a:t>
            </a:r>
            <a:r>
              <a:rPr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// </a:t>
            </a:r>
            <a:r>
              <a:rPr lang="zh-TW" altLang="en-US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城市</a:t>
            </a:r>
            <a:r>
              <a:rPr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c</a:t>
            </a:r>
            <a:r>
              <a:rPr lang="zh-TW" altLang="en-US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人口數</a:t>
            </a:r>
            <a:endParaRPr lang="en-US" altLang="zh-TW" sz="20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000" dirty="0">
                <a:latin typeface="Times New Roman" panose="02020603050405020304" pitchFamily="18" charset="0"/>
              </a:rPr>
              <a:t>	200 	</a:t>
            </a:r>
            <a:r>
              <a:rPr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// </a:t>
            </a:r>
            <a:r>
              <a:rPr lang="zh-TW" altLang="en-US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城市</a:t>
            </a:r>
            <a:r>
              <a:rPr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d</a:t>
            </a:r>
            <a:r>
              <a:rPr lang="zh-TW" altLang="en-US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人口數</a:t>
            </a:r>
            <a:endParaRPr lang="en-US" altLang="zh-TW" sz="20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sz="20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000" dirty="0">
                <a:latin typeface="Times New Roman" panose="02020603050405020304" pitchFamily="18" charset="0"/>
              </a:rPr>
              <a:t>	-1 -1	</a:t>
            </a:r>
            <a:r>
              <a:rPr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// end of input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//Output</a:t>
            </a:r>
            <a:r>
              <a:rPr lang="zh-TW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000" dirty="0">
                <a:latin typeface="Times New Roman" panose="02020603050405020304" pitchFamily="18" charset="0"/>
              </a:rPr>
              <a:t>100000   </a:t>
            </a:r>
            <a:r>
              <a:rPr lang="en-US" altLang="zh-TW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// </a:t>
            </a:r>
            <a:r>
              <a:rPr lang="zh-TW" altLang="en-US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容量最大的票箱分配人口數</a:t>
            </a:r>
            <a:endParaRPr lang="en-US" altLang="zh-TW" sz="20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000" dirty="0">
                <a:latin typeface="Times New Roman" panose="02020603050405020304" pitchFamily="18" charset="0"/>
              </a:rPr>
              <a:t>	1700</a:t>
            </a:r>
            <a:endParaRPr lang="zh-TW" altLang="en-US" sz="2000" dirty="0">
              <a:latin typeface="Times New Roman" panose="02020603050405020304" pitchFamily="18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1DE19D5C-661D-44D3-C75E-85646D821578}"/>
              </a:ext>
            </a:extLst>
          </p:cNvPr>
          <p:cNvSpPr/>
          <p:nvPr/>
        </p:nvSpPr>
        <p:spPr bwMode="auto">
          <a:xfrm>
            <a:off x="5344648" y="1196752"/>
            <a:ext cx="216024" cy="21602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08E9B850-2A86-F6D7-3481-B40A3A483CBE}"/>
              </a:ext>
            </a:extLst>
          </p:cNvPr>
          <p:cNvSpPr/>
          <p:nvPr/>
        </p:nvSpPr>
        <p:spPr bwMode="auto">
          <a:xfrm>
            <a:off x="5676980" y="1196752"/>
            <a:ext cx="216024" cy="21602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27BF88C1-7C7D-3E1D-9584-89492F483971}"/>
              </a:ext>
            </a:extLst>
          </p:cNvPr>
          <p:cNvSpPr/>
          <p:nvPr/>
        </p:nvSpPr>
        <p:spPr bwMode="auto">
          <a:xfrm>
            <a:off x="6009312" y="1196752"/>
            <a:ext cx="216024" cy="21602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F4535CF1-AD8F-ACC7-F47E-8EFA4C4EC6B1}"/>
              </a:ext>
            </a:extLst>
          </p:cNvPr>
          <p:cNvSpPr/>
          <p:nvPr/>
        </p:nvSpPr>
        <p:spPr bwMode="auto">
          <a:xfrm>
            <a:off x="6341644" y="1196752"/>
            <a:ext cx="216024" cy="21602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181F93DF-F489-6481-BF35-0F21FBB52994}"/>
              </a:ext>
            </a:extLst>
          </p:cNvPr>
          <p:cNvSpPr/>
          <p:nvPr/>
        </p:nvSpPr>
        <p:spPr bwMode="auto">
          <a:xfrm>
            <a:off x="6673976" y="1196752"/>
            <a:ext cx="216024" cy="21602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6173CEB0-B5F8-F72A-112F-FC1E04D24726}"/>
              </a:ext>
            </a:extLst>
          </p:cNvPr>
          <p:cNvSpPr/>
          <p:nvPr/>
        </p:nvSpPr>
        <p:spPr bwMode="auto">
          <a:xfrm>
            <a:off x="7006012" y="1196752"/>
            <a:ext cx="216024" cy="21602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D79CD7D0-A6A5-3CC3-50E8-3C96BAB50E0B}"/>
              </a:ext>
            </a:extLst>
          </p:cNvPr>
          <p:cNvSpPr/>
          <p:nvPr/>
        </p:nvSpPr>
        <p:spPr bwMode="auto">
          <a:xfrm>
            <a:off x="5344460" y="2636912"/>
            <a:ext cx="216024" cy="21602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7A616A67-40E8-18AC-263D-904205B660CD}"/>
              </a:ext>
            </a:extLst>
          </p:cNvPr>
          <p:cNvSpPr/>
          <p:nvPr/>
        </p:nvSpPr>
        <p:spPr bwMode="auto">
          <a:xfrm>
            <a:off x="5676792" y="2636912"/>
            <a:ext cx="216024" cy="21602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8C8EF185-3249-033C-7252-D726849F9B34}"/>
              </a:ext>
            </a:extLst>
          </p:cNvPr>
          <p:cNvSpPr/>
          <p:nvPr/>
        </p:nvSpPr>
        <p:spPr bwMode="auto">
          <a:xfrm>
            <a:off x="6009124" y="2636912"/>
            <a:ext cx="216024" cy="21602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5356A774-1374-73F2-77A7-52E184EA3231}"/>
              </a:ext>
            </a:extLst>
          </p:cNvPr>
          <p:cNvSpPr/>
          <p:nvPr/>
        </p:nvSpPr>
        <p:spPr bwMode="auto">
          <a:xfrm>
            <a:off x="6341456" y="2636912"/>
            <a:ext cx="216024" cy="21602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EE55E86A-FEB8-4B3E-A614-185C34205CF2}"/>
              </a:ext>
            </a:extLst>
          </p:cNvPr>
          <p:cNvSpPr/>
          <p:nvPr/>
        </p:nvSpPr>
        <p:spPr bwMode="auto">
          <a:xfrm>
            <a:off x="6673788" y="2636912"/>
            <a:ext cx="216024" cy="21602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CEAB44B5-B9A4-E56E-B5DF-8085BB0AF2DA}"/>
              </a:ext>
            </a:extLst>
          </p:cNvPr>
          <p:cNvSpPr/>
          <p:nvPr/>
        </p:nvSpPr>
        <p:spPr bwMode="auto">
          <a:xfrm>
            <a:off x="7005824" y="2636912"/>
            <a:ext cx="216024" cy="21602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CC4104F2-B70B-6771-70D0-4EB39C0CE2EF}"/>
              </a:ext>
            </a:extLst>
          </p:cNvPr>
          <p:cNvSpPr txBox="1"/>
          <p:nvPr/>
        </p:nvSpPr>
        <p:spPr>
          <a:xfrm>
            <a:off x="5270320" y="3167204"/>
            <a:ext cx="374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4D458BAE-3FBC-12D4-F648-908E45E22034}"/>
              </a:ext>
            </a:extLst>
          </p:cNvPr>
          <p:cNvSpPr txBox="1"/>
          <p:nvPr/>
        </p:nvSpPr>
        <p:spPr>
          <a:xfrm>
            <a:off x="5821974" y="3182940"/>
            <a:ext cx="374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55FB8BD6-3AA7-20C2-9D6A-B03A1797E342}"/>
              </a:ext>
            </a:extLst>
          </p:cNvPr>
          <p:cNvSpPr txBox="1"/>
          <p:nvPr/>
        </p:nvSpPr>
        <p:spPr>
          <a:xfrm>
            <a:off x="7008136" y="3167204"/>
            <a:ext cx="374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d</a:t>
            </a:r>
            <a:endParaRPr lang="zh-TW" altLang="en-US" dirty="0"/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AE44C223-0D2C-184F-0CDB-17C24E58CCBC}"/>
              </a:ext>
            </a:extLst>
          </p:cNvPr>
          <p:cNvSpPr txBox="1"/>
          <p:nvPr/>
        </p:nvSpPr>
        <p:spPr>
          <a:xfrm>
            <a:off x="6471292" y="3167204"/>
            <a:ext cx="374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D7EDE2FE-DA94-07D3-2364-5E37CA8EA330}"/>
              </a:ext>
            </a:extLst>
          </p:cNvPr>
          <p:cNvSpPr txBox="1"/>
          <p:nvPr/>
        </p:nvSpPr>
        <p:spPr>
          <a:xfrm>
            <a:off x="6557480" y="1553024"/>
            <a:ext cx="374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9650A493-02F1-FC93-BEA1-39E31A9F7EF7}"/>
              </a:ext>
            </a:extLst>
          </p:cNvPr>
          <p:cNvSpPr txBox="1"/>
          <p:nvPr/>
        </p:nvSpPr>
        <p:spPr>
          <a:xfrm>
            <a:off x="5392328" y="1553024"/>
            <a:ext cx="374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A</a:t>
            </a:r>
            <a:endParaRPr lang="zh-TW" altLang="en-US" dirty="0"/>
          </a:p>
        </p:txBody>
      </p:sp>
      <p:cxnSp>
        <p:nvCxnSpPr>
          <p:cNvPr id="28" name="直線接點 27">
            <a:extLst>
              <a:ext uri="{FF2B5EF4-FFF2-40B4-BE49-F238E27FC236}">
                <a16:creationId xmlns:a16="http://schemas.microsoft.com/office/drawing/2014/main" id="{627B27E8-0D37-C7F4-7541-3D35A96FFFB9}"/>
              </a:ext>
            </a:extLst>
          </p:cNvPr>
          <p:cNvCxnSpPr/>
          <p:nvPr/>
        </p:nvCxnSpPr>
        <p:spPr bwMode="auto">
          <a:xfrm>
            <a:off x="5286300" y="1553024"/>
            <a:ext cx="622496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9" name="直線接點 28">
            <a:extLst>
              <a:ext uri="{FF2B5EF4-FFF2-40B4-BE49-F238E27FC236}">
                <a16:creationId xmlns:a16="http://schemas.microsoft.com/office/drawing/2014/main" id="{E8415FB6-7670-4C2D-D1A6-A09636CC7E3C}"/>
              </a:ext>
            </a:extLst>
          </p:cNvPr>
          <p:cNvCxnSpPr>
            <a:cxnSpLocks/>
          </p:cNvCxnSpPr>
          <p:nvPr/>
        </p:nvCxnSpPr>
        <p:spPr bwMode="auto">
          <a:xfrm>
            <a:off x="6044420" y="1553024"/>
            <a:ext cx="1551916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2" name="直線接點 31">
            <a:extLst>
              <a:ext uri="{FF2B5EF4-FFF2-40B4-BE49-F238E27FC236}">
                <a16:creationId xmlns:a16="http://schemas.microsoft.com/office/drawing/2014/main" id="{854155A4-685E-57A1-C5E3-4CC694C10E2D}"/>
              </a:ext>
            </a:extLst>
          </p:cNvPr>
          <p:cNvCxnSpPr>
            <a:cxnSpLocks/>
          </p:cNvCxnSpPr>
          <p:nvPr/>
        </p:nvCxnSpPr>
        <p:spPr bwMode="auto">
          <a:xfrm>
            <a:off x="5644620" y="2996952"/>
            <a:ext cx="561214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4" name="直線接點 33">
            <a:extLst>
              <a:ext uri="{FF2B5EF4-FFF2-40B4-BE49-F238E27FC236}">
                <a16:creationId xmlns:a16="http://schemas.microsoft.com/office/drawing/2014/main" id="{BC7BAD94-2609-AF83-F20C-DF1B56C40364}"/>
              </a:ext>
            </a:extLst>
          </p:cNvPr>
          <p:cNvCxnSpPr>
            <a:cxnSpLocks/>
          </p:cNvCxnSpPr>
          <p:nvPr/>
        </p:nvCxnSpPr>
        <p:spPr bwMode="auto">
          <a:xfrm>
            <a:off x="6341456" y="2996952"/>
            <a:ext cx="561214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5" name="直線接點 34">
            <a:extLst>
              <a:ext uri="{FF2B5EF4-FFF2-40B4-BE49-F238E27FC236}">
                <a16:creationId xmlns:a16="http://schemas.microsoft.com/office/drawing/2014/main" id="{1F970B97-AC7C-1BEE-E278-AE9683C304E1}"/>
              </a:ext>
            </a:extLst>
          </p:cNvPr>
          <p:cNvCxnSpPr>
            <a:cxnSpLocks/>
          </p:cNvCxnSpPr>
          <p:nvPr/>
        </p:nvCxnSpPr>
        <p:spPr bwMode="auto">
          <a:xfrm>
            <a:off x="5327344" y="2993596"/>
            <a:ext cx="229182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8" name="直線接點 37">
            <a:extLst>
              <a:ext uri="{FF2B5EF4-FFF2-40B4-BE49-F238E27FC236}">
                <a16:creationId xmlns:a16="http://schemas.microsoft.com/office/drawing/2014/main" id="{5AFD1C36-6BDA-CC1C-20A5-4C8F7A566539}"/>
              </a:ext>
            </a:extLst>
          </p:cNvPr>
          <p:cNvCxnSpPr>
            <a:cxnSpLocks/>
          </p:cNvCxnSpPr>
          <p:nvPr/>
        </p:nvCxnSpPr>
        <p:spPr bwMode="auto">
          <a:xfrm>
            <a:off x="6998052" y="2993596"/>
            <a:ext cx="229182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FB38BD12-C0D7-A12E-D537-3BA40A63CE1E}"/>
              </a:ext>
            </a:extLst>
          </p:cNvPr>
          <p:cNvSpPr txBox="1"/>
          <p:nvPr/>
        </p:nvSpPr>
        <p:spPr>
          <a:xfrm>
            <a:off x="4913628" y="643547"/>
            <a:ext cx="1040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>
                <a:highlight>
                  <a:srgbClr val="FFFF00"/>
                </a:highlight>
              </a:rPr>
              <a:t>100000</a:t>
            </a:r>
            <a:endParaRPr lang="zh-TW" altLang="en-US" sz="1600" dirty="0">
              <a:highlight>
                <a:srgbClr val="FFFF00"/>
              </a:highlight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5F632739-277F-9F77-8F7D-FE085F3E93F6}"/>
              </a:ext>
            </a:extLst>
          </p:cNvPr>
          <p:cNvSpPr txBox="1"/>
          <p:nvPr/>
        </p:nvSpPr>
        <p:spPr>
          <a:xfrm>
            <a:off x="5951106" y="632857"/>
            <a:ext cx="1040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100000</a:t>
            </a:r>
            <a:endParaRPr lang="zh-TW" altLang="en-US" sz="1600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55E05AFB-957D-3C57-8857-55CD57454637}"/>
              </a:ext>
            </a:extLst>
          </p:cNvPr>
          <p:cNvSpPr txBox="1"/>
          <p:nvPr/>
        </p:nvSpPr>
        <p:spPr>
          <a:xfrm>
            <a:off x="4959845" y="2184940"/>
            <a:ext cx="769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120</a:t>
            </a:r>
            <a:endParaRPr lang="zh-TW" altLang="en-US" sz="160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1A08E630-7CEF-F2C6-A8A6-827602546E05}"/>
              </a:ext>
            </a:extLst>
          </p:cNvPr>
          <p:cNvSpPr txBox="1"/>
          <p:nvPr/>
        </p:nvSpPr>
        <p:spPr>
          <a:xfrm>
            <a:off x="5571932" y="2110138"/>
            <a:ext cx="706396" cy="341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1340</a:t>
            </a:r>
            <a:endParaRPr lang="zh-TW" altLang="en-US" sz="1600" dirty="0"/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AE091BBF-152B-DE30-4BF6-67B08287D60E}"/>
              </a:ext>
            </a:extLst>
          </p:cNvPr>
          <p:cNvSpPr txBox="1"/>
          <p:nvPr/>
        </p:nvSpPr>
        <p:spPr>
          <a:xfrm>
            <a:off x="6299428" y="2157430"/>
            <a:ext cx="706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>
                <a:highlight>
                  <a:srgbClr val="FFFF00"/>
                </a:highlight>
              </a:rPr>
              <a:t>1700</a:t>
            </a:r>
            <a:endParaRPr lang="zh-TW" altLang="en-US" sz="1600" dirty="0">
              <a:highlight>
                <a:srgbClr val="FFFF00"/>
              </a:highlight>
            </a:endParaRPr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F1C090A1-E518-D09D-8DDA-F92C65B31182}"/>
              </a:ext>
            </a:extLst>
          </p:cNvPr>
          <p:cNvSpPr txBox="1"/>
          <p:nvPr/>
        </p:nvSpPr>
        <p:spPr>
          <a:xfrm>
            <a:off x="7195286" y="2141224"/>
            <a:ext cx="1040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200</a:t>
            </a:r>
            <a:endParaRPr lang="zh-TW" altLang="en-US" sz="1600" dirty="0"/>
          </a:p>
        </p:txBody>
      </p:sp>
      <p:cxnSp>
        <p:nvCxnSpPr>
          <p:cNvPr id="48" name="直線接點 47">
            <a:extLst>
              <a:ext uri="{FF2B5EF4-FFF2-40B4-BE49-F238E27FC236}">
                <a16:creationId xmlns:a16="http://schemas.microsoft.com/office/drawing/2014/main" id="{4F5D2E1C-9878-F2FA-82C5-6EAADA8C2A66}"/>
              </a:ext>
            </a:extLst>
          </p:cNvPr>
          <p:cNvCxnSpPr>
            <a:cxnSpLocks/>
          </p:cNvCxnSpPr>
          <p:nvPr/>
        </p:nvCxnSpPr>
        <p:spPr bwMode="auto">
          <a:xfrm>
            <a:off x="5148064" y="2446882"/>
            <a:ext cx="304408" cy="30282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0" name="直線接點 49">
            <a:extLst>
              <a:ext uri="{FF2B5EF4-FFF2-40B4-BE49-F238E27FC236}">
                <a16:creationId xmlns:a16="http://schemas.microsoft.com/office/drawing/2014/main" id="{53E09D1B-9D17-D4EE-03D0-E35E456D59CE}"/>
              </a:ext>
            </a:extLst>
          </p:cNvPr>
          <p:cNvCxnSpPr>
            <a:cxnSpLocks/>
          </p:cNvCxnSpPr>
          <p:nvPr/>
        </p:nvCxnSpPr>
        <p:spPr bwMode="auto">
          <a:xfrm flipH="1">
            <a:off x="5751893" y="2406393"/>
            <a:ext cx="125860" cy="3385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8" name="直線接點 57">
            <a:extLst>
              <a:ext uri="{FF2B5EF4-FFF2-40B4-BE49-F238E27FC236}">
                <a16:creationId xmlns:a16="http://schemas.microsoft.com/office/drawing/2014/main" id="{65DE10B7-B780-F3E9-9E8A-D01B23FD98D3}"/>
              </a:ext>
            </a:extLst>
          </p:cNvPr>
          <p:cNvCxnSpPr>
            <a:cxnSpLocks/>
          </p:cNvCxnSpPr>
          <p:nvPr/>
        </p:nvCxnSpPr>
        <p:spPr bwMode="auto">
          <a:xfrm flipH="1">
            <a:off x="6474448" y="2417683"/>
            <a:ext cx="125860" cy="3385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61" name="直線接點 60">
            <a:extLst>
              <a:ext uri="{FF2B5EF4-FFF2-40B4-BE49-F238E27FC236}">
                <a16:creationId xmlns:a16="http://schemas.microsoft.com/office/drawing/2014/main" id="{D40C4B4B-E786-41F8-19E7-5ADF4C4FC0C9}"/>
              </a:ext>
            </a:extLst>
          </p:cNvPr>
          <p:cNvCxnSpPr>
            <a:cxnSpLocks/>
          </p:cNvCxnSpPr>
          <p:nvPr/>
        </p:nvCxnSpPr>
        <p:spPr bwMode="auto">
          <a:xfrm flipH="1">
            <a:off x="7112643" y="2446882"/>
            <a:ext cx="125860" cy="3385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62" name="直線接點 61">
            <a:extLst>
              <a:ext uri="{FF2B5EF4-FFF2-40B4-BE49-F238E27FC236}">
                <a16:creationId xmlns:a16="http://schemas.microsoft.com/office/drawing/2014/main" id="{D26FB6BB-902E-F1DE-9DF5-169D951941F3}"/>
              </a:ext>
            </a:extLst>
          </p:cNvPr>
          <p:cNvCxnSpPr>
            <a:cxnSpLocks/>
            <a:endCxn id="11" idx="0"/>
          </p:cNvCxnSpPr>
          <p:nvPr/>
        </p:nvCxnSpPr>
        <p:spPr bwMode="auto">
          <a:xfrm>
            <a:off x="5907510" y="2406393"/>
            <a:ext cx="209626" cy="2305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6144" name="直線接點 6143">
            <a:extLst>
              <a:ext uri="{FF2B5EF4-FFF2-40B4-BE49-F238E27FC236}">
                <a16:creationId xmlns:a16="http://schemas.microsoft.com/office/drawing/2014/main" id="{E73CE2F3-2F9D-EB72-7D4F-3D798E024EDB}"/>
              </a:ext>
            </a:extLst>
          </p:cNvPr>
          <p:cNvCxnSpPr>
            <a:cxnSpLocks/>
          </p:cNvCxnSpPr>
          <p:nvPr/>
        </p:nvCxnSpPr>
        <p:spPr bwMode="auto">
          <a:xfrm>
            <a:off x="6618912" y="2467920"/>
            <a:ext cx="209626" cy="2305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6145" name="直線接點 6144">
            <a:extLst>
              <a:ext uri="{FF2B5EF4-FFF2-40B4-BE49-F238E27FC236}">
                <a16:creationId xmlns:a16="http://schemas.microsoft.com/office/drawing/2014/main" id="{40C7077E-5580-D3A8-1EE4-40C038B669F6}"/>
              </a:ext>
            </a:extLst>
          </p:cNvPr>
          <p:cNvCxnSpPr>
            <a:cxnSpLocks/>
          </p:cNvCxnSpPr>
          <p:nvPr/>
        </p:nvCxnSpPr>
        <p:spPr bwMode="auto">
          <a:xfrm flipH="1">
            <a:off x="5433814" y="963300"/>
            <a:ext cx="125860" cy="3385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6148" name="直線接點 6147">
            <a:extLst>
              <a:ext uri="{FF2B5EF4-FFF2-40B4-BE49-F238E27FC236}">
                <a16:creationId xmlns:a16="http://schemas.microsoft.com/office/drawing/2014/main" id="{77D068F8-5E8B-2233-D12D-EDF113554E93}"/>
              </a:ext>
            </a:extLst>
          </p:cNvPr>
          <p:cNvCxnSpPr>
            <a:cxnSpLocks/>
          </p:cNvCxnSpPr>
          <p:nvPr/>
        </p:nvCxnSpPr>
        <p:spPr bwMode="auto">
          <a:xfrm flipH="1">
            <a:off x="6115889" y="934493"/>
            <a:ext cx="125860" cy="3385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6149" name="矩形 6148">
            <a:extLst>
              <a:ext uri="{FF2B5EF4-FFF2-40B4-BE49-F238E27FC236}">
                <a16:creationId xmlns:a16="http://schemas.microsoft.com/office/drawing/2014/main" id="{C4F91368-BA43-F1D6-D515-146073CBA3B3}"/>
              </a:ext>
            </a:extLst>
          </p:cNvPr>
          <p:cNvSpPr/>
          <p:nvPr/>
        </p:nvSpPr>
        <p:spPr bwMode="auto">
          <a:xfrm>
            <a:off x="7338048" y="1193819"/>
            <a:ext cx="216024" cy="21602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19412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A08857-5E2A-EAE0-225C-DA5B3163CF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編號版面配置區 5">
            <a:extLst>
              <a:ext uri="{FF2B5EF4-FFF2-40B4-BE49-F238E27FC236}">
                <a16:creationId xmlns:a16="http://schemas.microsoft.com/office/drawing/2014/main" id="{5C3E401D-0596-C30C-673C-D3CEB9CCB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DFE5627-C66B-4FC8-B7A5-857CEFF1DC80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3984CE0-5F90-659C-C97D-981F7BF3D2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51148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先猜測一個箱子容量上限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，假設</a:t>
            </a:r>
            <a:r>
              <a:rPr lang="zh-TW" altLang="en-US" sz="2400" dirty="0">
                <a:latin typeface="Times New Roman" panose="02020603050405020304" pitchFamily="18" charset="0"/>
              </a:rPr>
              <a:t>「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不可以超過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3000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人一箱</a:t>
            </a:r>
            <a:r>
              <a:rPr lang="zh-TW" altLang="en-US" sz="2400" dirty="0">
                <a:latin typeface="Times New Roman" panose="02020603050405020304" pitchFamily="18" charset="0"/>
              </a:rPr>
              <a:t>」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檢查每個城市需要幾個箱子才能讓每箱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&lt;=3000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計算出總共需要幾個箱子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如果使用的箱子數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&lt;=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題目提供的箱子總數，則猜測值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是可行的方案。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透過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binary search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夾擠找出最佳解。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</a:rPr>
              <a:t>城市</a:t>
            </a:r>
            <a:r>
              <a:rPr lang="en-US" altLang="zh-TW" sz="2400" dirty="0">
                <a:latin typeface="Times New Roman" panose="02020603050405020304" pitchFamily="18" charset="0"/>
              </a:rPr>
              <a:t>a : 4000</a:t>
            </a:r>
            <a:r>
              <a:rPr lang="zh-TW" altLang="en-US" sz="2400" dirty="0">
                <a:latin typeface="Times New Roman" panose="02020603050405020304" pitchFamily="18" charset="0"/>
              </a:rPr>
              <a:t>人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</a:rPr>
              <a:t>城市</a:t>
            </a:r>
            <a:r>
              <a:rPr lang="en-US" altLang="zh-TW" sz="2400" dirty="0">
                <a:latin typeface="Times New Roman" panose="02020603050405020304" pitchFamily="18" charset="0"/>
              </a:rPr>
              <a:t>b : 3000</a:t>
            </a:r>
            <a:r>
              <a:rPr lang="zh-TW" altLang="en-US" sz="2400" dirty="0">
                <a:latin typeface="Times New Roman" panose="02020603050405020304" pitchFamily="18" charset="0"/>
              </a:rPr>
              <a:t>人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</a:rPr>
              <a:t>城市</a:t>
            </a:r>
            <a:r>
              <a:rPr lang="en-US" altLang="zh-TW" sz="2400" dirty="0">
                <a:latin typeface="Times New Roman" panose="02020603050405020304" pitchFamily="18" charset="0"/>
              </a:rPr>
              <a:t>c : 2000</a:t>
            </a:r>
            <a:r>
              <a:rPr lang="zh-TW" altLang="en-US" sz="2400" dirty="0">
                <a:latin typeface="Times New Roman" panose="02020603050405020304" pitchFamily="18" charset="0"/>
              </a:rPr>
              <a:t>人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總共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個城市，提供</a:t>
            </a:r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個箱子。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42995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315E760-93A0-F08C-2817-1063FCD5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64366-ABA7-4748-A7D3-1509D7415A36}" type="slidenum">
              <a:rPr lang="zh-TW" altLang="en-US" smtClean="0"/>
              <a:pPr>
                <a:defRPr/>
              </a:pPr>
              <a:t>4</a:t>
            </a:fld>
            <a:endParaRPr lang="en-US" altLang="zh-TW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F878A796-5B09-B5E5-B640-833813D9F7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092997"/>
              </p:ext>
            </p:extLst>
          </p:nvPr>
        </p:nvGraphicFramePr>
        <p:xfrm>
          <a:off x="467544" y="650107"/>
          <a:ext cx="8219255" cy="3018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4944">
                  <a:extLst>
                    <a:ext uri="{9D8B030D-6E8A-4147-A177-3AD203B41FA5}">
                      <a16:colId xmlns:a16="http://schemas.microsoft.com/office/drawing/2014/main" val="1170895524"/>
                    </a:ext>
                  </a:extLst>
                </a:gridCol>
                <a:gridCol w="1463258">
                  <a:extLst>
                    <a:ext uri="{9D8B030D-6E8A-4147-A177-3AD203B41FA5}">
                      <a16:colId xmlns:a16="http://schemas.microsoft.com/office/drawing/2014/main" val="555214876"/>
                    </a:ext>
                  </a:extLst>
                </a:gridCol>
                <a:gridCol w="1384366">
                  <a:extLst>
                    <a:ext uri="{9D8B030D-6E8A-4147-A177-3AD203B41FA5}">
                      <a16:colId xmlns:a16="http://schemas.microsoft.com/office/drawing/2014/main" val="26057881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843555802"/>
                    </a:ext>
                  </a:extLst>
                </a:gridCol>
                <a:gridCol w="1738535">
                  <a:extLst>
                    <a:ext uri="{9D8B030D-6E8A-4147-A177-3AD203B41FA5}">
                      <a16:colId xmlns:a16="http://schemas.microsoft.com/office/drawing/2014/main" val="2589865482"/>
                    </a:ext>
                  </a:extLst>
                </a:gridCol>
              </a:tblGrid>
              <a:tr h="526102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假設每箱最多塞幾人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城市</a:t>
                      </a:r>
                      <a:r>
                        <a:rPr lang="en-US" altLang="zh-TW" dirty="0"/>
                        <a:t>A</a:t>
                      </a:r>
                    </a:p>
                    <a:p>
                      <a:pPr algn="ctr"/>
                      <a:r>
                        <a:rPr lang="en-US" altLang="zh-TW" dirty="0"/>
                        <a:t>(4000</a:t>
                      </a:r>
                      <a:r>
                        <a:rPr lang="zh-TW" altLang="en-US" dirty="0"/>
                        <a:t>人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城市</a:t>
                      </a:r>
                      <a:r>
                        <a:rPr lang="en-US" altLang="zh-TW" dirty="0"/>
                        <a:t>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(3000</a:t>
                      </a:r>
                      <a:r>
                        <a:rPr lang="zh-TW" altLang="en-US" dirty="0"/>
                        <a:t>人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城市</a:t>
                      </a:r>
                      <a:r>
                        <a:rPr lang="en-US" altLang="zh-TW" dirty="0"/>
                        <a:t>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(2000</a:t>
                      </a:r>
                      <a:r>
                        <a:rPr lang="zh-TW" altLang="en-US" dirty="0"/>
                        <a:t>人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總共需要幾箱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5244459"/>
                  </a:ext>
                </a:extLst>
              </a:tr>
              <a:tr h="52610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5000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 </a:t>
                      </a:r>
                      <a:r>
                        <a:rPr lang="zh-TW" altLang="en-US" dirty="0"/>
                        <a:t>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3&lt;=5 OK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444632"/>
                  </a:ext>
                </a:extLst>
              </a:tr>
              <a:tr h="52610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2000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5&lt;=5 OK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908527"/>
                  </a:ext>
                </a:extLst>
              </a:tr>
              <a:tr h="52610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1000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9!&lt;=5 Nope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7111346"/>
                  </a:ext>
                </a:extLst>
              </a:tr>
              <a:tr h="52610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100</a:t>
                      </a:r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40</a:t>
                      </a:r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30</a:t>
                      </a:r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20</a:t>
                      </a:r>
                      <a:endParaRPr lang="zh-TW" altLang="en-US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391780"/>
                  </a:ext>
                </a:extLst>
              </a:tr>
            </a:tbl>
          </a:graphicData>
        </a:graphic>
      </p:graphicFrame>
      <p:sp>
        <p:nvSpPr>
          <p:cNvPr id="13" name="文字方塊 12">
            <a:extLst>
              <a:ext uri="{FF2B5EF4-FFF2-40B4-BE49-F238E27FC236}">
                <a16:creationId xmlns:a16="http://schemas.microsoft.com/office/drawing/2014/main" id="{7FFA0B39-9112-2124-1EB1-01FFF41EB8BC}"/>
              </a:ext>
            </a:extLst>
          </p:cNvPr>
          <p:cNvSpPr txBox="1"/>
          <p:nvPr/>
        </p:nvSpPr>
        <p:spPr>
          <a:xfrm>
            <a:off x="5328086" y="4980792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5000</a:t>
            </a:r>
            <a:endParaRPr lang="zh-TW" altLang="en-US" dirty="0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6840AF53-0C5B-9097-2D1D-F5D30ADA2B5E}"/>
              </a:ext>
            </a:extLst>
          </p:cNvPr>
          <p:cNvSpPr txBox="1"/>
          <p:nvPr/>
        </p:nvSpPr>
        <p:spPr>
          <a:xfrm>
            <a:off x="3725906" y="5004497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2000</a:t>
            </a:r>
            <a:endParaRPr lang="zh-TW" altLang="en-US" dirty="0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26C88380-BE2B-6E3E-D5E4-E380CB405B96}"/>
              </a:ext>
            </a:extLst>
          </p:cNvPr>
          <p:cNvSpPr txBox="1"/>
          <p:nvPr/>
        </p:nvSpPr>
        <p:spPr>
          <a:xfrm>
            <a:off x="2627785" y="5007017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1000</a:t>
            </a:r>
            <a:endParaRPr lang="zh-TW" altLang="en-US" dirty="0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A677CF56-CDD9-78B6-B9D9-77F1279DF6A6}"/>
              </a:ext>
            </a:extLst>
          </p:cNvPr>
          <p:cNvSpPr txBox="1"/>
          <p:nvPr/>
        </p:nvSpPr>
        <p:spPr>
          <a:xfrm>
            <a:off x="1331640" y="4988081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100</a:t>
            </a:r>
            <a:endParaRPr lang="zh-TW" altLang="en-US" dirty="0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7DEF77D0-426D-AFD8-B085-AEA7FC1FDB15}"/>
              </a:ext>
            </a:extLst>
          </p:cNvPr>
          <p:cNvSpPr txBox="1"/>
          <p:nvPr/>
        </p:nvSpPr>
        <p:spPr>
          <a:xfrm>
            <a:off x="6588224" y="4980793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6000</a:t>
            </a:r>
            <a:endParaRPr lang="zh-TW" altLang="en-US" dirty="0"/>
          </a:p>
        </p:txBody>
      </p:sp>
      <p:cxnSp>
        <p:nvCxnSpPr>
          <p:cNvPr id="20" name="直線單箭頭接點 19">
            <a:extLst>
              <a:ext uri="{FF2B5EF4-FFF2-40B4-BE49-F238E27FC236}">
                <a16:creationId xmlns:a16="http://schemas.microsoft.com/office/drawing/2014/main" id="{A04442DF-4D7C-EF68-81BB-7DB8398347B7}"/>
              </a:ext>
            </a:extLst>
          </p:cNvPr>
          <p:cNvCxnSpPr>
            <a:cxnSpLocks/>
          </p:cNvCxnSpPr>
          <p:nvPr/>
        </p:nvCxnSpPr>
        <p:spPr bwMode="auto">
          <a:xfrm>
            <a:off x="1045121" y="4607724"/>
            <a:ext cx="7053758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9BDF7E6E-5665-7464-0E92-A5B743E40D6D}"/>
              </a:ext>
            </a:extLst>
          </p:cNvPr>
          <p:cNvCxnSpPr>
            <a:cxnSpLocks/>
          </p:cNvCxnSpPr>
          <p:nvPr/>
        </p:nvCxnSpPr>
        <p:spPr bwMode="auto">
          <a:xfrm>
            <a:off x="4193958" y="4100777"/>
            <a:ext cx="0" cy="2452423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A3EB2AB4-7DF9-1B26-5CBF-2C66D4A28006}"/>
              </a:ext>
            </a:extLst>
          </p:cNvPr>
          <p:cNvCxnSpPr>
            <a:cxnSpLocks/>
          </p:cNvCxnSpPr>
          <p:nvPr/>
        </p:nvCxnSpPr>
        <p:spPr bwMode="auto">
          <a:xfrm flipH="1">
            <a:off x="3059830" y="4100777"/>
            <a:ext cx="30785" cy="2452423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0BA612C3-C763-8952-BC05-99F425FA5AB0}"/>
              </a:ext>
            </a:extLst>
          </p:cNvPr>
          <p:cNvCxnSpPr>
            <a:cxnSpLocks/>
          </p:cNvCxnSpPr>
          <p:nvPr/>
        </p:nvCxnSpPr>
        <p:spPr bwMode="auto">
          <a:xfrm flipH="1">
            <a:off x="1563126" y="4151888"/>
            <a:ext cx="1085368" cy="9346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4D7B5C5C-C369-8698-9B58-097FBF799CD7}"/>
              </a:ext>
            </a:extLst>
          </p:cNvPr>
          <p:cNvCxnSpPr>
            <a:cxnSpLocks/>
          </p:cNvCxnSpPr>
          <p:nvPr/>
        </p:nvCxnSpPr>
        <p:spPr bwMode="auto">
          <a:xfrm>
            <a:off x="1551445" y="4155864"/>
            <a:ext cx="1172079" cy="93062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直線接點 32">
            <a:extLst>
              <a:ext uri="{FF2B5EF4-FFF2-40B4-BE49-F238E27FC236}">
                <a16:creationId xmlns:a16="http://schemas.microsoft.com/office/drawing/2014/main" id="{C5B3C1F5-BEFF-2C48-6355-FCEE028A23C9}"/>
              </a:ext>
            </a:extLst>
          </p:cNvPr>
          <p:cNvCxnSpPr>
            <a:cxnSpLocks/>
          </p:cNvCxnSpPr>
          <p:nvPr/>
        </p:nvCxnSpPr>
        <p:spPr bwMode="auto">
          <a:xfrm>
            <a:off x="6190157" y="4075580"/>
            <a:ext cx="1375212" cy="928917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4" name="直線接點 33">
            <a:extLst>
              <a:ext uri="{FF2B5EF4-FFF2-40B4-BE49-F238E27FC236}">
                <a16:creationId xmlns:a16="http://schemas.microsoft.com/office/drawing/2014/main" id="{45E7ECC6-E5DC-9841-D7D6-303967F5D9CB}"/>
              </a:ext>
            </a:extLst>
          </p:cNvPr>
          <p:cNvCxnSpPr>
            <a:cxnSpLocks/>
          </p:cNvCxnSpPr>
          <p:nvPr/>
        </p:nvCxnSpPr>
        <p:spPr bwMode="auto">
          <a:xfrm flipH="1">
            <a:off x="6316677" y="4061537"/>
            <a:ext cx="1296146" cy="919255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0" name="橢圓 39">
            <a:extLst>
              <a:ext uri="{FF2B5EF4-FFF2-40B4-BE49-F238E27FC236}">
                <a16:creationId xmlns:a16="http://schemas.microsoft.com/office/drawing/2014/main" id="{3D04F229-C2FD-E85E-19AF-F293890DD532}"/>
              </a:ext>
            </a:extLst>
          </p:cNvPr>
          <p:cNvSpPr/>
          <p:nvPr/>
        </p:nvSpPr>
        <p:spPr bwMode="auto">
          <a:xfrm>
            <a:off x="2891896" y="4427704"/>
            <a:ext cx="360040" cy="360040"/>
          </a:xfrm>
          <a:prstGeom prst="ellipse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1" name="橢圓 40">
            <a:extLst>
              <a:ext uri="{FF2B5EF4-FFF2-40B4-BE49-F238E27FC236}">
                <a16:creationId xmlns:a16="http://schemas.microsoft.com/office/drawing/2014/main" id="{4C62B48A-C079-C28F-075E-625FD1F677E8}"/>
              </a:ext>
            </a:extLst>
          </p:cNvPr>
          <p:cNvSpPr/>
          <p:nvPr/>
        </p:nvSpPr>
        <p:spPr bwMode="auto">
          <a:xfrm>
            <a:off x="4013938" y="4427704"/>
            <a:ext cx="360040" cy="360040"/>
          </a:xfrm>
          <a:prstGeom prst="ellipse">
            <a:avLst/>
          </a:prstGeom>
          <a:solidFill>
            <a:schemeClr val="tx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5039E247-26A6-50BC-9CAD-93A88E3FBCF7}"/>
              </a:ext>
            </a:extLst>
          </p:cNvPr>
          <p:cNvSpPr txBox="1"/>
          <p:nvPr/>
        </p:nvSpPr>
        <p:spPr>
          <a:xfrm>
            <a:off x="7884370" y="4905092"/>
            <a:ext cx="12061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假設每箱</a:t>
            </a:r>
            <a:endParaRPr lang="en-US" altLang="zh-TW" sz="1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最多塞人</a:t>
            </a:r>
          </a:p>
        </p:txBody>
      </p:sp>
      <p:sp>
        <p:nvSpPr>
          <p:cNvPr id="47" name="箭號: 向左 46">
            <a:extLst>
              <a:ext uri="{FF2B5EF4-FFF2-40B4-BE49-F238E27FC236}">
                <a16:creationId xmlns:a16="http://schemas.microsoft.com/office/drawing/2014/main" id="{5CA0E9B5-D816-AA70-A38F-72FACC49695C}"/>
              </a:ext>
            </a:extLst>
          </p:cNvPr>
          <p:cNvSpPr/>
          <p:nvPr/>
        </p:nvSpPr>
        <p:spPr bwMode="auto">
          <a:xfrm>
            <a:off x="4736725" y="5550684"/>
            <a:ext cx="2643584" cy="928916"/>
          </a:xfrm>
          <a:prstGeom prst="lef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最大值最小化</a:t>
            </a:r>
          </a:p>
        </p:txBody>
      </p:sp>
      <p:sp>
        <p:nvSpPr>
          <p:cNvPr id="48" name="箭號: 向左 47">
            <a:extLst>
              <a:ext uri="{FF2B5EF4-FFF2-40B4-BE49-F238E27FC236}">
                <a16:creationId xmlns:a16="http://schemas.microsoft.com/office/drawing/2014/main" id="{9B606183-BA00-85AD-C951-FAF9AEAC3A7D}"/>
              </a:ext>
            </a:extLst>
          </p:cNvPr>
          <p:cNvSpPr/>
          <p:nvPr/>
        </p:nvSpPr>
        <p:spPr bwMode="auto">
          <a:xfrm>
            <a:off x="1178402" y="5538352"/>
            <a:ext cx="1578479" cy="930628"/>
          </a:xfrm>
          <a:prstGeom prst="lef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rPr>
              <a:t>不可行</a:t>
            </a:r>
          </a:p>
        </p:txBody>
      </p:sp>
    </p:spTree>
    <p:extLst>
      <p:ext uri="{BB962C8B-B14F-4D97-AF65-F5344CB8AC3E}">
        <p14:creationId xmlns:p14="http://schemas.microsoft.com/office/powerpoint/2010/main" val="1753146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A1E81D-23C2-1223-E670-783CA4B4D0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編號版面配置區 5">
            <a:extLst>
              <a:ext uri="{FF2B5EF4-FFF2-40B4-BE49-F238E27FC236}">
                <a16:creationId xmlns:a16="http://schemas.microsoft.com/office/drawing/2014/main" id="{DD4CB49B-EBB6-A1E2-380C-841CCD0BC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DFE5627-C66B-4FC8-B7A5-857CEFF1DC80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43C11F61-3248-A4F2-1C26-39F8F04F8A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151813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3600" dirty="0">
                <a:latin typeface="Times New Roman" panose="02020603050405020304" pitchFamily="18" charset="0"/>
                <a:sym typeface="Wingdings" panose="05000000000000000000" pitchFamily="2" charset="2"/>
              </a:rPr>
              <a:t>Binary Search </a:t>
            </a:r>
            <a:endParaRPr lang="en-US" altLang="zh-TW" sz="36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cxnSp>
        <p:nvCxnSpPr>
          <p:cNvPr id="3" name="直線單箭頭接點 2">
            <a:extLst>
              <a:ext uri="{FF2B5EF4-FFF2-40B4-BE49-F238E27FC236}">
                <a16:creationId xmlns:a16="http://schemas.microsoft.com/office/drawing/2014/main" id="{1B13F794-D9D8-5050-C272-54A8DADBE4B3}"/>
              </a:ext>
            </a:extLst>
          </p:cNvPr>
          <p:cNvCxnSpPr/>
          <p:nvPr/>
        </p:nvCxnSpPr>
        <p:spPr bwMode="auto">
          <a:xfrm>
            <a:off x="1331640" y="2708920"/>
            <a:ext cx="5688632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4" name="文字方塊 3">
            <a:extLst>
              <a:ext uri="{FF2B5EF4-FFF2-40B4-BE49-F238E27FC236}">
                <a16:creationId xmlns:a16="http://schemas.microsoft.com/office/drawing/2014/main" id="{73734ABC-CFF5-87BF-E170-59B404352A57}"/>
              </a:ext>
            </a:extLst>
          </p:cNvPr>
          <p:cNvSpPr txBox="1"/>
          <p:nvPr/>
        </p:nvSpPr>
        <p:spPr>
          <a:xfrm>
            <a:off x="5533061" y="1781795"/>
            <a:ext cx="2785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dirty="0">
                <a:solidFill>
                  <a:schemeClr val="accent6">
                    <a:lumMod val="50000"/>
                  </a:schemeClr>
                </a:solidFill>
                <a:latin typeface="+mj-ea"/>
                <a:ea typeface="+mj-ea"/>
              </a:rPr>
              <a:t>城市人口最多</a:t>
            </a:r>
            <a:r>
              <a:rPr lang="en-US" altLang="zh-TW" sz="1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5000000</a:t>
            </a:r>
            <a:r>
              <a:rPr lang="zh-TW" altLang="en-US" sz="1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人</a:t>
            </a:r>
            <a:endParaRPr lang="en-US" altLang="zh-TW" sz="18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zh-TW" altLang="en-US" sz="1800" dirty="0">
                <a:solidFill>
                  <a:schemeClr val="accent6">
                    <a:lumMod val="50000"/>
                  </a:schemeClr>
                </a:solidFill>
                <a:latin typeface="+mj-ea"/>
                <a:ea typeface="+mj-ea"/>
              </a:rPr>
              <a:t>最大可能全塞進一個箱子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08F0016-F2A4-99D8-DC0C-53928B9F9309}"/>
              </a:ext>
            </a:extLst>
          </p:cNvPr>
          <p:cNvSpPr txBox="1"/>
          <p:nvPr/>
        </p:nvSpPr>
        <p:spPr>
          <a:xfrm>
            <a:off x="7210069" y="2524254"/>
            <a:ext cx="2217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dirty="0">
                <a:latin typeface="+mj-ea"/>
                <a:ea typeface="+mj-ea"/>
              </a:rPr>
              <a:t>箱子塞的人數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508EFF85-EB6B-EA8F-7731-CDFB9EBF32B3}"/>
              </a:ext>
            </a:extLst>
          </p:cNvPr>
          <p:cNvSpPr txBox="1"/>
          <p:nvPr/>
        </p:nvSpPr>
        <p:spPr>
          <a:xfrm>
            <a:off x="6228184" y="3090693"/>
            <a:ext cx="2217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+mj-lt"/>
                <a:ea typeface="+mj-ea"/>
              </a:rPr>
              <a:t>5000000</a:t>
            </a:r>
            <a:endParaRPr lang="zh-TW" altLang="en-US" dirty="0">
              <a:latin typeface="+mj-lt"/>
              <a:ea typeface="+mj-ea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063D9C11-7021-0CF3-13F9-8C5D7E8B1720}"/>
              </a:ext>
            </a:extLst>
          </p:cNvPr>
          <p:cNvSpPr txBox="1"/>
          <p:nvPr/>
        </p:nvSpPr>
        <p:spPr>
          <a:xfrm>
            <a:off x="1343160" y="3090693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+mj-ea"/>
                <a:ea typeface="+mj-ea"/>
              </a:rPr>
              <a:t>0</a:t>
            </a:r>
            <a:endParaRPr lang="zh-TW" altLang="en-US" dirty="0">
              <a:latin typeface="+mj-ea"/>
              <a:ea typeface="+mj-ea"/>
            </a:endParaRPr>
          </a:p>
        </p:txBody>
      </p:sp>
      <p:cxnSp>
        <p:nvCxnSpPr>
          <p:cNvPr id="10" name="直線單箭頭接點 9">
            <a:extLst>
              <a:ext uri="{FF2B5EF4-FFF2-40B4-BE49-F238E27FC236}">
                <a16:creationId xmlns:a16="http://schemas.microsoft.com/office/drawing/2014/main" id="{ED0C0460-3C78-4797-854F-6C7F33DFDD97}"/>
              </a:ext>
            </a:extLst>
          </p:cNvPr>
          <p:cNvCxnSpPr/>
          <p:nvPr/>
        </p:nvCxnSpPr>
        <p:spPr bwMode="auto">
          <a:xfrm flipV="1">
            <a:off x="1535520" y="3573016"/>
            <a:ext cx="0" cy="7920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EA5945F1-0B5E-AD82-3522-8054211B2A87}"/>
              </a:ext>
            </a:extLst>
          </p:cNvPr>
          <p:cNvCxnSpPr/>
          <p:nvPr/>
        </p:nvCxnSpPr>
        <p:spPr bwMode="auto">
          <a:xfrm flipV="1">
            <a:off x="6781800" y="3573016"/>
            <a:ext cx="0" cy="7920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09ABA42F-C461-7BDC-566E-232B64184031}"/>
              </a:ext>
            </a:extLst>
          </p:cNvPr>
          <p:cNvSpPr txBox="1"/>
          <p:nvPr/>
        </p:nvSpPr>
        <p:spPr>
          <a:xfrm>
            <a:off x="1163140" y="4365103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00B0F0"/>
                </a:solidFill>
              </a:rPr>
              <a:t>Left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A45C793E-AD6A-D3FC-772F-39636FF31AED}"/>
              </a:ext>
            </a:extLst>
          </p:cNvPr>
          <p:cNvSpPr txBox="1"/>
          <p:nvPr/>
        </p:nvSpPr>
        <p:spPr>
          <a:xfrm>
            <a:off x="3384118" y="5623901"/>
            <a:ext cx="10801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Right</a:t>
            </a:r>
          </a:p>
          <a:p>
            <a:r>
              <a:rPr lang="en-US" altLang="zh-TW" dirty="0">
                <a:solidFill>
                  <a:srgbClr val="FF0000"/>
                </a:solidFill>
              </a:rPr>
              <a:t>=mid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9FE8C778-0CB2-CD8E-B28D-7C7E42DF81B1}"/>
              </a:ext>
            </a:extLst>
          </p:cNvPr>
          <p:cNvSpPr txBox="1"/>
          <p:nvPr/>
        </p:nvSpPr>
        <p:spPr>
          <a:xfrm>
            <a:off x="3347864" y="3075346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2500000</a:t>
            </a:r>
            <a:endParaRPr lang="zh-TW" altLang="en-US" dirty="0"/>
          </a:p>
        </p:txBody>
      </p:sp>
      <p:cxnSp>
        <p:nvCxnSpPr>
          <p:cNvPr id="15" name="直線單箭頭接點 14">
            <a:extLst>
              <a:ext uri="{FF2B5EF4-FFF2-40B4-BE49-F238E27FC236}">
                <a16:creationId xmlns:a16="http://schemas.microsoft.com/office/drawing/2014/main" id="{4E692F93-F0B1-3633-FA6A-72451AB6ABF6}"/>
              </a:ext>
            </a:extLst>
          </p:cNvPr>
          <p:cNvCxnSpPr/>
          <p:nvPr/>
        </p:nvCxnSpPr>
        <p:spPr bwMode="auto">
          <a:xfrm flipV="1">
            <a:off x="4067944" y="3552358"/>
            <a:ext cx="0" cy="7920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EC985904-EAC9-5649-0EE5-620D44167C49}"/>
              </a:ext>
            </a:extLst>
          </p:cNvPr>
          <p:cNvSpPr txBox="1"/>
          <p:nvPr/>
        </p:nvSpPr>
        <p:spPr>
          <a:xfrm>
            <a:off x="3656295" y="4365102"/>
            <a:ext cx="1186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0070C0"/>
                </a:solidFill>
              </a:rPr>
              <a:t>mid</a:t>
            </a:r>
          </a:p>
        </p:txBody>
      </p: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3246C538-7D9E-B194-2153-B8791E8F841D}"/>
              </a:ext>
            </a:extLst>
          </p:cNvPr>
          <p:cNvCxnSpPr/>
          <p:nvPr/>
        </p:nvCxnSpPr>
        <p:spPr bwMode="auto">
          <a:xfrm flipV="1">
            <a:off x="4067944" y="4826767"/>
            <a:ext cx="0" cy="7920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8A84CFB2-27D2-ADF7-2433-EF77FADA0CA0}"/>
              </a:ext>
            </a:extLst>
          </p:cNvPr>
          <p:cNvSpPr txBox="1"/>
          <p:nvPr/>
        </p:nvSpPr>
        <p:spPr>
          <a:xfrm>
            <a:off x="6481810" y="4400279"/>
            <a:ext cx="1186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00B0F0"/>
                </a:solidFill>
              </a:rPr>
              <a:t>Right</a:t>
            </a:r>
          </a:p>
        </p:txBody>
      </p: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87045E6E-41A9-8E71-D502-5E83400C51BB}"/>
              </a:ext>
            </a:extLst>
          </p:cNvPr>
          <p:cNvCxnSpPr/>
          <p:nvPr/>
        </p:nvCxnSpPr>
        <p:spPr bwMode="auto">
          <a:xfrm flipV="1">
            <a:off x="1535520" y="4826767"/>
            <a:ext cx="0" cy="7920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0E4F12D5-6586-B66C-EE4A-B4CE5B783FCE}"/>
              </a:ext>
            </a:extLst>
          </p:cNvPr>
          <p:cNvSpPr txBox="1"/>
          <p:nvPr/>
        </p:nvSpPr>
        <p:spPr>
          <a:xfrm>
            <a:off x="1172756" y="5616228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Left</a:t>
            </a:r>
          </a:p>
        </p:txBody>
      </p:sp>
      <p:cxnSp>
        <p:nvCxnSpPr>
          <p:cNvPr id="21" name="直線單箭頭接點 20">
            <a:extLst>
              <a:ext uri="{FF2B5EF4-FFF2-40B4-BE49-F238E27FC236}">
                <a16:creationId xmlns:a16="http://schemas.microsoft.com/office/drawing/2014/main" id="{76434D80-7E54-5B71-9BD3-BC36318E84CE}"/>
              </a:ext>
            </a:extLst>
          </p:cNvPr>
          <p:cNvCxnSpPr/>
          <p:nvPr/>
        </p:nvCxnSpPr>
        <p:spPr bwMode="auto">
          <a:xfrm flipV="1">
            <a:off x="4716016" y="4831813"/>
            <a:ext cx="0" cy="7920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66FF33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2" name="直線單箭頭接點 21">
            <a:extLst>
              <a:ext uri="{FF2B5EF4-FFF2-40B4-BE49-F238E27FC236}">
                <a16:creationId xmlns:a16="http://schemas.microsoft.com/office/drawing/2014/main" id="{FF25619A-3BB1-8EE8-1699-F196FF9F0A6D}"/>
              </a:ext>
            </a:extLst>
          </p:cNvPr>
          <p:cNvCxnSpPr/>
          <p:nvPr/>
        </p:nvCxnSpPr>
        <p:spPr bwMode="auto">
          <a:xfrm flipV="1">
            <a:off x="6906490" y="4831813"/>
            <a:ext cx="0" cy="7920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66FF33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4B178FEF-F090-4471-186D-5C9D7833E0AC}"/>
              </a:ext>
            </a:extLst>
          </p:cNvPr>
          <p:cNvSpPr txBox="1"/>
          <p:nvPr/>
        </p:nvSpPr>
        <p:spPr>
          <a:xfrm>
            <a:off x="4302398" y="5590038"/>
            <a:ext cx="14937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00B050"/>
                </a:solidFill>
              </a:rPr>
              <a:t>Left</a:t>
            </a:r>
          </a:p>
          <a:p>
            <a:r>
              <a:rPr lang="en-US" altLang="zh-TW" dirty="0">
                <a:solidFill>
                  <a:srgbClr val="00B050"/>
                </a:solidFill>
              </a:rPr>
              <a:t>=mid+1</a:t>
            </a: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08972B25-F42E-BF83-6A8E-68B9D155359D}"/>
              </a:ext>
            </a:extLst>
          </p:cNvPr>
          <p:cNvSpPr txBox="1"/>
          <p:nvPr/>
        </p:nvSpPr>
        <p:spPr>
          <a:xfrm>
            <a:off x="6585296" y="5623901"/>
            <a:ext cx="10801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00B050"/>
                </a:solidFill>
              </a:rPr>
              <a:t>Right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EFC62791-5D2E-099B-DA82-4FEC3716C5AF}"/>
              </a:ext>
            </a:extLst>
          </p:cNvPr>
          <p:cNvSpPr txBox="1"/>
          <p:nvPr/>
        </p:nvSpPr>
        <p:spPr>
          <a:xfrm>
            <a:off x="2821295" y="5285394"/>
            <a:ext cx="1049248" cy="369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1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mid</a:t>
            </a:r>
            <a:r>
              <a:rPr lang="zh-TW" altLang="en-US" sz="1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可行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E1D7576F-5B76-CE75-B5C6-CAE71A25FB7E}"/>
              </a:ext>
            </a:extLst>
          </p:cNvPr>
          <p:cNvSpPr txBox="1"/>
          <p:nvPr/>
        </p:nvSpPr>
        <p:spPr>
          <a:xfrm>
            <a:off x="4955990" y="5291280"/>
            <a:ext cx="12991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1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mid</a:t>
            </a:r>
            <a:r>
              <a:rPr lang="zh-TW" altLang="en-US" sz="1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不可行</a:t>
            </a:r>
          </a:p>
        </p:txBody>
      </p:sp>
    </p:spTree>
    <p:extLst>
      <p:ext uri="{BB962C8B-B14F-4D97-AF65-F5344CB8AC3E}">
        <p14:creationId xmlns:p14="http://schemas.microsoft.com/office/powerpoint/2010/main" val="972125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39A495-7020-6015-8BE7-192571F1F6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編號版面配置區 5">
            <a:extLst>
              <a:ext uri="{FF2B5EF4-FFF2-40B4-BE49-F238E27FC236}">
                <a16:creationId xmlns:a16="http://schemas.microsoft.com/office/drawing/2014/main" id="{963C8BAF-E7ED-8528-C7F5-142D1B3F0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DFE5627-C66B-4FC8-B7A5-857CEFF1DC80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1879A768-8C5F-906B-1B97-E174CC293F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3" y="412923"/>
            <a:ext cx="8151813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</a:rPr>
              <a:t>城市</a:t>
            </a:r>
            <a:r>
              <a:rPr lang="en-US" altLang="zh-TW" sz="2400" dirty="0">
                <a:latin typeface="Times New Roman" panose="02020603050405020304" pitchFamily="18" charset="0"/>
              </a:rPr>
              <a:t>a : 120</a:t>
            </a:r>
            <a:r>
              <a:rPr lang="zh-TW" altLang="en-US" sz="2400" dirty="0">
                <a:latin typeface="Times New Roman" panose="02020603050405020304" pitchFamily="18" charset="0"/>
              </a:rPr>
              <a:t>人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</a:rPr>
              <a:t>城市</a:t>
            </a:r>
            <a:r>
              <a:rPr lang="en-US" altLang="zh-TW" sz="2400" dirty="0">
                <a:latin typeface="Times New Roman" panose="02020603050405020304" pitchFamily="18" charset="0"/>
              </a:rPr>
              <a:t>b : 2680</a:t>
            </a:r>
            <a:r>
              <a:rPr lang="zh-TW" altLang="en-US" sz="2400" dirty="0">
                <a:latin typeface="Times New Roman" panose="02020603050405020304" pitchFamily="18" charset="0"/>
              </a:rPr>
              <a:t>人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</a:rPr>
              <a:t>城市</a:t>
            </a:r>
            <a:r>
              <a:rPr lang="en-US" altLang="zh-TW" sz="2400" dirty="0">
                <a:latin typeface="Times New Roman" panose="02020603050405020304" pitchFamily="18" charset="0"/>
              </a:rPr>
              <a:t>c : 3400</a:t>
            </a:r>
            <a:r>
              <a:rPr lang="zh-TW" altLang="en-US" sz="2400" dirty="0">
                <a:latin typeface="Times New Roman" panose="02020603050405020304" pitchFamily="18" charset="0"/>
              </a:rPr>
              <a:t>人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</a:rPr>
              <a:t>城市</a:t>
            </a:r>
            <a:r>
              <a:rPr lang="en-US" altLang="zh-TW" sz="2400" dirty="0">
                <a:latin typeface="Times New Roman" panose="02020603050405020304" pitchFamily="18" charset="0"/>
              </a:rPr>
              <a:t>d : 200</a:t>
            </a:r>
            <a:r>
              <a:rPr lang="zh-TW" altLang="en-US" sz="2400" dirty="0">
                <a:latin typeface="Times New Roman" panose="02020603050405020304" pitchFamily="18" charset="0"/>
              </a:rPr>
              <a:t>人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總共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個城市，提供</a:t>
            </a:r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個箱子。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604CC52C-D0F9-4873-5B77-D960C4D9F7FB}"/>
              </a:ext>
            </a:extLst>
          </p:cNvPr>
          <p:cNvSpPr txBox="1"/>
          <p:nvPr/>
        </p:nvSpPr>
        <p:spPr>
          <a:xfrm>
            <a:off x="5076056" y="440779"/>
            <a:ext cx="44028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</a:rPr>
              <a:t>4</a:t>
            </a:r>
            <a:r>
              <a:rPr lang="en-US" altLang="zh-TW" sz="2000" dirty="0">
                <a:latin typeface="Times New Roman" panose="02020603050405020304" pitchFamily="18" charset="0"/>
                <a:ea typeface="+mn-ea"/>
              </a:rPr>
              <a:t> </a:t>
            </a:r>
            <a:r>
              <a:rPr lang="en-US" altLang="zh-TW" sz="2000" dirty="0">
                <a:solidFill>
                  <a:srgbClr val="00B0F0"/>
                </a:solidFill>
                <a:latin typeface="Times New Roman" panose="02020603050405020304" pitchFamily="18" charset="0"/>
                <a:ea typeface="+mn-ea"/>
              </a:rPr>
              <a:t>6</a:t>
            </a:r>
            <a:r>
              <a:rPr lang="en-US" altLang="zh-TW" sz="2000" dirty="0">
                <a:latin typeface="Times New Roman" panose="02020603050405020304" pitchFamily="18" charset="0"/>
                <a:ea typeface="+mn-ea"/>
              </a:rPr>
              <a:t> 	// </a:t>
            </a:r>
            <a:r>
              <a:rPr lang="zh-TW" altLang="en-US" sz="2000" dirty="0">
                <a:latin typeface="Times New Roman" panose="02020603050405020304" pitchFamily="18" charset="0"/>
                <a:ea typeface="+mn-ea"/>
              </a:rPr>
              <a:t>城市總數 </a:t>
            </a:r>
            <a:r>
              <a:rPr lang="en-US" altLang="zh-TW" sz="2000" dirty="0">
                <a:latin typeface="Times New Roman" panose="02020603050405020304" pitchFamily="18" charset="0"/>
                <a:ea typeface="+mn-ea"/>
              </a:rPr>
              <a:t>, box</a:t>
            </a:r>
            <a:r>
              <a:rPr lang="zh-TW" altLang="en-US" sz="2000" dirty="0">
                <a:latin typeface="Times New Roman" panose="02020603050405020304" pitchFamily="18" charset="0"/>
                <a:ea typeface="+mn-ea"/>
              </a:rPr>
              <a:t>數</a:t>
            </a:r>
            <a:endParaRPr lang="en-US" altLang="zh-TW" sz="2000" dirty="0">
              <a:latin typeface="Times New Roman" panose="02020603050405020304" pitchFamily="18" charset="0"/>
              <a:ea typeface="+mn-ea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+mn-ea"/>
              </a:rPr>
              <a:t>120 	// </a:t>
            </a:r>
            <a:r>
              <a:rPr lang="zh-TW" altLang="en-US" sz="2000" dirty="0">
                <a:latin typeface="Times New Roman" panose="02020603050405020304" pitchFamily="18" charset="0"/>
                <a:ea typeface="+mn-ea"/>
              </a:rPr>
              <a:t>城市</a:t>
            </a:r>
            <a:r>
              <a:rPr lang="en-US" altLang="zh-TW" sz="2000" dirty="0">
                <a:latin typeface="Times New Roman" panose="02020603050405020304" pitchFamily="18" charset="0"/>
                <a:ea typeface="+mn-ea"/>
              </a:rPr>
              <a:t>a</a:t>
            </a:r>
            <a:r>
              <a:rPr lang="zh-TW" altLang="en-US" sz="2000" dirty="0">
                <a:latin typeface="Times New Roman" panose="02020603050405020304" pitchFamily="18" charset="0"/>
                <a:ea typeface="+mn-ea"/>
              </a:rPr>
              <a:t>人口數</a:t>
            </a:r>
            <a:endParaRPr lang="en-US" altLang="zh-TW" sz="2000" dirty="0">
              <a:latin typeface="Times New Roman" panose="02020603050405020304" pitchFamily="18" charset="0"/>
              <a:ea typeface="+mn-ea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+mn-ea"/>
              </a:rPr>
              <a:t>2680 	// </a:t>
            </a:r>
            <a:r>
              <a:rPr lang="zh-TW" altLang="en-US" sz="2000" dirty="0">
                <a:latin typeface="Times New Roman" panose="02020603050405020304" pitchFamily="18" charset="0"/>
                <a:ea typeface="+mn-ea"/>
              </a:rPr>
              <a:t>城市</a:t>
            </a:r>
            <a:r>
              <a:rPr lang="en-US" altLang="zh-TW" sz="2000" dirty="0">
                <a:latin typeface="Times New Roman" panose="02020603050405020304" pitchFamily="18" charset="0"/>
                <a:ea typeface="+mn-ea"/>
              </a:rPr>
              <a:t>b</a:t>
            </a:r>
            <a:r>
              <a:rPr lang="zh-TW" altLang="en-US" sz="2000" dirty="0">
                <a:latin typeface="Times New Roman" panose="02020603050405020304" pitchFamily="18" charset="0"/>
                <a:ea typeface="+mn-ea"/>
              </a:rPr>
              <a:t>人口數</a:t>
            </a:r>
            <a:endParaRPr lang="en-US" altLang="zh-TW" sz="2000" dirty="0">
              <a:latin typeface="Times New Roman" panose="02020603050405020304" pitchFamily="18" charset="0"/>
              <a:ea typeface="+mn-ea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+mn-ea"/>
              </a:rPr>
              <a:t>3400 	// </a:t>
            </a:r>
            <a:r>
              <a:rPr lang="zh-TW" altLang="en-US" sz="2000" dirty="0">
                <a:latin typeface="Times New Roman" panose="02020603050405020304" pitchFamily="18" charset="0"/>
                <a:ea typeface="+mn-ea"/>
              </a:rPr>
              <a:t>城市</a:t>
            </a:r>
            <a:r>
              <a:rPr lang="en-US" altLang="zh-TW" sz="2000" dirty="0">
                <a:latin typeface="Times New Roman" panose="02020603050405020304" pitchFamily="18" charset="0"/>
                <a:ea typeface="+mn-ea"/>
              </a:rPr>
              <a:t>c</a:t>
            </a:r>
            <a:r>
              <a:rPr lang="zh-TW" altLang="en-US" sz="2000" dirty="0">
                <a:latin typeface="Times New Roman" panose="02020603050405020304" pitchFamily="18" charset="0"/>
                <a:ea typeface="+mn-ea"/>
              </a:rPr>
              <a:t>人口數</a:t>
            </a:r>
            <a:endParaRPr lang="en-US" altLang="zh-TW" sz="2000" dirty="0">
              <a:latin typeface="Times New Roman" panose="02020603050405020304" pitchFamily="18" charset="0"/>
              <a:ea typeface="+mn-ea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000" dirty="0">
                <a:latin typeface="Times New Roman" panose="02020603050405020304" pitchFamily="18" charset="0"/>
                <a:ea typeface="+mn-ea"/>
              </a:rPr>
              <a:t>200 	// </a:t>
            </a:r>
            <a:r>
              <a:rPr lang="zh-TW" altLang="en-US" sz="2000" dirty="0">
                <a:latin typeface="Times New Roman" panose="02020603050405020304" pitchFamily="18" charset="0"/>
                <a:ea typeface="+mn-ea"/>
              </a:rPr>
              <a:t>城市</a:t>
            </a:r>
            <a:r>
              <a:rPr lang="en-US" altLang="zh-TW" sz="2000" dirty="0">
                <a:latin typeface="Times New Roman" panose="02020603050405020304" pitchFamily="18" charset="0"/>
                <a:ea typeface="+mn-ea"/>
              </a:rPr>
              <a:t>d</a:t>
            </a:r>
            <a:r>
              <a:rPr lang="zh-TW" altLang="en-US" sz="2000" dirty="0">
                <a:latin typeface="Times New Roman" panose="02020603050405020304" pitchFamily="18" charset="0"/>
                <a:ea typeface="+mn-ea"/>
              </a:rPr>
              <a:t>人口數</a:t>
            </a:r>
            <a:endParaRPr lang="en-US" altLang="zh-TW" sz="2000" dirty="0">
              <a:latin typeface="Times New Roman" panose="02020603050405020304" pitchFamily="18" charset="0"/>
              <a:ea typeface="+mn-ea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2E44B2A7-2181-698C-92BC-F5EC534650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646969"/>
              </p:ext>
            </p:extLst>
          </p:nvPr>
        </p:nvGraphicFramePr>
        <p:xfrm>
          <a:off x="457200" y="3018328"/>
          <a:ext cx="8075616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5936">
                  <a:extLst>
                    <a:ext uri="{9D8B030D-6E8A-4147-A177-3AD203B41FA5}">
                      <a16:colId xmlns:a16="http://schemas.microsoft.com/office/drawing/2014/main" val="3504407569"/>
                    </a:ext>
                  </a:extLst>
                </a:gridCol>
                <a:gridCol w="1184688">
                  <a:extLst>
                    <a:ext uri="{9D8B030D-6E8A-4147-A177-3AD203B41FA5}">
                      <a16:colId xmlns:a16="http://schemas.microsoft.com/office/drawing/2014/main" val="378229635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5746535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25418868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322091941"/>
                    </a:ext>
                  </a:extLst>
                </a:gridCol>
                <a:gridCol w="1728568">
                  <a:extLst>
                    <a:ext uri="{9D8B030D-6E8A-4147-A177-3AD203B41FA5}">
                      <a16:colId xmlns:a16="http://schemas.microsoft.com/office/drawing/2014/main" val="1084768008"/>
                    </a:ext>
                  </a:extLst>
                </a:gridCol>
              </a:tblGrid>
              <a:tr h="1912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假設箱</a:t>
                      </a:r>
                      <a:r>
                        <a:rPr lang="en-US" altLang="zh-TW" dirty="0"/>
                        <a:t>size</a:t>
                      </a:r>
                      <a:endParaRPr lang="zh-TW" altLang="en-US" dirty="0"/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A</a:t>
                      </a:r>
                      <a:r>
                        <a:rPr lang="zh-TW" altLang="en-US" dirty="0"/>
                        <a:t> </a:t>
                      </a:r>
                      <a:r>
                        <a:rPr lang="en-US" altLang="zh-TW" dirty="0"/>
                        <a:t>120</a:t>
                      </a:r>
                      <a:r>
                        <a:rPr lang="zh-TW" altLang="en-US" dirty="0"/>
                        <a:t>人</a:t>
                      </a:r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B 2680</a:t>
                      </a:r>
                      <a:r>
                        <a:rPr lang="zh-TW" altLang="en-US" dirty="0"/>
                        <a:t>人</a:t>
                      </a:r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C</a:t>
                      </a:r>
                      <a:r>
                        <a:rPr lang="zh-TW" altLang="en-US" dirty="0"/>
                        <a:t> </a:t>
                      </a:r>
                      <a:r>
                        <a:rPr lang="en-US" altLang="zh-TW" dirty="0"/>
                        <a:t>3400</a:t>
                      </a:r>
                      <a:r>
                        <a:rPr lang="zh-TW" altLang="en-US" dirty="0"/>
                        <a:t>人</a:t>
                      </a:r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D 200</a:t>
                      </a:r>
                      <a:r>
                        <a:rPr lang="zh-TW" altLang="en-US" dirty="0"/>
                        <a:t>人</a:t>
                      </a:r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總箱數</a:t>
                      </a:r>
                      <a:r>
                        <a:rPr lang="en-US" altLang="zh-TW" dirty="0"/>
                        <a:t>(6)</a:t>
                      </a:r>
                      <a:endParaRPr lang="zh-TW" altLang="en-US" dirty="0"/>
                    </a:p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36822"/>
                  </a:ext>
                </a:extLst>
              </a:tr>
              <a:tr h="334929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3000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5&lt;=6 ok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5259871"/>
                  </a:ext>
                </a:extLst>
              </a:tr>
              <a:tr h="334929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1000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9&gt;6 nope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768233"/>
                  </a:ext>
                </a:extLst>
              </a:tr>
              <a:tr h="334929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2000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6=6 ok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9497677"/>
                  </a:ext>
                </a:extLst>
              </a:tr>
              <a:tr h="334929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…..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078199"/>
                  </a:ext>
                </a:extLst>
              </a:tr>
              <a:tr h="334929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1701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6=6 ok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042316"/>
                  </a:ext>
                </a:extLst>
              </a:tr>
              <a:tr h="334929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1699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7&gt;6 nope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2617972"/>
                  </a:ext>
                </a:extLst>
              </a:tr>
              <a:tr h="334929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highlight>
                            <a:srgbClr val="FFFF00"/>
                          </a:highlight>
                        </a:rPr>
                        <a:t>1700</a:t>
                      </a:r>
                      <a:endParaRPr lang="zh-TW" altLang="en-U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6=6 ok </a:t>
                      </a:r>
                      <a:r>
                        <a:rPr lang="en-US" altLang="zh-TW" dirty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altLang="zh-TW" dirty="0" err="1">
                          <a:sym typeface="Wingdings" panose="05000000000000000000" pitchFamily="2" charset="2"/>
                        </a:rPr>
                        <a:t>ans</a:t>
                      </a:r>
                      <a:r>
                        <a:rPr lang="en-US" altLang="zh-TW" dirty="0">
                          <a:sym typeface="Wingdings" panose="05000000000000000000" pitchFamily="2" charset="2"/>
                        </a:rPr>
                        <a:t>: mid=left+1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994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8571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EC38499-33A5-82F8-50C3-50BA492B4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164366-ABA7-4748-A7D3-1509D7415A36}" type="slidenum">
              <a:rPr lang="zh-TW" altLang="en-US" smtClean="0"/>
              <a:pPr>
                <a:defRPr/>
              </a:pPr>
              <a:t>7</a:t>
            </a:fld>
            <a:endParaRPr lang="en-US" altLang="zh-TW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6EA990D-E918-F9A1-C6CE-38CA93FF9A81}"/>
              </a:ext>
            </a:extLst>
          </p:cNvPr>
          <p:cNvSpPr txBox="1"/>
          <p:nvPr/>
        </p:nvSpPr>
        <p:spPr>
          <a:xfrm>
            <a:off x="1547664" y="1552702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1698</a:t>
            </a:r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518C99DF-7186-20D9-621B-3D001298D654}"/>
              </a:ext>
            </a:extLst>
          </p:cNvPr>
          <p:cNvSpPr txBox="1"/>
          <p:nvPr/>
        </p:nvSpPr>
        <p:spPr>
          <a:xfrm>
            <a:off x="3100864" y="1552702"/>
            <a:ext cx="858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1699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27390A5-579E-B5BE-FA16-EA095540B2C1}"/>
              </a:ext>
            </a:extLst>
          </p:cNvPr>
          <p:cNvSpPr txBox="1"/>
          <p:nvPr/>
        </p:nvSpPr>
        <p:spPr>
          <a:xfrm>
            <a:off x="4932040" y="1552701"/>
            <a:ext cx="858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1700</a:t>
            </a:r>
            <a:endParaRPr lang="zh-TW" altLang="en-US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CC34641D-AF54-9703-0C03-D9302F4C8217}"/>
              </a:ext>
            </a:extLst>
          </p:cNvPr>
          <p:cNvSpPr txBox="1"/>
          <p:nvPr/>
        </p:nvSpPr>
        <p:spPr>
          <a:xfrm>
            <a:off x="6660234" y="1552701"/>
            <a:ext cx="858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1701</a:t>
            </a:r>
            <a:endParaRPr lang="zh-TW" altLang="en-US" dirty="0"/>
          </a:p>
        </p:txBody>
      </p:sp>
      <p:sp>
        <p:nvSpPr>
          <p:cNvPr id="9" name="箭號: 向上 8">
            <a:extLst>
              <a:ext uri="{FF2B5EF4-FFF2-40B4-BE49-F238E27FC236}">
                <a16:creationId xmlns:a16="http://schemas.microsoft.com/office/drawing/2014/main" id="{929EB78A-5C60-9393-53CC-EEDC5ACB9D6C}"/>
              </a:ext>
            </a:extLst>
          </p:cNvPr>
          <p:cNvSpPr/>
          <p:nvPr/>
        </p:nvSpPr>
        <p:spPr bwMode="auto">
          <a:xfrm>
            <a:off x="6976677" y="2014366"/>
            <a:ext cx="290994" cy="622546"/>
          </a:xfrm>
          <a:prstGeom prst="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箭號: 向上 9">
            <a:extLst>
              <a:ext uri="{FF2B5EF4-FFF2-40B4-BE49-F238E27FC236}">
                <a16:creationId xmlns:a16="http://schemas.microsoft.com/office/drawing/2014/main" id="{7B545344-238C-7A08-A27D-1D8880BAAA9C}"/>
              </a:ext>
            </a:extLst>
          </p:cNvPr>
          <p:cNvSpPr/>
          <p:nvPr/>
        </p:nvSpPr>
        <p:spPr bwMode="auto">
          <a:xfrm>
            <a:off x="1870205" y="2017174"/>
            <a:ext cx="290994" cy="622546"/>
          </a:xfrm>
          <a:prstGeom prst="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4D9BDFA8-E17B-40F0-7293-B9BB6F6DA8E9}"/>
              </a:ext>
            </a:extLst>
          </p:cNvPr>
          <p:cNvSpPr txBox="1"/>
          <p:nvPr/>
        </p:nvSpPr>
        <p:spPr>
          <a:xfrm>
            <a:off x="6660234" y="1183369"/>
            <a:ext cx="1407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800" dirty="0"/>
              <a:t>Ok </a:t>
            </a:r>
            <a:r>
              <a:rPr lang="zh-TW" altLang="en-US" sz="1800" dirty="0"/>
              <a:t>可行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BBA1AA32-30C2-ABE1-CCAD-1833FA03E76C}"/>
              </a:ext>
            </a:extLst>
          </p:cNvPr>
          <p:cNvSpPr txBox="1"/>
          <p:nvPr/>
        </p:nvSpPr>
        <p:spPr>
          <a:xfrm>
            <a:off x="1547664" y="2958588"/>
            <a:ext cx="1276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>
                <a:solidFill>
                  <a:schemeClr val="accent5">
                    <a:lumMod val="50000"/>
                  </a:schemeClr>
                </a:solidFill>
              </a:rPr>
              <a:t>Left</a:t>
            </a:r>
            <a:endParaRPr lang="zh-TW" altLang="en-US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3634E175-9EBB-E518-0EB8-D16E9DF2A082}"/>
              </a:ext>
            </a:extLst>
          </p:cNvPr>
          <p:cNvSpPr txBox="1"/>
          <p:nvPr/>
        </p:nvSpPr>
        <p:spPr>
          <a:xfrm>
            <a:off x="6781643" y="2958589"/>
            <a:ext cx="1276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>
                <a:solidFill>
                  <a:schemeClr val="accent5">
                    <a:lumMod val="50000"/>
                  </a:schemeClr>
                </a:solidFill>
              </a:rPr>
              <a:t>Right</a:t>
            </a:r>
            <a:endParaRPr lang="zh-TW" altLang="en-US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D565BFA9-A2BA-6FC4-6C1E-42C9A76F16BB}"/>
              </a:ext>
            </a:extLst>
          </p:cNvPr>
          <p:cNvSpPr txBox="1"/>
          <p:nvPr/>
        </p:nvSpPr>
        <p:spPr>
          <a:xfrm>
            <a:off x="669844" y="3993453"/>
            <a:ext cx="78625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mid = (</a:t>
            </a:r>
            <a:r>
              <a:rPr lang="en-US" altLang="zh-TW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left+right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)/2 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取數會偏左</a:t>
            </a:r>
            <a:endParaRPr lang="en-US" altLang="zh-TW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(1698+1701)/2=1699.5 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取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1699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偏左 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移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left = mid+1</a:t>
            </a:r>
            <a:endParaRPr lang="en-US" altLang="zh-TW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5" name="箭號: 向上 14">
            <a:extLst>
              <a:ext uri="{FF2B5EF4-FFF2-40B4-BE49-F238E27FC236}">
                <a16:creationId xmlns:a16="http://schemas.microsoft.com/office/drawing/2014/main" id="{1EFDED74-1619-1E81-E70C-AD9062004ABE}"/>
              </a:ext>
            </a:extLst>
          </p:cNvPr>
          <p:cNvSpPr/>
          <p:nvPr/>
        </p:nvSpPr>
        <p:spPr bwMode="auto">
          <a:xfrm>
            <a:off x="3401122" y="1999056"/>
            <a:ext cx="290994" cy="622546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D29C460E-B28C-3D88-07A3-A1C8E4B5AAE7}"/>
              </a:ext>
            </a:extLst>
          </p:cNvPr>
          <p:cNvSpPr txBox="1"/>
          <p:nvPr/>
        </p:nvSpPr>
        <p:spPr>
          <a:xfrm>
            <a:off x="3138136" y="2958588"/>
            <a:ext cx="1276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>
                <a:solidFill>
                  <a:srgbClr val="FF0000"/>
                </a:solidFill>
              </a:rPr>
              <a:t>mid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356CC3CF-CB29-0AA3-B929-9CD78C259BC9}"/>
              </a:ext>
            </a:extLst>
          </p:cNvPr>
          <p:cNvSpPr txBox="1"/>
          <p:nvPr/>
        </p:nvSpPr>
        <p:spPr>
          <a:xfrm>
            <a:off x="1009076" y="411461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n"/>
            </a:pPr>
            <a:r>
              <a:rPr lang="zh-TW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取</a:t>
            </a:r>
            <a:r>
              <a:rPr lang="en-US" altLang="zh-TW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mid</a:t>
            </a:r>
            <a:r>
              <a:rPr lang="zh-TW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方式不同，會造成移動</a:t>
            </a:r>
            <a:r>
              <a:rPr lang="en-US" altLang="zh-TW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Left, Right </a:t>
            </a:r>
            <a:r>
              <a:rPr lang="zh-TW" altLang="en-US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標記不同</a:t>
            </a:r>
            <a:endParaRPr lang="en-US" altLang="zh-TW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65DC49B7-4648-F142-6DA9-65405B4D7578}"/>
              </a:ext>
            </a:extLst>
          </p:cNvPr>
          <p:cNvSpPr txBox="1"/>
          <p:nvPr/>
        </p:nvSpPr>
        <p:spPr>
          <a:xfrm>
            <a:off x="686515" y="5153728"/>
            <a:ext cx="78459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mid = (left+right</a:t>
            </a:r>
            <a:r>
              <a:rPr lang="en-US" altLang="zh-TW" dirty="0">
                <a:solidFill>
                  <a:srgbClr val="00B0F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+1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)/2 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取數會偏右</a:t>
            </a:r>
            <a:endParaRPr lang="en-US" altLang="zh-TW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(1698+1701)/2=1700 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取</a:t>
            </a:r>
            <a:r>
              <a:rPr lang="en-US" altLang="zh-TW" dirty="0">
                <a:solidFill>
                  <a:srgbClr val="00B0F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1700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偏右 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移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Wingdings" panose="05000000000000000000" pitchFamily="2" charset="2"/>
              </a:rPr>
              <a:t>left = mid</a:t>
            </a:r>
            <a:endParaRPr lang="en-US" altLang="zh-TW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9" name="箭號: 向上 18">
            <a:extLst>
              <a:ext uri="{FF2B5EF4-FFF2-40B4-BE49-F238E27FC236}">
                <a16:creationId xmlns:a16="http://schemas.microsoft.com/office/drawing/2014/main" id="{3D21EF0A-FE6A-FD14-0BE5-78A5A9BC566C}"/>
              </a:ext>
            </a:extLst>
          </p:cNvPr>
          <p:cNvSpPr/>
          <p:nvPr/>
        </p:nvSpPr>
        <p:spPr bwMode="auto">
          <a:xfrm>
            <a:off x="5210419" y="1999056"/>
            <a:ext cx="290994" cy="622546"/>
          </a:xfrm>
          <a:prstGeom prst="up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rgbClr val="00B0F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704B43EC-EB7A-7FE1-5FB1-15B6EBB2633C}"/>
              </a:ext>
            </a:extLst>
          </p:cNvPr>
          <p:cNvSpPr txBox="1"/>
          <p:nvPr/>
        </p:nvSpPr>
        <p:spPr>
          <a:xfrm>
            <a:off x="4932040" y="2919976"/>
            <a:ext cx="106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>
                <a:solidFill>
                  <a:srgbClr val="00B0F0"/>
                </a:solidFill>
              </a:rPr>
              <a:t>mid</a:t>
            </a:r>
            <a:endParaRPr lang="zh-TW" altLang="en-US" sz="3200" dirty="0">
              <a:solidFill>
                <a:srgbClr val="00B0F0"/>
              </a:solidFill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B111A9BF-31C3-20B5-E542-90A6582C871C}"/>
              </a:ext>
            </a:extLst>
          </p:cNvPr>
          <p:cNvSpPr txBox="1"/>
          <p:nvPr/>
        </p:nvSpPr>
        <p:spPr>
          <a:xfrm>
            <a:off x="3177424" y="1207155"/>
            <a:ext cx="1407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800" dirty="0"/>
              <a:t>nope</a:t>
            </a:r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275884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D643CE-8BD3-6678-1E47-AD64DC57C3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編號版面配置區 5">
            <a:extLst>
              <a:ext uri="{FF2B5EF4-FFF2-40B4-BE49-F238E27FC236}">
                <a16:creationId xmlns:a16="http://schemas.microsoft.com/office/drawing/2014/main" id="{A3F670EB-49BD-A746-E4E9-2AF8CD443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DFE5627-C66B-4FC8-B7A5-857CEFF1DC80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1D8D3190-A9FD-5FDE-3423-378C867793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332656"/>
            <a:ext cx="8151813" cy="56229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 </a:t>
            </a: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</a:rPr>
              <a:t> 計算箱數要取上限，人口有可能不會剛好被箱數整除。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</a:rPr>
              <a:t>城市人口 </a:t>
            </a:r>
            <a:r>
              <a:rPr lang="en-US" altLang="zh-TW" sz="2400" dirty="0" err="1">
                <a:latin typeface="Times New Roman" panose="02020603050405020304" pitchFamily="18" charset="0"/>
              </a:rPr>
              <a:t>val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= 10</a:t>
            </a:r>
            <a:r>
              <a:rPr lang="zh-TW" altLang="en-US" sz="2400" dirty="0">
                <a:latin typeface="Times New Roman" panose="02020603050405020304" pitchFamily="18" charset="0"/>
              </a:rPr>
              <a:t>人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</a:rPr>
              <a:t>假設每箱最多塞 </a:t>
            </a:r>
            <a:r>
              <a:rPr lang="en-US" altLang="zh-TW" sz="2400" dirty="0">
                <a:latin typeface="Times New Roman" panose="02020603050405020304" pitchFamily="18" charset="0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= 3</a:t>
            </a:r>
            <a:r>
              <a:rPr lang="zh-TW" altLang="en-US" sz="2400" dirty="0">
                <a:latin typeface="Times New Roman" panose="02020603050405020304" pitchFamily="18" charset="0"/>
              </a:rPr>
              <a:t>人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 10/3=3.3333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箱。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但實際應該分配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個箱子，因為不能有人沒被分配到箱子裡。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[3][3][3][1]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	</a:t>
            </a: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</a:rPr>
              <a:t>val</a:t>
            </a:r>
            <a:r>
              <a:rPr lang="en-US" altLang="zh-TW" sz="2400" dirty="0">
                <a:latin typeface="Times New Roman" panose="02020603050405020304" pitchFamily="18" charset="0"/>
              </a:rPr>
              <a:t> / s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	  C++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會自動刪去小數點後，取下限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(val+s-1)/s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即取上限</a:t>
            </a:r>
            <a:r>
              <a:rPr lang="en-US" altLang="zh-TW" sz="2400" dirty="0">
                <a:latin typeface="Times New Roman" panose="02020603050405020304" pitchFamily="18" charset="0"/>
              </a:rPr>
              <a:t>	(</a:t>
            </a:r>
            <a:r>
              <a:rPr lang="zh-TW" altLang="en-US" sz="2400" dirty="0">
                <a:latin typeface="Times New Roman" panose="02020603050405020304" pitchFamily="18" charset="0"/>
              </a:rPr>
              <a:t>加</a:t>
            </a:r>
            <a:r>
              <a:rPr lang="en-US" altLang="zh-TW" sz="2400" dirty="0">
                <a:latin typeface="Times New Roman" panose="02020603050405020304" pitchFamily="18" charset="0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</a:rPr>
              <a:t>再除</a:t>
            </a:r>
            <a:r>
              <a:rPr lang="en-US" altLang="zh-TW" sz="2400" dirty="0">
                <a:latin typeface="Times New Roman" panose="02020603050405020304" pitchFamily="18" charset="0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</a:rPr>
              <a:t>會進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，但邊界要排除，所以加少一點</a:t>
            </a:r>
            <a:r>
              <a:rPr lang="en-US" altLang="zh-TW" sz="2400" dirty="0">
                <a:latin typeface="Times New Roman" panose="02020603050405020304" pitchFamily="18" charset="0"/>
              </a:rPr>
              <a:t>s-1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64233335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5213</TotalTime>
  <Words>827</Words>
  <Application>Microsoft Office PowerPoint</Application>
  <PresentationFormat>如螢幕大小 (4:3)</PresentationFormat>
  <Paragraphs>199</Paragraphs>
  <Slides>8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新細明體</vt:lpstr>
      <vt:lpstr>標楷體</vt:lpstr>
      <vt:lpstr>Tahoma</vt:lpstr>
      <vt:lpstr>Times New Roman</vt:lpstr>
      <vt:lpstr>Wingdings</vt:lpstr>
      <vt:lpstr>Blends</vt:lpstr>
      <vt:lpstr>12390: Distributing Ballot Boxes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欣愉 陳</cp:lastModifiedBy>
  <cp:revision>447</cp:revision>
  <dcterms:created xsi:type="dcterms:W3CDTF">1601-01-01T00:00:00Z</dcterms:created>
  <dcterms:modified xsi:type="dcterms:W3CDTF">2025-05-09T05:16:58Z</dcterms:modified>
</cp:coreProperties>
</file>