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45" autoAdjust="0"/>
    <p:restoredTop sz="92136" autoAdjust="0"/>
  </p:normalViewPr>
  <p:slideViewPr>
    <p:cSldViewPr>
      <p:cViewPr varScale="1">
        <p:scale>
          <a:sx n="81" d="100"/>
          <a:sy n="81" d="100"/>
        </p:scale>
        <p:origin x="999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A9EB9-1A96-9221-3DD9-0DFE90B00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76D01BC-87C0-6ADC-6A4A-01FC58562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8405DFE-7F54-AF9E-6CDC-F01B013BCC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B1E77C5-3B3A-6E0F-26FA-C2466381F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00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20400-932D-9F46-C104-10514102B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5040783-8DF9-64F2-76C0-E41F6A125B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021FD62-35B4-693E-68D1-AAB35FC4E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5A7CF08-C847-71D0-E002-E9391341A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2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2025/5/15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10021: </a:t>
            </a:r>
            <a:r>
              <a:rPr lang="en-US" altLang="zh-TW" b="1" dirty="0"/>
              <a:t>Cube in the </a:t>
            </a:r>
            <a:r>
              <a:rPr lang="en-US" altLang="zh-TW" b="1" dirty="0" err="1"/>
              <a:t>Labirint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★★★★★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Cube in the </a:t>
            </a:r>
            <a:r>
              <a:rPr lang="en-US" altLang="zh-TW" sz="2400" dirty="0" err="1">
                <a:latin typeface="Times New Roman" panose="02020603050405020304" pitchFamily="18" charset="0"/>
              </a:rPr>
              <a:t>Labirint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邱柏翔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 </a:t>
            </a:r>
            <a:r>
              <a:rPr lang="en-US" altLang="zh-TW" sz="2400" dirty="0">
                <a:latin typeface="Times New Roman" panose="02020603050405020304" pitchFamily="18" charset="0"/>
              </a:rPr>
              <a:t>X × Y </a:t>
            </a:r>
            <a:r>
              <a:rPr lang="zh-TW" altLang="en-US" sz="2400" dirty="0">
                <a:latin typeface="Times New Roman" panose="02020603050405020304" pitchFamily="18" charset="0"/>
              </a:rPr>
              <a:t>的矩形迷宮，格子間可能設有垂直或水平牆阻擋立方體的移動。立方體從起點 </a:t>
            </a:r>
            <a:r>
              <a:rPr lang="en-US" altLang="zh-TW" sz="2400" dirty="0">
                <a:latin typeface="Times New Roman" panose="02020603050405020304" pitchFamily="18" charset="0"/>
              </a:rPr>
              <a:t>(A, B) </a:t>
            </a:r>
            <a:r>
              <a:rPr lang="zh-TW" altLang="en-US" sz="2400" dirty="0">
                <a:latin typeface="Times New Roman" panose="02020603050405020304" pitchFamily="18" charset="0"/>
              </a:rPr>
              <a:t>出發，每次可向上下左右滾動一格，滾動會改變其六面朝向。目標是讓立方體滾動到終點 </a:t>
            </a:r>
            <a:r>
              <a:rPr lang="en-US" altLang="zh-TW" sz="2400" dirty="0">
                <a:latin typeface="Times New Roman" panose="02020603050405020304" pitchFamily="18" charset="0"/>
              </a:rPr>
              <a:t>(C, D)</a:t>
            </a:r>
            <a:r>
              <a:rPr lang="zh-TW" altLang="en-US" sz="2400" dirty="0">
                <a:latin typeface="Times New Roman" panose="02020603050405020304" pitchFamily="18" charset="0"/>
              </a:rPr>
              <a:t>，且到達時底面與出發時相同。若可達，輸出最少步數；否則輸出 “</a:t>
            </a:r>
            <a:r>
              <a:rPr lang="en-US" altLang="zh-TW" sz="2400" dirty="0">
                <a:latin typeface="Times New Roman" panose="02020603050405020304" pitchFamily="18" charset="0"/>
              </a:rPr>
              <a:t>No solution”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Input: </a:t>
            </a:r>
            <a:r>
              <a:rPr lang="pt-BR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10 2 (</a:t>
            </a:r>
            <a:r>
              <a:rPr lang="zh-TW" altLang="en-US" sz="2400" dirty="0">
                <a:latin typeface="Times New Roman" panose="02020603050405020304" pitchFamily="18" charset="0"/>
              </a:rPr>
              <a:t>大小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pt-BR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1 1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起點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pt-BR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10 1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終點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pt-BR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v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4 2(</a:t>
            </a:r>
            <a:r>
              <a:rPr lang="zh-TW" altLang="en-US" sz="2400" dirty="0">
                <a:latin typeface="Times New Roman" panose="02020603050405020304" pitchFamily="18" charset="0"/>
              </a:rPr>
              <a:t>垂直牆</a:t>
            </a:r>
            <a:r>
              <a:rPr lang="en-US" altLang="zh-TW" sz="2400" dirty="0">
                <a:latin typeface="Times New Roman" panose="02020603050405020304" pitchFamily="18" charset="0"/>
              </a:rPr>
              <a:t>1)</a:t>
            </a:r>
            <a:endParaRPr lang="pt-BR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6 2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垂直牆</a:t>
            </a:r>
            <a:r>
              <a:rPr lang="en-US" altLang="zh-TW" sz="2400" dirty="0">
                <a:latin typeface="Times New Roman" panose="02020603050405020304" pitchFamily="18" charset="0"/>
              </a:rPr>
              <a:t>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9 2(</a:t>
            </a:r>
            <a:r>
              <a:rPr lang="zh-TW" altLang="en-US" sz="2400" dirty="0">
                <a:latin typeface="Times New Roman" panose="02020603050405020304" pitchFamily="18" charset="0"/>
              </a:rPr>
              <a:t>垂直牆</a:t>
            </a:r>
            <a:r>
              <a:rPr lang="en-US" altLang="zh-TW" sz="2400" dirty="0">
                <a:latin typeface="Times New Roman" panose="02020603050405020304" pitchFamily="18" charset="0"/>
              </a:rPr>
              <a:t>3)</a:t>
            </a:r>
            <a:endParaRPr lang="pt-BR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pt-BR" altLang="zh-TW" sz="2400" dirty="0">
                <a:latin typeface="Times New Roman" panose="02020603050405020304" pitchFamily="18" charset="0"/>
              </a:rPr>
              <a:t>	4 1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水平牆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Output</a:t>
            </a:r>
            <a:r>
              <a:rPr lang="en-US" altLang="zh-TW" sz="2400" dirty="0">
                <a:latin typeface="Times New Roman" panose="02020603050405020304" pitchFamily="18" charset="0"/>
              </a:rPr>
              <a:t>: 11(</a:t>
            </a:r>
            <a:r>
              <a:rPr lang="zh-TW" altLang="en-US" sz="2400" dirty="0">
                <a:latin typeface="Times New Roman" panose="02020603050405020304" pitchFamily="18" charset="0"/>
              </a:rPr>
              <a:t>最少步數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D9E8912-2994-EB69-021C-BFB13BA4B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98391"/>
              </p:ext>
            </p:extLst>
          </p:nvPr>
        </p:nvGraphicFramePr>
        <p:xfrm>
          <a:off x="3390615" y="1628800"/>
          <a:ext cx="54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44014362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4887799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8816297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82064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4176933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57538232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845635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02599465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8217951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5444739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2381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06233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55B86-ED25-FC12-F1DD-D44771B00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4FB9EDA-EDB5-3436-141E-009D3E9A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08A3671-DA9C-CBD0-9147-7642709AA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這題與一般迷宮問題類似，採用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搜尋最短路徑。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不同之處在於，普通迷宮題只需記錄位置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(x, y)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而本題必須額外記錄立方體的朝向。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每個立方體狀態以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face[6]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陣列表示，記錄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top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bottom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front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back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left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right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六個面的數字。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每次滾動時，呼叫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roll()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函數交換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face[]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中的數字，模擬立方體翻轉。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搜尋過程中，將每個狀態以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(x, y, bottom , front)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作為唯一標記，避免重複訪問。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當搜尋到終點且底面數字與起點相同時，即為答案。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2016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5CF413-DB07-A67F-F7C5-CA5831226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BF7946C-70A3-A799-BD16-D25D53BD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1E6C53E-A39A-E49F-314B-35B1B4717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749" y="690135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只要記錄兩個相鄰的面就能代表一種狀態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狀態總數為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×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Y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×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複雜度為</a:t>
            </a:r>
            <a:r>
              <a:rPr lang="en-US" altLang="zh-TW" sz="2400" dirty="0">
                <a:latin typeface="Times New Roman" panose="02020603050405020304" pitchFamily="18" charset="0"/>
              </a:rPr>
              <a:t>O(X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×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Y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×</a:t>
            </a:r>
            <a:r>
              <a:rPr lang="zh-TW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24 × 4) = O(XY)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860A6B4-88B5-44D5-0C5F-9199FA3D605E}"/>
              </a:ext>
            </a:extLst>
          </p:cNvPr>
          <p:cNvSpPr txBox="1"/>
          <p:nvPr/>
        </p:nvSpPr>
        <p:spPr>
          <a:xfrm>
            <a:off x="757208" y="16335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正確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3431B878-2C5F-0235-5178-8405F32E8DA2}"/>
              </a:ext>
            </a:extLst>
          </p:cNvPr>
          <p:cNvSpPr txBox="1"/>
          <p:nvPr/>
        </p:nvSpPr>
        <p:spPr>
          <a:xfrm>
            <a:off x="480657" y="305568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朝向錯誤</a:t>
            </a:r>
          </a:p>
        </p:txBody>
      </p: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87AA4E3F-0FDD-C7FF-648B-7A228A048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36947"/>
              </p:ext>
            </p:extLst>
          </p:nvPr>
        </p:nvGraphicFramePr>
        <p:xfrm>
          <a:off x="2483768" y="1555262"/>
          <a:ext cx="54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44014362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4887799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8816297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82064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4176933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57538232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845635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02599465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8217951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5444739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2381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0623360"/>
                  </a:ext>
                </a:extLst>
              </a:tr>
            </a:tbl>
          </a:graphicData>
        </a:graphic>
      </p:graphicFrame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3096D5A3-B4A3-DC46-B939-355DA72EE228}"/>
              </a:ext>
            </a:extLst>
          </p:cNvPr>
          <p:cNvCxnSpPr>
            <a:cxnSpLocks/>
          </p:cNvCxnSpPr>
          <p:nvPr/>
        </p:nvCxnSpPr>
        <p:spPr bwMode="auto">
          <a:xfrm>
            <a:off x="2735796" y="1864429"/>
            <a:ext cx="0" cy="5564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03B31BC-9A75-8F5D-2542-9FAFF9FE2721}"/>
              </a:ext>
            </a:extLst>
          </p:cNvPr>
          <p:cNvCxnSpPr>
            <a:cxnSpLocks/>
          </p:cNvCxnSpPr>
          <p:nvPr/>
        </p:nvCxnSpPr>
        <p:spPr bwMode="auto">
          <a:xfrm>
            <a:off x="2735796" y="2420888"/>
            <a:ext cx="11161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3" name="直線單箭頭接點 42">
            <a:extLst>
              <a:ext uri="{FF2B5EF4-FFF2-40B4-BE49-F238E27FC236}">
                <a16:creationId xmlns:a16="http://schemas.microsoft.com/office/drawing/2014/main" id="{0D3094B2-D741-34BE-BD29-AE7C97257DF7}"/>
              </a:ext>
            </a:extLst>
          </p:cNvPr>
          <p:cNvCxnSpPr>
            <a:cxnSpLocks/>
          </p:cNvCxnSpPr>
          <p:nvPr/>
        </p:nvCxnSpPr>
        <p:spPr bwMode="auto">
          <a:xfrm flipV="1">
            <a:off x="3851920" y="1817675"/>
            <a:ext cx="0" cy="6032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9605CF99-C726-483B-D4A8-301529305ACB}"/>
              </a:ext>
            </a:extLst>
          </p:cNvPr>
          <p:cNvCxnSpPr>
            <a:cxnSpLocks/>
          </p:cNvCxnSpPr>
          <p:nvPr/>
        </p:nvCxnSpPr>
        <p:spPr bwMode="auto">
          <a:xfrm>
            <a:off x="3851920" y="1864429"/>
            <a:ext cx="36724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48" name="表格 47">
            <a:extLst>
              <a:ext uri="{FF2B5EF4-FFF2-40B4-BE49-F238E27FC236}">
                <a16:creationId xmlns:a16="http://schemas.microsoft.com/office/drawing/2014/main" id="{083BB1CD-6CBA-7C7D-8F34-92AA9F5E1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82495"/>
              </p:ext>
            </p:extLst>
          </p:nvPr>
        </p:nvGraphicFramePr>
        <p:xfrm>
          <a:off x="2483768" y="2977346"/>
          <a:ext cx="540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44014362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4887799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8816297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82064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4176933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57538232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845635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02599465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8217951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5444739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2381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70623360"/>
                  </a:ext>
                </a:extLst>
              </a:tr>
            </a:tbl>
          </a:graphicData>
        </a:graphic>
      </p:graphicFrame>
      <p:cxnSp>
        <p:nvCxnSpPr>
          <p:cNvPr id="50" name="直線單箭頭接點 49">
            <a:extLst>
              <a:ext uri="{FF2B5EF4-FFF2-40B4-BE49-F238E27FC236}">
                <a16:creationId xmlns:a16="http://schemas.microsoft.com/office/drawing/2014/main" id="{6D9AE836-A0B6-EFDB-990A-91E1EDB29E12}"/>
              </a:ext>
            </a:extLst>
          </p:cNvPr>
          <p:cNvCxnSpPr>
            <a:cxnSpLocks/>
          </p:cNvCxnSpPr>
          <p:nvPr/>
        </p:nvCxnSpPr>
        <p:spPr bwMode="auto">
          <a:xfrm>
            <a:off x="2856716" y="3286513"/>
            <a:ext cx="460851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7638989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2718</TotalTime>
  <Words>388</Words>
  <Application>Microsoft Office PowerPoint</Application>
  <PresentationFormat>如螢幕大小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Arial</vt:lpstr>
      <vt:lpstr>Tahoma</vt:lpstr>
      <vt:lpstr>Times New Roman</vt:lpstr>
      <vt:lpstr>Wingdings</vt:lpstr>
      <vt:lpstr>Blends</vt:lpstr>
      <vt:lpstr>10021: Cube in the Labirint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sam</cp:lastModifiedBy>
  <cp:revision>109</cp:revision>
  <dcterms:created xsi:type="dcterms:W3CDTF">1601-01-01T00:00:00Z</dcterms:created>
  <dcterms:modified xsi:type="dcterms:W3CDTF">2025-05-14T21:54:05Z</dcterms:modified>
</cp:coreProperties>
</file>