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315" r:id="rId2"/>
    <p:sldId id="310" r:id="rId3"/>
    <p:sldId id="314" r:id="rId4"/>
    <p:sldId id="320" r:id="rId5"/>
    <p:sldId id="327" r:id="rId6"/>
    <p:sldId id="326" r:id="rId7"/>
    <p:sldId id="321" r:id="rId8"/>
    <p:sldId id="323" r:id="rId9"/>
    <p:sldId id="324" r:id="rId10"/>
    <p:sldId id="322" r:id="rId11"/>
    <p:sldId id="313" r:id="rId12"/>
    <p:sldId id="328" r:id="rId13"/>
    <p:sldId id="312" r:id="rId1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2138" autoAdjust="0"/>
  </p:normalViewPr>
  <p:slideViewPr>
    <p:cSldViewPr>
      <p:cViewPr varScale="1">
        <p:scale>
          <a:sx n="70" d="100"/>
          <a:sy n="70" d="100"/>
        </p:scale>
        <p:origin x="152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82A8A2-2A91-64E5-055C-CDB974AEAF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AD0DAC6-620C-695E-9961-04AC5902F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6EBA171-0CF8-07C7-5249-76DB975BA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E6A65EB-8BC1-0E63-E5ED-9246C7E5D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39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5466D-1307-05AF-F39C-ACA6A21303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264E14F-E737-5C36-F0D1-8CBA0C940A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0715C46-BC82-C8D0-6EEB-BB5368CA1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FC5852D-592F-9F04-BCA3-96AB479FD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94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A0764-8F56-FBC3-CF3A-6F9B450C59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3907B88-0E50-131E-EB95-647BF4BB45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2CC23C6-015C-4CDF-1A79-9DD0FDDC97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268DC98-57A7-A6C5-B720-5C1779836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641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46099B-EF4A-5332-767E-EBED62FB48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A793AC-ED50-55D1-76A7-1E1DA10C6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7B2AF74-EFEB-DC12-40AA-2C38B275A1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21CDA5A-8752-A3D8-47CB-A60DC36F3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858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9FD8A4-B651-4D42-38E8-BD87B547B4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17D7A4F-5BC7-1DEC-0BC5-FFCB42B086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095A597-57C6-A1E0-D86D-B9490FEAE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BB3AF52-D8E4-587B-D3B9-5AE8F2E82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35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3EE7E-E5C5-7685-4BC0-7FA1B9A9F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74F00CD-107F-1E2F-A3DF-A25E9B872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7E3751B-8069-962C-CBE8-6BA691DF7A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02310FC-F02A-4A6D-32DD-3B5C908F3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31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058006-C12C-1D84-CCBF-52AA50AEFA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D37E52A-7A73-268D-8FD2-7DFC0F9BDC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80A119F-C1F3-FF15-3D6D-80DFBD2D59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DA59184-34CC-A26F-A5AE-8931783C8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449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C2900-DD44-9F92-20EA-7A66B5E283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1FDFAF7-A201-4C1C-EC41-39FE7361EA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359447F-1C0C-1263-4CE7-9B91B120BF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5FB7B37-DE53-A600-E630-B9D477DC7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776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5ED489-553C-1701-3920-641CAA52C7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7CC0835-D1E1-9E49-E971-C7D5F29A33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A13CE80-7102-B744-411E-A085026C3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A0D3527-3E4E-44E5-92BC-F544B4A6F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18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90587D-495E-27AD-E652-2ED93562B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11FAB95-CA53-F491-3C80-78089897D2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EF3BC2D-87BF-1030-3A91-62A40DCB90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0288C3A-AC03-F4F9-B0A8-63B9446EF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2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977CA4-5205-3121-5533-6CCE4A178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960F58F-21E4-A77B-2412-D93F25ACF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24B9A86-036E-9F01-FAB4-BF7131653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EF56DCA-4507-918B-1AE0-2D0BC5AEE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711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35F488-E708-380F-CFCB-1EB12DAC7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EF2DE25-9618-627B-790D-4E69FE3FD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4FC8909-11BF-4C8C-CD2A-49DD3D78B5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E6CC8BC-33C2-7DDE-3A3D-C80410E28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03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2BE2DD-7B15-4324-753B-9C4A9D5720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75E8277C-E3CE-1DFF-7515-CFFD37A538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8981CB5-D730-2876-8DF9-7D4CC2186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54CF442-7DE7-225F-AF9F-86FB2272C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4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2025/5/21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118F01-148A-F9BE-C6A3-3E594595F0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A8B26ED2-6B70-9563-F124-53F681DAF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E5B37766-EA9F-316A-FE70-549230AEB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8864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714: Copying Books</a:t>
            </a:r>
            <a:endParaRPr lang="en-US" altLang="zh-TW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47FA001B-CB5A-6871-C764-1A8E055CA8C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126085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★★★★☆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714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: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Copying Books</a:t>
                </a:r>
                <a:endPara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朱仲誠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25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5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22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給定 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k 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位抄寫員、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m 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本書，各有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zh-TW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m:rPr>
                        <m:nor/>
                      </m:rPr>
                      <a:rPr lang="en-US" altLang="zh-TW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m:t>頁</m:t>
                    </m:r>
                  </m:oMath>
                </a14:m>
                <a:endPara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lvl="1" eaLnBrk="1" hangingPunct="1"/>
                <a:r>
                  <a:rPr lang="zh-TW" altLang="en-US" sz="2400" dirty="0">
                    <a:latin typeface="Times New Roman" panose="02020603050405020304" pitchFamily="18" charset="0"/>
                  </a:rPr>
                  <a:t>目標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m 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本書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分配給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k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位抄寫員抄寫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lvl="1" eaLnBrk="1" hangingPunct="1"/>
                <a:r>
                  <a:rPr lang="zh-TW" altLang="en-US" sz="2400" dirty="0">
                    <a:latin typeface="Times New Roman" panose="02020603050405020304" pitchFamily="18" charset="0"/>
                  </a:rPr>
                  <a:t>要求：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lvl="2" eaLnBrk="1" hangingPunct="1"/>
                <a:r>
                  <a:rPr lang="zh-TW" altLang="en-US" dirty="0">
                    <a:latin typeface="Times New Roman" panose="02020603050405020304" pitchFamily="18" charset="0"/>
                  </a:rPr>
                  <a:t>每位抄寫員必須分到一段連續編號的書</a:t>
                </a:r>
                <a:endParaRPr lang="en-US" altLang="zh-TW" dirty="0">
                  <a:latin typeface="Times New Roman" panose="02020603050405020304" pitchFamily="18" charset="0"/>
                </a:endParaRPr>
              </a:p>
              <a:p>
                <a:pPr lvl="2" eaLnBrk="1" hangingPunct="1"/>
                <a:r>
                  <a:rPr lang="zh-TW" altLang="en-US" dirty="0">
                    <a:latin typeface="Times New Roman" panose="02020603050405020304" pitchFamily="18" charset="0"/>
                  </a:rPr>
                  <a:t>每位抄寫員至少要分到一本書</a:t>
                </a:r>
                <a:endParaRPr lang="en-US" altLang="zh-TW" dirty="0">
                  <a:latin typeface="Times New Roman" panose="02020603050405020304" pitchFamily="18" charset="0"/>
                </a:endParaRPr>
              </a:p>
              <a:p>
                <a:pPr lvl="2" eaLnBrk="1" hangingPunct="1"/>
                <a:r>
                  <a:rPr lang="zh-TW" altLang="en-US" dirty="0">
                    <a:latin typeface="Times New Roman" panose="02020603050405020304" pitchFamily="18" charset="0"/>
                  </a:rPr>
                  <a:t>負責總頁數最多的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抄寫員，其</a:t>
                </a:r>
                <a:r>
                  <a:rPr lang="zh-TW" altLang="en-US" dirty="0">
                    <a:latin typeface="Times New Roman" panose="02020603050405020304" pitchFamily="18" charset="0"/>
                  </a:rPr>
                  <a:t>總頁數要盡量小</a:t>
                </a:r>
                <a:endParaRPr lang="en-US" altLang="zh-TW" dirty="0">
                  <a:latin typeface="Times New Roman" panose="02020603050405020304" pitchFamily="18" charset="0"/>
                </a:endParaRPr>
              </a:p>
              <a:p>
                <a:pPr lvl="1" eaLnBrk="1" hangingPunct="1"/>
                <a:endParaRPr lang="zh-TW" altLang="en-US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47FA001B-CB5A-6871-C764-1A8E055CA8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126085"/>
                <a:ext cx="8077200" cy="4789488"/>
              </a:xfrm>
              <a:blipFill>
                <a:blip r:embed="rId3"/>
                <a:stretch>
                  <a:fillRect l="-151" t="-1019" b="-42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672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B989B6-46AB-A77A-81C7-71A04AB7F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9265FBD9-A17F-F182-8902-64722830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C4E1A0-A9EC-75C2-D859-6E43C4BC47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範例：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位抄寫員，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本書各有 </a:t>
            </a:r>
            <a:r>
              <a:rPr lang="en-US" altLang="zh-TW" sz="2400" dirty="0">
                <a:latin typeface="Times New Roman" panose="02020603050405020304" pitchFamily="18" charset="0"/>
              </a:rPr>
              <a:t>9, 8, 1, 7, 6, 2, 3, 4, 5 </a:t>
            </a:r>
            <a:r>
              <a:rPr lang="zh-TW" altLang="en-US" sz="2400" dirty="0">
                <a:latin typeface="Times New Roman" panose="02020603050405020304" pitchFamily="18" charset="0"/>
              </a:rPr>
              <a:t>頁。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</a:rPr>
              <a:t>Step3</a:t>
            </a:r>
            <a:r>
              <a:rPr lang="zh-TW" altLang="en-US" sz="2400" dirty="0">
                <a:latin typeface="Times New Roman" panose="02020603050405020304" pitchFamily="18" charset="0"/>
              </a:rPr>
              <a:t>：當 </a:t>
            </a:r>
            <a:r>
              <a:rPr lang="en-US" altLang="zh-TW" sz="2400" dirty="0">
                <a:latin typeface="Times New Roman" panose="02020603050405020304" pitchFamily="18" charset="0"/>
              </a:rPr>
              <a:t>Reject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Accept</a:t>
            </a:r>
            <a:r>
              <a:rPr lang="zh-TW" altLang="en-US" sz="2400" dirty="0">
                <a:latin typeface="Times New Roman" panose="02020603050405020304" pitchFamily="18" charset="0"/>
              </a:rPr>
              <a:t> 時，停止 </a:t>
            </a:r>
            <a:r>
              <a:rPr lang="en-US" altLang="zh-TW" sz="2400" dirty="0">
                <a:latin typeface="Times New Roman" panose="02020603050405020304" pitchFamily="18" charset="0"/>
              </a:rPr>
              <a:t>Search</a:t>
            </a:r>
            <a:r>
              <a:rPr lang="zh-TW" altLang="en-US" sz="2400" dirty="0">
                <a:latin typeface="Times New Roman" panose="02020603050405020304" pitchFamily="18" charset="0"/>
              </a:rPr>
              <a:t>，此時 </a:t>
            </a:r>
            <a:r>
              <a:rPr lang="en-US" altLang="zh-TW" sz="2400" dirty="0">
                <a:latin typeface="Times New Roman" panose="02020603050405020304" pitchFamily="18" charset="0"/>
              </a:rPr>
              <a:t>Accept</a:t>
            </a:r>
            <a:r>
              <a:rPr lang="zh-TW" altLang="en-US" sz="2400" dirty="0">
                <a:latin typeface="Times New Roman" panose="02020603050405020304" pitchFamily="18" charset="0"/>
              </a:rPr>
              <a:t> 值即為最小合法頁數總和。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例：持續做 </a:t>
            </a:r>
            <a:r>
              <a:rPr lang="en-US" altLang="zh-TW" sz="2400" dirty="0">
                <a:latin typeface="Times New Roman" panose="02020603050405020304" pitchFamily="18" charset="0"/>
              </a:rPr>
              <a:t>Step2 </a:t>
            </a:r>
            <a:r>
              <a:rPr lang="zh-TW" altLang="en-US" sz="2400" dirty="0">
                <a:latin typeface="Times New Roman" panose="02020603050405020304" pitchFamily="18" charset="0"/>
              </a:rPr>
              <a:t>直到 </a:t>
            </a:r>
            <a:r>
              <a:rPr lang="en-US" altLang="zh-TW" sz="2400" dirty="0">
                <a:latin typeface="Times New Roman" panose="02020603050405020304" pitchFamily="18" charset="0"/>
              </a:rPr>
              <a:t>Reject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Accept</a:t>
            </a:r>
            <a:r>
              <a:rPr lang="zh-TW" altLang="en-US" sz="2400" dirty="0">
                <a:latin typeface="Times New Roman" panose="02020603050405020304" pitchFamily="18" charset="0"/>
              </a:rPr>
              <a:t> ，得到 </a:t>
            </a:r>
            <a:r>
              <a:rPr lang="en-US" altLang="zh-TW" sz="2400" dirty="0">
                <a:latin typeface="Times New Roman" panose="02020603050405020304" pitchFamily="18" charset="0"/>
              </a:rPr>
              <a:t>Reject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16</a:t>
            </a:r>
            <a:r>
              <a:rPr lang="zh-TW" altLang="en-US" sz="2400" dirty="0">
                <a:latin typeface="Times New Roman" panose="02020603050405020304" pitchFamily="18" charset="0"/>
              </a:rPr>
              <a:t>；</a:t>
            </a:r>
            <a:r>
              <a:rPr lang="en-US" altLang="zh-TW" sz="2400" dirty="0">
                <a:latin typeface="Times New Roman" panose="02020603050405020304" pitchFamily="18" charset="0"/>
              </a:rPr>
              <a:t> Accept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</a:rPr>
              <a:t>。故 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</a:rPr>
              <a:t> 即為最小合法頁數總和。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endParaRPr lang="en-US" altLang="zh-TW" sz="20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0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8C689097-1FA8-D686-8CF8-3C60D8C76482}"/>
              </a:ext>
            </a:extLst>
          </p:cNvPr>
          <p:cNvGrpSpPr/>
          <p:nvPr/>
        </p:nvGrpSpPr>
        <p:grpSpPr>
          <a:xfrm>
            <a:off x="799965" y="4071142"/>
            <a:ext cx="7804483" cy="1950531"/>
            <a:chOff x="799965" y="3985138"/>
            <a:chExt cx="7804483" cy="1950531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73002E36-1EC6-D279-89D5-EDC334119D8D}"/>
                </a:ext>
              </a:extLst>
            </p:cNvPr>
            <p:cNvSpPr/>
            <p:nvPr/>
          </p:nvSpPr>
          <p:spPr bwMode="auto">
            <a:xfrm>
              <a:off x="971600" y="4653136"/>
              <a:ext cx="2376262" cy="2880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2EBDFC09-0DAC-BBF7-092E-C05FC6AFA77B}"/>
                </a:ext>
              </a:extLst>
            </p:cNvPr>
            <p:cNvSpPr/>
            <p:nvPr/>
          </p:nvSpPr>
          <p:spPr bwMode="auto">
            <a:xfrm>
              <a:off x="3347865" y="4653136"/>
              <a:ext cx="432046" cy="288032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3C3996E5-8387-2C2B-422B-756DE0044830}"/>
                </a:ext>
              </a:extLst>
            </p:cNvPr>
            <p:cNvSpPr/>
            <p:nvPr/>
          </p:nvSpPr>
          <p:spPr bwMode="auto">
            <a:xfrm>
              <a:off x="3779911" y="4653136"/>
              <a:ext cx="4752530" cy="28803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D9C777A4-39F2-351F-39A0-F210B908DE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47865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F01F7086-CACE-98F6-B670-540683562D06}"/>
                </a:ext>
              </a:extLst>
            </p:cNvPr>
            <p:cNvSpPr txBox="1"/>
            <p:nvPr/>
          </p:nvSpPr>
          <p:spPr>
            <a:xfrm>
              <a:off x="1994130" y="4006445"/>
              <a:ext cx="1633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</a:rPr>
                <a:t>Reject = </a:t>
              </a:r>
              <a:r>
                <a:rPr lang="en-US" altLang="zh-TW" dirty="0">
                  <a:latin typeface="Times New Roman" panose="02020603050405020304" pitchFamily="18" charset="0"/>
                </a:rPr>
                <a:t>16</a:t>
              </a:r>
              <a:endParaRPr lang="zh-TW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6" name="左大括弧 15">
              <a:extLst>
                <a:ext uri="{FF2B5EF4-FFF2-40B4-BE49-F238E27FC236}">
                  <a16:creationId xmlns:a16="http://schemas.microsoft.com/office/drawing/2014/main" id="{19D69A83-8E50-1959-9B10-16901EE987A2}"/>
                </a:ext>
              </a:extLst>
            </p:cNvPr>
            <p:cNvSpPr/>
            <p:nvPr/>
          </p:nvSpPr>
          <p:spPr bwMode="auto">
            <a:xfrm rot="16200000">
              <a:off x="1965364" y="4134734"/>
              <a:ext cx="388731" cy="2376260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左大括弧 16">
              <a:extLst>
                <a:ext uri="{FF2B5EF4-FFF2-40B4-BE49-F238E27FC236}">
                  <a16:creationId xmlns:a16="http://schemas.microsoft.com/office/drawing/2014/main" id="{9CCD53FA-4FEE-B174-C088-114F931BB9CD}"/>
                </a:ext>
              </a:extLst>
            </p:cNvPr>
            <p:cNvSpPr/>
            <p:nvPr/>
          </p:nvSpPr>
          <p:spPr bwMode="auto">
            <a:xfrm rot="16200000">
              <a:off x="5961811" y="2947482"/>
              <a:ext cx="388731" cy="4752526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665A0CB4-979A-D6F4-39EF-5B3AC1A54812}"/>
                </a:ext>
              </a:extLst>
            </p:cNvPr>
            <p:cNvSpPr txBox="1"/>
            <p:nvPr/>
          </p:nvSpPr>
          <p:spPr>
            <a:xfrm>
              <a:off x="1527724" y="5474004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皆非法</a:t>
              </a: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D7CA9665-A0AE-48C0-1778-BC2684AF40D1}"/>
                </a:ext>
              </a:extLst>
            </p:cNvPr>
            <p:cNvSpPr txBox="1"/>
            <p:nvPr/>
          </p:nvSpPr>
          <p:spPr>
            <a:xfrm>
              <a:off x="5940152" y="5469664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皆合法</a:t>
              </a: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8CDD9F5B-49FC-B370-FB7B-5A01B54AF1E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7160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3B5D2207-D2BF-F4A5-6768-7A40D86FDA4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244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E9BF1455-83D3-5449-5091-F5F0183C5AE7}"/>
                </a:ext>
              </a:extLst>
            </p:cNvPr>
            <p:cNvSpPr txBox="1"/>
            <p:nvPr/>
          </p:nvSpPr>
          <p:spPr>
            <a:xfrm>
              <a:off x="799965" y="400896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854CA8A4-6E32-A342-B407-2307F644A8DD}"/>
                </a:ext>
              </a:extLst>
            </p:cNvPr>
            <p:cNvSpPr txBox="1"/>
            <p:nvPr/>
          </p:nvSpPr>
          <p:spPr>
            <a:xfrm>
              <a:off x="8288796" y="398513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∞</a:t>
              </a:r>
            </a:p>
          </p:txBody>
        </p:sp>
      </p:grp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E48E4581-1092-5775-9B17-BE0201020B27}"/>
              </a:ext>
            </a:extLst>
          </p:cNvPr>
          <p:cNvCxnSpPr>
            <a:cxnSpLocks/>
          </p:cNvCxnSpPr>
          <p:nvPr/>
        </p:nvCxnSpPr>
        <p:spPr bwMode="auto">
          <a:xfrm>
            <a:off x="3779914" y="4546654"/>
            <a:ext cx="0" cy="6480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63EDD3B0-4182-4FC7-DFF2-9CDE69D71E6E}"/>
              </a:ext>
            </a:extLst>
          </p:cNvPr>
          <p:cNvSpPr txBox="1"/>
          <p:nvPr/>
        </p:nvSpPr>
        <p:spPr>
          <a:xfrm>
            <a:off x="3573743" y="4091569"/>
            <a:ext cx="4715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Accept = 17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zh-TW" altLang="en-US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E007535-5D2A-E849-4834-7A0063F7CCC2}"/>
              </a:ext>
            </a:extLst>
          </p:cNvPr>
          <p:cNvSpPr txBox="1"/>
          <p:nvPr/>
        </p:nvSpPr>
        <p:spPr>
          <a:xfrm>
            <a:off x="4283968" y="3409726"/>
            <a:ext cx="3035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最小合法頁數總和</a:t>
            </a:r>
            <a:endParaRPr lang="zh-TW" altLang="en-US" dirty="0"/>
          </a:p>
        </p:txBody>
      </p: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2E31EE9D-BD56-F797-37EC-B04361BDB10B}"/>
              </a:ext>
            </a:extLst>
          </p:cNvPr>
          <p:cNvCxnSpPr>
            <a:cxnSpLocks/>
          </p:cNvCxnSpPr>
          <p:nvPr/>
        </p:nvCxnSpPr>
        <p:spPr bwMode="auto">
          <a:xfrm flipH="1">
            <a:off x="5029200" y="3862697"/>
            <a:ext cx="190872" cy="2084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7949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10BE7C-5721-33D4-D669-0EEA9CF8EF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A4FCA154-B9C9-FDAD-DB14-DBEAD104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0E0A760-DD13-E62C-302C-1641FE640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範例：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位抄寫員，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本書各有 </a:t>
            </a:r>
            <a:r>
              <a:rPr lang="en-US" altLang="zh-TW" sz="2400" dirty="0">
                <a:latin typeface="Times New Roman" panose="02020603050405020304" pitchFamily="18" charset="0"/>
              </a:rPr>
              <a:t>9, 8, 1, 7, 6, 2, 3, 4, 5 </a:t>
            </a:r>
            <a:r>
              <a:rPr lang="zh-TW" altLang="en-US" sz="2400" dirty="0">
                <a:latin typeface="Times New Roman" panose="02020603050405020304" pitchFamily="18" charset="0"/>
              </a:rPr>
              <a:t>頁。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</a:rPr>
              <a:t>Step4</a:t>
            </a:r>
            <a:r>
              <a:rPr lang="zh-TW" altLang="en-US" sz="2400" dirty="0">
                <a:latin typeface="Times New Roman" panose="02020603050405020304" pitchFamily="18" charset="0"/>
              </a:rPr>
              <a:t>：從後往前根據最小最大值重建分配方案，使用 </a:t>
            </a:r>
            <a:r>
              <a:rPr lang="en-US" altLang="zh-TW" sz="2400" dirty="0">
                <a:latin typeface="Times New Roman" panose="02020603050405020304" pitchFamily="18" charset="0"/>
              </a:rPr>
              <a:t>stack </a:t>
            </a:r>
            <a:r>
              <a:rPr lang="zh-TW" altLang="en-US" sz="2400" dirty="0">
                <a:latin typeface="Times New Roman" panose="02020603050405020304" pitchFamily="18" charset="0"/>
              </a:rPr>
              <a:t>儲存輸出順序，並標記 </a:t>
            </a:r>
            <a:r>
              <a:rPr lang="en-US" altLang="zh-TW" sz="2400" dirty="0">
                <a:latin typeface="Times New Roman" panose="02020603050405020304" pitchFamily="18" charset="0"/>
              </a:rPr>
              <a:t>/ </a:t>
            </a:r>
            <a:r>
              <a:rPr lang="zh-TW" altLang="en-US" sz="2400" dirty="0">
                <a:latin typeface="Times New Roman" panose="02020603050405020304" pitchFamily="18" charset="0"/>
              </a:rPr>
              <a:t>區隔每位抄寫員的書。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例：</a:t>
            </a:r>
            <a:r>
              <a:rPr lang="en-US" altLang="zh-TW" sz="2400" dirty="0">
                <a:latin typeface="Times New Roman" panose="02020603050405020304" pitchFamily="18" charset="0"/>
              </a:rPr>
              <a:t> 17</a:t>
            </a:r>
            <a:r>
              <a:rPr lang="zh-TW" altLang="en-US" sz="2400" dirty="0">
                <a:latin typeface="Times New Roman" panose="02020603050405020304" pitchFamily="18" charset="0"/>
              </a:rPr>
              <a:t> 為最小合法頁數總和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1. 9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8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1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7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6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2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3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4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5</a:t>
            </a:r>
            <a:r>
              <a:rPr lang="zh-TW" altLang="en-US" dirty="0">
                <a:latin typeface="Times New Roman" panose="02020603050405020304" pitchFamily="18" charset="0"/>
              </a:rPr>
              <a:t>  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2. 9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8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1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7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6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2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3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4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5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3. 9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8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1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7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6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4. 9 8</a:t>
            </a:r>
            <a:endParaRPr lang="zh-TW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049D2142-EBB9-6367-95E5-3F0C82695C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914054" y="3031877"/>
            <a:ext cx="194421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E89F0160-B9EF-5DC7-CFE3-73C0BADEFADD}"/>
              </a:ext>
            </a:extLst>
          </p:cNvPr>
          <p:cNvCxnSpPr>
            <a:cxnSpLocks/>
          </p:cNvCxnSpPr>
          <p:nvPr/>
        </p:nvCxnSpPr>
        <p:spPr bwMode="auto">
          <a:xfrm>
            <a:off x="3023642" y="3429000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5" name="左大括弧 14">
            <a:extLst>
              <a:ext uri="{FF2B5EF4-FFF2-40B4-BE49-F238E27FC236}">
                <a16:creationId xmlns:a16="http://schemas.microsoft.com/office/drawing/2014/main" id="{0876AD92-2451-A31C-C1AF-7C104605BA93}"/>
              </a:ext>
            </a:extLst>
          </p:cNvPr>
          <p:cNvSpPr/>
          <p:nvPr/>
        </p:nvSpPr>
        <p:spPr bwMode="auto">
          <a:xfrm rot="16200000">
            <a:off x="3361306" y="3468624"/>
            <a:ext cx="196385" cy="784846"/>
          </a:xfrm>
          <a:prstGeom prst="leftBrace">
            <a:avLst>
              <a:gd name="adj1" fmla="val 27879"/>
              <a:gd name="adj2" fmla="val 475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F4BABB35-4545-DFC1-6223-AC41DC0ECDEB}"/>
              </a:ext>
            </a:extLst>
          </p:cNvPr>
          <p:cNvSpPr txBox="1"/>
          <p:nvPr/>
        </p:nvSpPr>
        <p:spPr>
          <a:xfrm>
            <a:off x="3187972" y="385959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</a:rPr>
              <a:t>14 &lt;= 17</a:t>
            </a:r>
            <a:endParaRPr lang="zh-TW" altLang="en-US" dirty="0"/>
          </a:p>
        </p:txBody>
      </p: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7F405751-4FC6-8B44-044A-C35C9A7E0E13}"/>
              </a:ext>
            </a:extLst>
          </p:cNvPr>
          <p:cNvCxnSpPr>
            <a:cxnSpLocks/>
          </p:cNvCxnSpPr>
          <p:nvPr/>
        </p:nvCxnSpPr>
        <p:spPr bwMode="auto">
          <a:xfrm>
            <a:off x="2346808" y="4227669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左大括弧 19">
            <a:extLst>
              <a:ext uri="{FF2B5EF4-FFF2-40B4-BE49-F238E27FC236}">
                <a16:creationId xmlns:a16="http://schemas.microsoft.com/office/drawing/2014/main" id="{69EF17EF-50B5-290F-AC19-410FDB2E58CC}"/>
              </a:ext>
            </a:extLst>
          </p:cNvPr>
          <p:cNvSpPr/>
          <p:nvPr/>
        </p:nvSpPr>
        <p:spPr bwMode="auto">
          <a:xfrm rot="16200000">
            <a:off x="2606980" y="4382485"/>
            <a:ext cx="178532" cy="554463"/>
          </a:xfrm>
          <a:prstGeom prst="leftBrace">
            <a:avLst>
              <a:gd name="adj1" fmla="val 27879"/>
              <a:gd name="adj2" fmla="val 475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DA56A60-C8FF-F9CA-DEBC-6B5439AC5FB4}"/>
              </a:ext>
            </a:extLst>
          </p:cNvPr>
          <p:cNvSpPr txBox="1"/>
          <p:nvPr/>
        </p:nvSpPr>
        <p:spPr>
          <a:xfrm>
            <a:off x="2428564" y="4648874"/>
            <a:ext cx="18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</a:rPr>
              <a:t>14 &lt;=17</a:t>
            </a:r>
            <a:endParaRPr lang="zh-TW" altLang="en-US" dirty="0"/>
          </a:p>
        </p:txBody>
      </p: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DE3F806A-3481-B55F-4A8F-442DC3849266}"/>
              </a:ext>
            </a:extLst>
          </p:cNvPr>
          <p:cNvCxnSpPr>
            <a:cxnSpLocks/>
          </p:cNvCxnSpPr>
          <p:nvPr/>
        </p:nvCxnSpPr>
        <p:spPr bwMode="auto">
          <a:xfrm>
            <a:off x="1885479" y="5035093"/>
            <a:ext cx="0" cy="4320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3" name="左大括弧 22">
            <a:extLst>
              <a:ext uri="{FF2B5EF4-FFF2-40B4-BE49-F238E27FC236}">
                <a16:creationId xmlns:a16="http://schemas.microsoft.com/office/drawing/2014/main" id="{16BB0E3A-7CCB-0122-A6DA-79DCFAC87C9C}"/>
              </a:ext>
            </a:extLst>
          </p:cNvPr>
          <p:cNvSpPr/>
          <p:nvPr/>
        </p:nvSpPr>
        <p:spPr bwMode="auto">
          <a:xfrm rot="16200000">
            <a:off x="2016493" y="5287121"/>
            <a:ext cx="178532" cy="360040"/>
          </a:xfrm>
          <a:prstGeom prst="leftBrace">
            <a:avLst>
              <a:gd name="adj1" fmla="val 27879"/>
              <a:gd name="adj2" fmla="val 475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13793C8F-A417-B6FD-1869-A74814021E60}"/>
              </a:ext>
            </a:extLst>
          </p:cNvPr>
          <p:cNvSpPr txBox="1"/>
          <p:nvPr/>
        </p:nvSpPr>
        <p:spPr>
          <a:xfrm>
            <a:off x="1835696" y="5473211"/>
            <a:ext cx="18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</a:rPr>
              <a:t>17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&lt;=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17</a:t>
            </a:r>
            <a:endParaRPr lang="zh-TW" altLang="en-US" dirty="0"/>
          </a:p>
        </p:txBody>
      </p:sp>
      <p:grpSp>
        <p:nvGrpSpPr>
          <p:cNvPr id="4102" name="群組 4101">
            <a:extLst>
              <a:ext uri="{FF2B5EF4-FFF2-40B4-BE49-F238E27FC236}">
                <a16:creationId xmlns:a16="http://schemas.microsoft.com/office/drawing/2014/main" id="{A8078D6D-0404-2E44-C01A-EF74E5435494}"/>
              </a:ext>
            </a:extLst>
          </p:cNvPr>
          <p:cNvGrpSpPr/>
          <p:nvPr/>
        </p:nvGrpSpPr>
        <p:grpSpPr>
          <a:xfrm>
            <a:off x="5639574" y="2446703"/>
            <a:ext cx="2104052" cy="4060477"/>
            <a:chOff x="4318124" y="1929001"/>
            <a:chExt cx="2104052" cy="4060477"/>
          </a:xfrm>
        </p:grpSpPr>
        <p:cxnSp>
          <p:nvCxnSpPr>
            <p:cNvPr id="59" name="直線接點 58">
              <a:extLst>
                <a:ext uri="{FF2B5EF4-FFF2-40B4-BE49-F238E27FC236}">
                  <a16:creationId xmlns:a16="http://schemas.microsoft.com/office/drawing/2014/main" id="{38D81A90-C281-D3DC-E7B8-11419F55D7A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18124" y="5556407"/>
              <a:ext cx="1595617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4101" name="群組 4100">
              <a:extLst>
                <a:ext uri="{FF2B5EF4-FFF2-40B4-BE49-F238E27FC236}">
                  <a16:creationId xmlns:a16="http://schemas.microsoft.com/office/drawing/2014/main" id="{2A3BDCEC-833D-AE62-7FFB-AB6B1C70513F}"/>
                </a:ext>
              </a:extLst>
            </p:cNvPr>
            <p:cNvGrpSpPr/>
            <p:nvPr/>
          </p:nvGrpSpPr>
          <p:grpSpPr>
            <a:xfrm>
              <a:off x="4322503" y="1929001"/>
              <a:ext cx="2099673" cy="4060477"/>
              <a:chOff x="5712687" y="2190056"/>
              <a:chExt cx="2099673" cy="4060477"/>
            </a:xfrm>
          </p:grpSpPr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D7ADDC9A-74EF-70BE-4694-09064127AAB3}"/>
                  </a:ext>
                </a:extLst>
              </p:cNvPr>
              <p:cNvSpPr/>
              <p:nvPr/>
            </p:nvSpPr>
            <p:spPr bwMode="auto">
              <a:xfrm>
                <a:off x="5723205" y="2276872"/>
                <a:ext cx="1569576" cy="3521241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5D421CDD-7A6C-679F-9AD0-F6A9F8CD25D0}"/>
                  </a:ext>
                </a:extLst>
              </p:cNvPr>
              <p:cNvSpPr txBox="1"/>
              <p:nvPr/>
            </p:nvSpPr>
            <p:spPr>
              <a:xfrm>
                <a:off x="6012160" y="5788868"/>
                <a:ext cx="18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Stack</a:t>
                </a:r>
                <a:endParaRPr lang="zh-TW" altLang="en-US" dirty="0"/>
              </a:p>
            </p:txBody>
          </p:sp>
          <p:cxnSp>
            <p:nvCxnSpPr>
              <p:cNvPr id="28" name="直線接點 27">
                <a:extLst>
                  <a:ext uri="{FF2B5EF4-FFF2-40B4-BE49-F238E27FC236}">
                    <a16:creationId xmlns:a16="http://schemas.microsoft.com/office/drawing/2014/main" id="{9EC3CAA1-E531-0E20-3CA0-BA01BF06EC7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5124231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直線接點 29">
                <a:extLst>
                  <a:ext uri="{FF2B5EF4-FFF2-40B4-BE49-F238E27FC236}">
                    <a16:creationId xmlns:a16="http://schemas.microsoft.com/office/drawing/2014/main" id="{3A370D6D-E9FC-281C-321E-D7A651E0C37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4797152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直線接點 30">
                <a:extLst>
                  <a:ext uri="{FF2B5EF4-FFF2-40B4-BE49-F238E27FC236}">
                    <a16:creationId xmlns:a16="http://schemas.microsoft.com/office/drawing/2014/main" id="{5313BDE7-0D15-FC2A-41C9-59B30FA109C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4437112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直線接點 31">
                <a:extLst>
                  <a:ext uri="{FF2B5EF4-FFF2-40B4-BE49-F238E27FC236}">
                    <a16:creationId xmlns:a16="http://schemas.microsoft.com/office/drawing/2014/main" id="{9478B9DE-979B-67AC-3D08-77A2385CEEB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3205" y="4077072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直線接點 32">
                <a:extLst>
                  <a:ext uri="{FF2B5EF4-FFF2-40B4-BE49-F238E27FC236}">
                    <a16:creationId xmlns:a16="http://schemas.microsoft.com/office/drawing/2014/main" id="{2EDD8980-FDD2-A651-5ED4-39EE5646C0F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3762854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直線接點 33">
                <a:extLst>
                  <a:ext uri="{FF2B5EF4-FFF2-40B4-BE49-F238E27FC236}">
                    <a16:creationId xmlns:a16="http://schemas.microsoft.com/office/drawing/2014/main" id="{AFA2F2D1-02E0-5313-3DF9-7314B67E9D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3205" y="3429000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05C5BC6F-FDA5-9B96-1FE7-1AA085AB891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3205" y="3140968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直線接點 35">
                <a:extLst>
                  <a:ext uri="{FF2B5EF4-FFF2-40B4-BE49-F238E27FC236}">
                    <a16:creationId xmlns:a16="http://schemas.microsoft.com/office/drawing/2014/main" id="{85C2885E-6847-3F9D-1DF8-391F2A7486B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5479305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直線接點 36">
                <a:extLst>
                  <a:ext uri="{FF2B5EF4-FFF2-40B4-BE49-F238E27FC236}">
                    <a16:creationId xmlns:a16="http://schemas.microsoft.com/office/drawing/2014/main" id="{50F73176-A63D-811F-23B2-7064D6477C7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3205" y="2852936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926EAFB2-6D92-DA56-92FA-9EE3B1225D2C}"/>
                  </a:ext>
                </a:extLst>
              </p:cNvPr>
              <p:cNvSpPr txBox="1"/>
              <p:nvPr/>
            </p:nvSpPr>
            <p:spPr>
              <a:xfrm>
                <a:off x="6343878" y="5404774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5</a:t>
                </a:r>
                <a:endParaRPr lang="zh-TW" altLang="en-US" dirty="0"/>
              </a:p>
            </p:txBody>
          </p:sp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47FC6750-9BEF-2B28-69E6-FBDBDCA029FE}"/>
                  </a:ext>
                </a:extLst>
              </p:cNvPr>
              <p:cNvSpPr txBox="1"/>
              <p:nvPr/>
            </p:nvSpPr>
            <p:spPr>
              <a:xfrm>
                <a:off x="6343878" y="5068552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4</a:t>
                </a:r>
                <a:endParaRPr lang="zh-TW" altLang="en-US" dirty="0"/>
              </a:p>
            </p:txBody>
          </p:sp>
          <p:sp>
            <p:nvSpPr>
              <p:cNvPr id="40" name="文字方塊 39">
                <a:extLst>
                  <a:ext uri="{FF2B5EF4-FFF2-40B4-BE49-F238E27FC236}">
                    <a16:creationId xmlns:a16="http://schemas.microsoft.com/office/drawing/2014/main" id="{9B6C75D7-B992-6674-588B-1C7724951E2A}"/>
                  </a:ext>
                </a:extLst>
              </p:cNvPr>
              <p:cNvSpPr txBox="1"/>
              <p:nvPr/>
            </p:nvSpPr>
            <p:spPr>
              <a:xfrm>
                <a:off x="6343878" y="4730033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3</a:t>
                </a:r>
                <a:endParaRPr lang="zh-TW" altLang="en-US" dirty="0"/>
              </a:p>
            </p:txBody>
          </p:sp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CEC59C2F-543A-FCB3-3E90-3AE2EB3AE0EE}"/>
                  </a:ext>
                </a:extLst>
              </p:cNvPr>
              <p:cNvSpPr txBox="1"/>
              <p:nvPr/>
            </p:nvSpPr>
            <p:spPr>
              <a:xfrm>
                <a:off x="6345754" y="4383973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2</a:t>
                </a:r>
                <a:endParaRPr lang="zh-TW" altLang="en-US" dirty="0"/>
              </a:p>
            </p:txBody>
          </p:sp>
          <p:sp>
            <p:nvSpPr>
              <p:cNvPr id="42" name="文字方塊 41">
                <a:extLst>
                  <a:ext uri="{FF2B5EF4-FFF2-40B4-BE49-F238E27FC236}">
                    <a16:creationId xmlns:a16="http://schemas.microsoft.com/office/drawing/2014/main" id="{E5C0CF6B-F3C4-C612-69E5-56AE56F36785}"/>
                  </a:ext>
                </a:extLst>
              </p:cNvPr>
              <p:cNvSpPr txBox="1"/>
              <p:nvPr/>
            </p:nvSpPr>
            <p:spPr>
              <a:xfrm>
                <a:off x="6344801" y="4025925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/</a:t>
                </a:r>
                <a:endParaRPr lang="zh-TW" altLang="en-US" dirty="0"/>
              </a:p>
            </p:txBody>
          </p:sp>
          <p:sp>
            <p:nvSpPr>
              <p:cNvPr id="43" name="文字方塊 42">
                <a:extLst>
                  <a:ext uri="{FF2B5EF4-FFF2-40B4-BE49-F238E27FC236}">
                    <a16:creationId xmlns:a16="http://schemas.microsoft.com/office/drawing/2014/main" id="{549C7A8A-7E81-BE81-04E7-0ACE688D8199}"/>
                  </a:ext>
                </a:extLst>
              </p:cNvPr>
              <p:cNvSpPr txBox="1"/>
              <p:nvPr/>
            </p:nvSpPr>
            <p:spPr>
              <a:xfrm>
                <a:off x="6344801" y="3681253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6</a:t>
                </a:r>
                <a:endParaRPr lang="zh-TW" altLang="en-US" dirty="0"/>
              </a:p>
            </p:txBody>
          </p:sp>
          <p:sp>
            <p:nvSpPr>
              <p:cNvPr id="44" name="文字方塊 43">
                <a:extLst>
                  <a:ext uri="{FF2B5EF4-FFF2-40B4-BE49-F238E27FC236}">
                    <a16:creationId xmlns:a16="http://schemas.microsoft.com/office/drawing/2014/main" id="{09033970-1D03-883A-CEB8-4E46E3B5E949}"/>
                  </a:ext>
                </a:extLst>
              </p:cNvPr>
              <p:cNvSpPr txBox="1"/>
              <p:nvPr/>
            </p:nvSpPr>
            <p:spPr>
              <a:xfrm>
                <a:off x="6344801" y="3361688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7</a:t>
                </a:r>
                <a:endParaRPr lang="zh-TW" altLang="en-US" dirty="0"/>
              </a:p>
            </p:txBody>
          </p:sp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250A632D-FD1D-760A-1934-8129FA43AC9F}"/>
                  </a:ext>
                </a:extLst>
              </p:cNvPr>
              <p:cNvSpPr txBox="1"/>
              <p:nvPr/>
            </p:nvSpPr>
            <p:spPr>
              <a:xfrm>
                <a:off x="6344801" y="3047008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1</a:t>
                </a:r>
                <a:endParaRPr lang="zh-TW" altLang="en-US" dirty="0"/>
              </a:p>
            </p:txBody>
          </p:sp>
          <p:sp>
            <p:nvSpPr>
              <p:cNvPr id="46" name="文字方塊 45">
                <a:extLst>
                  <a:ext uri="{FF2B5EF4-FFF2-40B4-BE49-F238E27FC236}">
                    <a16:creationId xmlns:a16="http://schemas.microsoft.com/office/drawing/2014/main" id="{A1A4A4FB-933B-677A-6D2C-121190E25AA5}"/>
                  </a:ext>
                </a:extLst>
              </p:cNvPr>
              <p:cNvSpPr txBox="1"/>
              <p:nvPr/>
            </p:nvSpPr>
            <p:spPr>
              <a:xfrm>
                <a:off x="6344801" y="2762452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/</a:t>
                </a:r>
                <a:endParaRPr lang="zh-TW" altLang="en-US" dirty="0"/>
              </a:p>
            </p:txBody>
          </p:sp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D6719E07-668D-9FE1-D867-CB283828EF86}"/>
                  </a:ext>
                </a:extLst>
              </p:cNvPr>
              <p:cNvSpPr txBox="1"/>
              <p:nvPr/>
            </p:nvSpPr>
            <p:spPr>
              <a:xfrm>
                <a:off x="6343878" y="2459897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8</a:t>
                </a:r>
                <a:endParaRPr lang="zh-TW" altLang="en-US" dirty="0"/>
              </a:p>
            </p:txBody>
          </p:sp>
          <p:cxnSp>
            <p:nvCxnSpPr>
              <p:cNvPr id="50" name="直線接點 49">
                <a:extLst>
                  <a:ext uri="{FF2B5EF4-FFF2-40B4-BE49-F238E27FC236}">
                    <a16:creationId xmlns:a16="http://schemas.microsoft.com/office/drawing/2014/main" id="{39EC4245-C9BE-6FC1-D7C7-25AF9E01DB9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2564904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CBD02BB1-EEB5-C832-D524-2BEFC54BDA9B}"/>
                  </a:ext>
                </a:extLst>
              </p:cNvPr>
              <p:cNvSpPr txBox="1"/>
              <p:nvPr/>
            </p:nvSpPr>
            <p:spPr>
              <a:xfrm>
                <a:off x="6343878" y="2190056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9</a:t>
                </a:r>
                <a:endParaRPr lang="zh-TW" altLang="en-US" dirty="0"/>
              </a:p>
            </p:txBody>
          </p:sp>
          <p:cxnSp>
            <p:nvCxnSpPr>
              <p:cNvPr id="55" name="直線接點 54">
                <a:extLst>
                  <a:ext uri="{FF2B5EF4-FFF2-40B4-BE49-F238E27FC236}">
                    <a16:creationId xmlns:a16="http://schemas.microsoft.com/office/drawing/2014/main" id="{218FEC01-3C01-02BD-4131-4DA1DB830E1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12687" y="2190056"/>
                <a:ext cx="11441" cy="361520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00" name="直線接點 4099">
                <a:extLst>
                  <a:ext uri="{FF2B5EF4-FFF2-40B4-BE49-F238E27FC236}">
                    <a16:creationId xmlns:a16="http://schemas.microsoft.com/office/drawing/2014/main" id="{9FC117D9-23A3-B644-05CB-BAB5F4E3A35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288906" y="2204864"/>
                <a:ext cx="11441" cy="361520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41496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D43775-E1BC-2DDD-1846-A2D04B3A3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A17DB972-4F59-B470-492D-D7258CB2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7656AC9-E64E-0FAE-C89A-2A225FF68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範例：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位抄寫員，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本書各有 </a:t>
            </a:r>
            <a:r>
              <a:rPr lang="en-US" altLang="zh-TW" sz="2400" dirty="0">
                <a:latin typeface="Times New Roman" panose="02020603050405020304" pitchFamily="18" charset="0"/>
              </a:rPr>
              <a:t>9, 8, 1, 7, 6, 2, 3, 4, 5 </a:t>
            </a:r>
            <a:r>
              <a:rPr lang="zh-TW" altLang="en-US" sz="2400" dirty="0">
                <a:latin typeface="Times New Roman" panose="02020603050405020304" pitchFamily="18" charset="0"/>
              </a:rPr>
              <a:t>頁。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</a:rPr>
              <a:t>Step5</a:t>
            </a:r>
            <a:r>
              <a:rPr lang="zh-TW" altLang="en-US" sz="2400" dirty="0">
                <a:latin typeface="Times New Roman" panose="02020603050405020304" pitchFamily="18" charset="0"/>
              </a:rPr>
              <a:t>：依序將 </a:t>
            </a:r>
            <a:r>
              <a:rPr lang="en-US" altLang="zh-TW" sz="2400" dirty="0">
                <a:latin typeface="Times New Roman" panose="02020603050405020304" pitchFamily="18" charset="0"/>
              </a:rPr>
              <a:t>stack </a:t>
            </a:r>
            <a:r>
              <a:rPr lang="zh-TW" altLang="en-US" sz="2400" dirty="0">
                <a:latin typeface="Times New Roman" panose="02020603050405020304" pitchFamily="18" charset="0"/>
              </a:rPr>
              <a:t>中存放的元素 </a:t>
            </a:r>
            <a:r>
              <a:rPr lang="en-US" altLang="zh-TW" sz="2400" dirty="0">
                <a:latin typeface="Times New Roman" panose="02020603050405020304" pitchFamily="18" charset="0"/>
              </a:rPr>
              <a:t>pop</a:t>
            </a:r>
            <a:r>
              <a:rPr lang="zh-TW" altLang="en-US" sz="2400" dirty="0">
                <a:latin typeface="Times New Roman" panose="02020603050405020304" pitchFamily="18" charset="0"/>
              </a:rPr>
              <a:t> 出來後印出即可。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例：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</a:rPr>
              <a:t> 為最小合法頁數總和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印出：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(17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14)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</a:rPr>
              <a:t>注意：若沒有</a:t>
            </a:r>
            <a:r>
              <a:rPr lang="zh-TW" altLang="en-US" sz="2400" dirty="0">
                <a:latin typeface="Times New Roman" panose="02020603050405020304" pitchFamily="18" charset="0"/>
              </a:rPr>
              <a:t>從後往前重建分配方案，則可能做出此答案：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(17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16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12)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914400" lvl="2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B184212B-C11F-D06E-4C01-08782544283E}"/>
              </a:ext>
            </a:extLst>
          </p:cNvPr>
          <p:cNvGrpSpPr/>
          <p:nvPr/>
        </p:nvGrpSpPr>
        <p:grpSpPr>
          <a:xfrm>
            <a:off x="3635896" y="3429000"/>
            <a:ext cx="2232248" cy="3124200"/>
            <a:chOff x="4318124" y="1929001"/>
            <a:chExt cx="2104052" cy="4060477"/>
          </a:xfrm>
        </p:grpSpPr>
        <p:cxnSp>
          <p:nvCxnSpPr>
            <p:cNvPr id="3" name="直線接點 2">
              <a:extLst>
                <a:ext uri="{FF2B5EF4-FFF2-40B4-BE49-F238E27FC236}">
                  <a16:creationId xmlns:a16="http://schemas.microsoft.com/office/drawing/2014/main" id="{D500A78B-41C6-F7A7-A644-DB0C217173D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18124" y="5556407"/>
              <a:ext cx="1595617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A1008C15-DA2F-7AE3-E457-C1C502A103F0}"/>
                </a:ext>
              </a:extLst>
            </p:cNvPr>
            <p:cNvGrpSpPr/>
            <p:nvPr/>
          </p:nvGrpSpPr>
          <p:grpSpPr>
            <a:xfrm>
              <a:off x="4322503" y="1929001"/>
              <a:ext cx="2099673" cy="4060477"/>
              <a:chOff x="5712687" y="2190056"/>
              <a:chExt cx="2099673" cy="4060477"/>
            </a:xfrm>
          </p:grpSpPr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33688182-7604-75CC-3DFA-A56114B5D4C1}"/>
                  </a:ext>
                </a:extLst>
              </p:cNvPr>
              <p:cNvSpPr/>
              <p:nvPr/>
            </p:nvSpPr>
            <p:spPr bwMode="auto">
              <a:xfrm>
                <a:off x="5723205" y="2276872"/>
                <a:ext cx="1569576" cy="3521241"/>
              </a:xfrm>
              <a:prstGeom prst="rect">
                <a:avLst/>
              </a:prstGeom>
              <a:solidFill>
                <a:schemeClr val="accent3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1E85D4C6-E307-84F7-0EE6-DFF8CAF691D2}"/>
                  </a:ext>
                </a:extLst>
              </p:cNvPr>
              <p:cNvSpPr txBox="1"/>
              <p:nvPr/>
            </p:nvSpPr>
            <p:spPr>
              <a:xfrm>
                <a:off x="6012160" y="5788868"/>
                <a:ext cx="18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Stack</a:t>
                </a:r>
                <a:endParaRPr lang="zh-TW" altLang="en-US" dirty="0"/>
              </a:p>
            </p:txBody>
          </p:sp>
          <p:cxnSp>
            <p:nvCxnSpPr>
              <p:cNvPr id="9" name="直線接點 8">
                <a:extLst>
                  <a:ext uri="{FF2B5EF4-FFF2-40B4-BE49-F238E27FC236}">
                    <a16:creationId xmlns:a16="http://schemas.microsoft.com/office/drawing/2014/main" id="{0D528E75-861C-0A6E-BC0C-1A7EAC7651D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5124231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直線接點 9">
                <a:extLst>
                  <a:ext uri="{FF2B5EF4-FFF2-40B4-BE49-F238E27FC236}">
                    <a16:creationId xmlns:a16="http://schemas.microsoft.com/office/drawing/2014/main" id="{F1131BFE-B0A4-0DD5-E7E5-EC2725F4B15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4797152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直線接點 10">
                <a:extLst>
                  <a:ext uri="{FF2B5EF4-FFF2-40B4-BE49-F238E27FC236}">
                    <a16:creationId xmlns:a16="http://schemas.microsoft.com/office/drawing/2014/main" id="{E30F06EF-471D-99AE-58FF-A9291ACF2F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4437112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直線接點 11">
                <a:extLst>
                  <a:ext uri="{FF2B5EF4-FFF2-40B4-BE49-F238E27FC236}">
                    <a16:creationId xmlns:a16="http://schemas.microsoft.com/office/drawing/2014/main" id="{8ABF0958-BCDF-ACC9-D133-A98CEA927BB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3205" y="4077072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直線接點 13">
                <a:extLst>
                  <a:ext uri="{FF2B5EF4-FFF2-40B4-BE49-F238E27FC236}">
                    <a16:creationId xmlns:a16="http://schemas.microsoft.com/office/drawing/2014/main" id="{FB9C0EC6-0426-1304-831E-0E712BA1E4E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3762854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直線接點 15">
                <a:extLst>
                  <a:ext uri="{FF2B5EF4-FFF2-40B4-BE49-F238E27FC236}">
                    <a16:creationId xmlns:a16="http://schemas.microsoft.com/office/drawing/2014/main" id="{56B9CB5F-BB03-CB07-A01B-DCC00103C31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3205" y="3429000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直線接點 16">
                <a:extLst>
                  <a:ext uri="{FF2B5EF4-FFF2-40B4-BE49-F238E27FC236}">
                    <a16:creationId xmlns:a16="http://schemas.microsoft.com/office/drawing/2014/main" id="{9EEE7B6E-EF44-5EB3-1EB0-115E06CFFC6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3205" y="3140968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直線接點 17">
                <a:extLst>
                  <a:ext uri="{FF2B5EF4-FFF2-40B4-BE49-F238E27FC236}">
                    <a16:creationId xmlns:a16="http://schemas.microsoft.com/office/drawing/2014/main" id="{BD6C4FCB-1302-691F-281E-F064B4A1595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5479305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直線接點 26">
                <a:extLst>
                  <a:ext uri="{FF2B5EF4-FFF2-40B4-BE49-F238E27FC236}">
                    <a16:creationId xmlns:a16="http://schemas.microsoft.com/office/drawing/2014/main" id="{86AC08EF-47ED-DE54-E4EE-0F8DF6449C2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3205" y="2852936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A55D0FAC-EB9D-2381-8F02-B35C1EB8D898}"/>
                  </a:ext>
                </a:extLst>
              </p:cNvPr>
              <p:cNvSpPr txBox="1"/>
              <p:nvPr/>
            </p:nvSpPr>
            <p:spPr>
              <a:xfrm>
                <a:off x="6343878" y="5404774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5</a:t>
                </a:r>
                <a:endParaRPr lang="zh-TW" altLang="en-US" dirty="0"/>
              </a:p>
            </p:txBody>
          </p:sp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13AEBEDF-37E0-7471-CECC-A811003B6789}"/>
                  </a:ext>
                </a:extLst>
              </p:cNvPr>
              <p:cNvSpPr txBox="1"/>
              <p:nvPr/>
            </p:nvSpPr>
            <p:spPr>
              <a:xfrm>
                <a:off x="6343878" y="5068552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4</a:t>
                </a:r>
                <a:endParaRPr lang="zh-TW" altLang="en-US" dirty="0"/>
              </a:p>
            </p:txBody>
          </p:sp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D8F50FB-B65C-CAA1-43A3-BADC2FE9E800}"/>
                  </a:ext>
                </a:extLst>
              </p:cNvPr>
              <p:cNvSpPr txBox="1"/>
              <p:nvPr/>
            </p:nvSpPr>
            <p:spPr>
              <a:xfrm>
                <a:off x="6343878" y="4730033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3</a:t>
                </a:r>
                <a:endParaRPr lang="zh-TW" altLang="en-US" dirty="0"/>
              </a:p>
            </p:txBody>
          </p:sp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C0FAD0A9-C25D-8E4A-D892-498D19AB597C}"/>
                  </a:ext>
                </a:extLst>
              </p:cNvPr>
              <p:cNvSpPr txBox="1"/>
              <p:nvPr/>
            </p:nvSpPr>
            <p:spPr>
              <a:xfrm>
                <a:off x="6345754" y="4383973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2</a:t>
                </a:r>
                <a:endParaRPr lang="zh-TW" altLang="en-US" dirty="0"/>
              </a:p>
            </p:txBody>
          </p:sp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0D3FD40B-310D-CFF9-7C53-220F9BBDA03D}"/>
                  </a:ext>
                </a:extLst>
              </p:cNvPr>
              <p:cNvSpPr txBox="1"/>
              <p:nvPr/>
            </p:nvSpPr>
            <p:spPr>
              <a:xfrm>
                <a:off x="6344801" y="4025925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/</a:t>
                </a:r>
                <a:endParaRPr lang="zh-TW" altLang="en-US" dirty="0"/>
              </a:p>
            </p:txBody>
          </p:sp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A357E734-9E44-9424-EAB4-60738F2E6C14}"/>
                  </a:ext>
                </a:extLst>
              </p:cNvPr>
              <p:cNvSpPr txBox="1"/>
              <p:nvPr/>
            </p:nvSpPr>
            <p:spPr>
              <a:xfrm>
                <a:off x="6344801" y="3681253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6</a:t>
                </a:r>
                <a:endParaRPr lang="zh-TW" altLang="en-US" dirty="0"/>
              </a:p>
            </p:txBody>
          </p:sp>
          <p:sp>
            <p:nvSpPr>
              <p:cNvPr id="56" name="文字方塊 55">
                <a:extLst>
                  <a:ext uri="{FF2B5EF4-FFF2-40B4-BE49-F238E27FC236}">
                    <a16:creationId xmlns:a16="http://schemas.microsoft.com/office/drawing/2014/main" id="{6441BAF1-1D87-2BF1-315C-277C1BA1A060}"/>
                  </a:ext>
                </a:extLst>
              </p:cNvPr>
              <p:cNvSpPr txBox="1"/>
              <p:nvPr/>
            </p:nvSpPr>
            <p:spPr>
              <a:xfrm>
                <a:off x="6344801" y="3361688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7</a:t>
                </a:r>
                <a:endParaRPr lang="zh-TW" altLang="en-US" dirty="0"/>
              </a:p>
            </p:txBody>
          </p:sp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603F29A8-816F-597B-01D7-1B5E4272DA45}"/>
                  </a:ext>
                </a:extLst>
              </p:cNvPr>
              <p:cNvSpPr txBox="1"/>
              <p:nvPr/>
            </p:nvSpPr>
            <p:spPr>
              <a:xfrm>
                <a:off x="6344801" y="3047008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1</a:t>
                </a:r>
                <a:endParaRPr lang="zh-TW" altLang="en-US" dirty="0"/>
              </a:p>
            </p:txBody>
          </p:sp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6DE53DED-F7D4-DE43-7FBE-C343E4866447}"/>
                  </a:ext>
                </a:extLst>
              </p:cNvPr>
              <p:cNvSpPr txBox="1"/>
              <p:nvPr/>
            </p:nvSpPr>
            <p:spPr>
              <a:xfrm>
                <a:off x="6344801" y="2762452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/</a:t>
                </a:r>
                <a:endParaRPr lang="zh-TW" altLang="en-US" dirty="0"/>
              </a:p>
            </p:txBody>
          </p:sp>
          <p:sp>
            <p:nvSpPr>
              <p:cNvPr id="60" name="文字方塊 59">
                <a:extLst>
                  <a:ext uri="{FF2B5EF4-FFF2-40B4-BE49-F238E27FC236}">
                    <a16:creationId xmlns:a16="http://schemas.microsoft.com/office/drawing/2014/main" id="{61D8E198-5220-7FE1-A410-92AF9FF6904B}"/>
                  </a:ext>
                </a:extLst>
              </p:cNvPr>
              <p:cNvSpPr txBox="1"/>
              <p:nvPr/>
            </p:nvSpPr>
            <p:spPr>
              <a:xfrm>
                <a:off x="6343878" y="2459897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8</a:t>
                </a:r>
                <a:endParaRPr lang="zh-TW" altLang="en-US" dirty="0"/>
              </a:p>
            </p:txBody>
          </p:sp>
          <p:cxnSp>
            <p:nvCxnSpPr>
              <p:cNvPr id="61" name="直線接點 60">
                <a:extLst>
                  <a:ext uri="{FF2B5EF4-FFF2-40B4-BE49-F238E27FC236}">
                    <a16:creationId xmlns:a16="http://schemas.microsoft.com/office/drawing/2014/main" id="{BE95ACE4-D665-8679-29B0-42119605426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24128" y="2564904"/>
                <a:ext cx="156957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373281C7-255B-BF20-EB2C-3CA7D05D58B7}"/>
                  </a:ext>
                </a:extLst>
              </p:cNvPr>
              <p:cNvSpPr txBox="1"/>
              <p:nvPr/>
            </p:nvSpPr>
            <p:spPr>
              <a:xfrm>
                <a:off x="6343878" y="2190056"/>
                <a:ext cx="3244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</a:rPr>
                  <a:t>9</a:t>
                </a:r>
                <a:endParaRPr lang="zh-TW" altLang="en-US" dirty="0"/>
              </a:p>
            </p:txBody>
          </p:sp>
          <p:cxnSp>
            <p:nvCxnSpPr>
              <p:cNvPr id="63" name="直線接點 62">
                <a:extLst>
                  <a:ext uri="{FF2B5EF4-FFF2-40B4-BE49-F238E27FC236}">
                    <a16:creationId xmlns:a16="http://schemas.microsoft.com/office/drawing/2014/main" id="{122F44F9-2CBD-3089-1114-3D0CF9C1F7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12687" y="2190056"/>
                <a:ext cx="11441" cy="361520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96" name="直線接點 4095">
                <a:extLst>
                  <a:ext uri="{FF2B5EF4-FFF2-40B4-BE49-F238E27FC236}">
                    <a16:creationId xmlns:a16="http://schemas.microsoft.com/office/drawing/2014/main" id="{1E64B83E-2DBF-5D35-DD37-44ADB5CDC8A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288906" y="2204864"/>
                <a:ext cx="11441" cy="361520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697589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64324C-F0BE-37FC-570D-D85FDC4671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1165FE6D-A644-2A30-EA8A-095D0EE1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7E69DAB5-07EE-9524-F538-3854F6374B2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223448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    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給定 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k 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位抄寫員、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m 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本書，各有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zh-TW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m:rPr>
                        <m:nor/>
                      </m:rPr>
                      <a:rPr lang="en-US" altLang="zh-TW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m:t>頁</m:t>
                    </m:r>
                  </m:oMath>
                </a14:m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此解法時間複雜度：</a:t>
                </a:r>
                <a:endPara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使用 </a:t>
                </a: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Binary Search</a:t>
                </a:r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從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zh-TW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zh-TW" altLang="en-US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zh-TW" alt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altLang="zh-TW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</a:rPr>
                              <m:t>, …, </m:t>
                            </m:r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到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zh-TW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𝑠𝑢𝑚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zh-TW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altLang="zh-TW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</a:rPr>
                              <m:t>, …, </m:t>
                            </m:r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尋找</a:t>
                </a:r>
                <a:r>
                  <a:rPr lang="zh-TW" altLang="en-US" dirty="0">
                    <a:latin typeface="Times New Roman" panose="02020603050405020304" pitchFamily="18" charset="0"/>
                  </a:rPr>
                  <a:t>最小合法頁數總和。</a:t>
                </a:r>
                <a:endParaRPr lang="en-US" altLang="zh-TW" dirty="0">
                  <a:latin typeface="Times New Roman" panose="02020603050405020304" pitchFamily="18" charset="0"/>
                </a:endParaRP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每一次確認是否為</a:t>
                </a:r>
                <a:r>
                  <a:rPr lang="zh-TW" altLang="en-US" dirty="0">
                    <a:latin typeface="Times New Roman" panose="02020603050405020304" pitchFamily="18" charset="0"/>
                  </a:rPr>
                  <a:t>合法頁數總和</a:t>
                </a:r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需要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TW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zh-TW" altLang="en-US" i="1" dirty="0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TW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時間複雜度為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TW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func>
                          <m:funcPr>
                            <m:ctrlPr>
                              <a:rPr lang="en-US" altLang="zh-TW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altLang="zh-TW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zh-TW" alt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zh-TW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𝑠𝑢𝑚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zh-TW" alt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zh-TW" altLang="en-US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TW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altLang="zh-TW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TW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US" altLang="zh-TW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zh-TW" altLang="en-US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TW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altLang="zh-TW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TW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m:rPr>
                                            <m:nor/>
                                          </m:rPr>
                                          <a:rPr lang="en-US" altLang="zh-TW" dirty="0">
                                            <a:solidFill>
                                              <a:schemeClr val="tx1"/>
                                            </a:solidFill>
                                            <a:latin typeface="Times New Roman" panose="02020603050405020304" pitchFamily="18" charset="0"/>
                                          </a:rPr>
                                          <m:t>, …, </m:t>
                                        </m:r>
                                        <m:sSub>
                                          <m:sSubPr>
                                            <m:ctrlPr>
                                              <a:rPr lang="zh-TW" altLang="en-US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TW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altLang="zh-TW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TW" i="1" dirty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。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暴力法時間複雜度：</a:t>
                </a:r>
                <a:endPara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從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zh-TW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zh-TW" altLang="en-US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zh-TW" alt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altLang="zh-TW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</a:rPr>
                              <m:t>, …, </m:t>
                            </m:r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一路檢查到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zh-TW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𝑠𝑢𝑚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zh-TW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altLang="zh-TW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</a:rPr>
                              <m:t>, …, </m:t>
                            </m:r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zh-TW" alt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檢查到的第一個</a:t>
                </a:r>
                <a:r>
                  <a:rPr lang="zh-TW" altLang="en-US" dirty="0">
                    <a:latin typeface="Times New Roman" panose="02020603050405020304" pitchFamily="18" charset="0"/>
                  </a:rPr>
                  <a:t>合法頁數總和</a:t>
                </a:r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即為</a:t>
                </a:r>
                <a:r>
                  <a:rPr lang="zh-TW" altLang="en-US" dirty="0">
                    <a:latin typeface="Times New Roman" panose="02020603050405020304" pitchFamily="18" charset="0"/>
                  </a:rPr>
                  <a:t>最小合法頁數總和</a:t>
                </a:r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。</a:t>
                </a:r>
                <a:endParaRPr lang="en-US" altLang="zh-TW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每一次確認</a:t>
                </a:r>
                <a:r>
                  <a:rPr lang="zh-TW" altLang="en-US" dirty="0">
                    <a:latin typeface="Times New Roman" panose="02020603050405020304" pitchFamily="18" charset="0"/>
                  </a:rPr>
                  <a:t>是否為合法頁數總和</a:t>
                </a:r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需要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TW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endParaRPr lang="en-US" altLang="zh-TW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zh-TW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時間複雜度為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TW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func>
                          <m:funcPr>
                            <m:ctrlPr>
                              <a:rPr lang="zh-TW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𝑠𝑢𝑚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zh-TW" alt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zh-TW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TW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zh-TW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TW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US" altLang="zh-TW" dirty="0">
                                    <a:solidFill>
                                      <a:schemeClr val="tx1"/>
                                    </a:solidFill>
                                    <a:latin typeface="Times New Roman" panose="02020603050405020304" pitchFamily="18" charset="0"/>
                                  </a:rPr>
                                  <m:t>, …, </m:t>
                                </m:r>
                                <m:sSub>
                                  <m:sSubPr>
                                    <m:ctrlPr>
                                      <a:rPr lang="zh-TW" altLang="en-US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zh-TW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zh-TW" altLang="en-US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7E69DAB5-07EE-9524-F538-3854F6374B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223448" cy="5622925"/>
              </a:xfrm>
              <a:blipFill>
                <a:blip r:embed="rId3"/>
                <a:stretch>
                  <a:fillRect l="-148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299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5B6E5-67B4-F0BB-B865-D5AE3561D4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C563C0D6-B462-F7B1-7D96-149CC229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E67F6F7-1FA2-5C4E-44FD-3B6EE85A4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8223448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輸出：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</a:rPr>
              <a:t>輸出滿足要求的分配方式。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</a:rPr>
              <a:t>若有多組解，則讓較後面的抄寫員分配較多的書。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輸入：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/>
              <a:t>2 </a:t>
            </a:r>
            <a:r>
              <a:rPr lang="zh-TW" altLang="en-US" sz="2400" dirty="0"/>
              <a:t>     </a:t>
            </a:r>
            <a:r>
              <a:rPr lang="en-US" altLang="zh-TW" sz="2400" dirty="0">
                <a:solidFill>
                  <a:srgbClr val="7030A0"/>
                </a:solidFill>
              </a:rPr>
              <a:t>//</a:t>
            </a:r>
            <a:r>
              <a:rPr lang="zh-TW" altLang="en-US" sz="2400" dirty="0">
                <a:solidFill>
                  <a:srgbClr val="7030A0"/>
                </a:solidFill>
              </a:rPr>
              <a:t> </a:t>
            </a:r>
            <a:r>
              <a:rPr lang="en-US" altLang="zh-TW" sz="2400" dirty="0">
                <a:solidFill>
                  <a:srgbClr val="7030A0"/>
                </a:solidFill>
              </a:rPr>
              <a:t>2</a:t>
            </a:r>
            <a:r>
              <a:rPr lang="zh-TW" altLang="en-US" sz="2400" dirty="0">
                <a:solidFill>
                  <a:srgbClr val="7030A0"/>
                </a:solidFill>
              </a:rPr>
              <a:t> 個 </a:t>
            </a:r>
            <a:r>
              <a:rPr lang="en-US" altLang="zh-TW" sz="2400" dirty="0">
                <a:solidFill>
                  <a:srgbClr val="7030A0"/>
                </a:solidFill>
              </a:rPr>
              <a:t>case</a:t>
            </a:r>
            <a:endParaRPr lang="en-US" altLang="zh-TW" sz="24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/>
              <a:t>9 3 </a:t>
            </a:r>
            <a:r>
              <a:rPr lang="zh-TW" altLang="en-US" sz="2400" dirty="0"/>
              <a:t>  </a:t>
            </a:r>
            <a:r>
              <a:rPr lang="en-US" altLang="zh-TW" sz="2400" dirty="0">
                <a:solidFill>
                  <a:srgbClr val="7030A0"/>
                </a:solidFill>
              </a:rPr>
              <a:t>//</a:t>
            </a:r>
            <a:r>
              <a:rPr lang="zh-TW" altLang="en-US" sz="2400" dirty="0">
                <a:solidFill>
                  <a:srgbClr val="7030A0"/>
                </a:solidFill>
              </a:rPr>
              <a:t> </a:t>
            </a:r>
            <a:r>
              <a:rPr lang="en-US" altLang="zh-TW" sz="2400" dirty="0">
                <a:solidFill>
                  <a:srgbClr val="7030A0"/>
                </a:solidFill>
              </a:rPr>
              <a:t>9</a:t>
            </a:r>
            <a:r>
              <a:rPr lang="zh-TW" altLang="en-US" sz="2400" dirty="0">
                <a:solidFill>
                  <a:srgbClr val="7030A0"/>
                </a:solidFill>
              </a:rPr>
              <a:t> 本書、</a:t>
            </a:r>
            <a:r>
              <a:rPr lang="en-US" altLang="zh-TW" sz="2400" dirty="0">
                <a:solidFill>
                  <a:srgbClr val="7030A0"/>
                </a:solidFill>
              </a:rPr>
              <a:t>3</a:t>
            </a:r>
            <a:r>
              <a:rPr lang="zh-TW" altLang="en-US" sz="2400" dirty="0">
                <a:solidFill>
                  <a:srgbClr val="7030A0"/>
                </a:solidFill>
              </a:rPr>
              <a:t> 個</a:t>
            </a:r>
            <a:r>
              <a:rPr lang="zh-TW" altLang="en-US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抄寫員</a:t>
            </a:r>
            <a:endParaRPr lang="en-US" altLang="zh-TW" sz="2400" dirty="0">
              <a:solidFill>
                <a:srgbClr val="7030A0"/>
              </a:solidFill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/>
              <a:t>100 200 300 400 500 600 700 800 900 </a:t>
            </a:r>
            <a:r>
              <a:rPr lang="zh-TW" altLang="en-US" sz="2400" dirty="0"/>
              <a:t> </a:t>
            </a:r>
            <a:r>
              <a:rPr lang="en-US" altLang="zh-TW" sz="2400" dirty="0">
                <a:solidFill>
                  <a:srgbClr val="7030A0"/>
                </a:solidFill>
              </a:rPr>
              <a:t>//</a:t>
            </a:r>
            <a:r>
              <a:rPr lang="zh-TW" altLang="en-US" sz="2400" dirty="0">
                <a:solidFill>
                  <a:srgbClr val="7030A0"/>
                </a:solidFill>
              </a:rPr>
              <a:t> </a:t>
            </a:r>
            <a:r>
              <a:rPr lang="en-US" altLang="zh-TW" sz="2400" dirty="0">
                <a:solidFill>
                  <a:srgbClr val="7030A0"/>
                </a:solidFill>
              </a:rPr>
              <a:t>9</a:t>
            </a:r>
            <a:r>
              <a:rPr lang="zh-TW" altLang="en-US" sz="2400" dirty="0">
                <a:solidFill>
                  <a:srgbClr val="7030A0"/>
                </a:solidFill>
              </a:rPr>
              <a:t> 本書頁數</a:t>
            </a:r>
            <a:endParaRPr lang="en-US" altLang="zh-TW" sz="2400" dirty="0">
              <a:solidFill>
                <a:srgbClr val="7030A0"/>
              </a:solidFill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/>
              <a:t>5 4 </a:t>
            </a:r>
            <a:r>
              <a:rPr lang="zh-TW" altLang="en-US" sz="2400" dirty="0"/>
              <a:t>  </a:t>
            </a:r>
            <a:r>
              <a:rPr lang="en-US" altLang="zh-TW" sz="2400" dirty="0">
                <a:solidFill>
                  <a:srgbClr val="7030A0"/>
                </a:solidFill>
              </a:rPr>
              <a:t>//</a:t>
            </a:r>
            <a:r>
              <a:rPr lang="zh-TW" altLang="en-US" sz="2400" dirty="0">
                <a:solidFill>
                  <a:srgbClr val="7030A0"/>
                </a:solidFill>
              </a:rPr>
              <a:t> </a:t>
            </a:r>
            <a:r>
              <a:rPr lang="en-US" altLang="zh-TW" sz="2400" dirty="0">
                <a:solidFill>
                  <a:srgbClr val="7030A0"/>
                </a:solidFill>
              </a:rPr>
              <a:t>5</a:t>
            </a:r>
            <a:r>
              <a:rPr lang="zh-TW" altLang="en-US" sz="2400" dirty="0">
                <a:solidFill>
                  <a:srgbClr val="7030A0"/>
                </a:solidFill>
              </a:rPr>
              <a:t> 本書、</a:t>
            </a:r>
            <a:r>
              <a:rPr lang="en-US" altLang="zh-TW" sz="2400" dirty="0">
                <a:solidFill>
                  <a:srgbClr val="7030A0"/>
                </a:solidFill>
              </a:rPr>
              <a:t>4</a:t>
            </a:r>
            <a:r>
              <a:rPr lang="zh-TW" altLang="en-US" sz="2400" dirty="0">
                <a:solidFill>
                  <a:srgbClr val="7030A0"/>
                </a:solidFill>
              </a:rPr>
              <a:t> 個</a:t>
            </a:r>
            <a:r>
              <a:rPr lang="zh-TW" altLang="en-US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抄寫員</a:t>
            </a:r>
            <a:endParaRPr lang="en-US" altLang="zh-TW" sz="2400" dirty="0">
              <a:solidFill>
                <a:srgbClr val="7030A0"/>
              </a:solidFill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/>
              <a:t>100 100 100 100 100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輸出：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/>
              <a:t>100 200 300 400 500 / 600 700 / 800 900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400" dirty="0"/>
              <a:t>100 / 100 / 100 / 100 100</a:t>
            </a:r>
            <a:r>
              <a:rPr lang="zh-TW" altLang="en-US" sz="2400" dirty="0"/>
              <a:t> </a:t>
            </a:r>
            <a:r>
              <a:rPr lang="en-US" altLang="zh-TW" sz="2400" dirty="0">
                <a:solidFill>
                  <a:srgbClr val="7030A0"/>
                </a:solidFill>
              </a:rPr>
              <a:t>//</a:t>
            </a:r>
            <a:r>
              <a:rPr lang="zh-TW" altLang="en-US" sz="2400" dirty="0">
                <a:solidFill>
                  <a:srgbClr val="7030A0"/>
                </a:solidFill>
              </a:rPr>
              <a:t> </a:t>
            </a:r>
            <a:r>
              <a:rPr lang="zh-TW" altLang="en-US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讓後面的人分配較多的書</a:t>
            </a:r>
            <a:endParaRPr lang="en-US" altLang="zh-TW" sz="2400" dirty="0"/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B5CA02-0525-92D8-67B0-DBCEAD306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F7CB44EA-6D45-3BE6-BCD3-D5B6E641F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3F495B0-92DF-1142-A39E-EAFF3166C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3448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定義：給定一種滿足要求的分配方式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</a:rPr>
              <a:t>若每位抄寫員分到的總頁數皆不超過 </a:t>
            </a:r>
            <a:r>
              <a:rPr lang="en-US" altLang="zh-TW" dirty="0">
                <a:latin typeface="Times New Roman" panose="02020603050405020304" pitchFamily="18" charset="0"/>
              </a:rPr>
              <a:t>x</a:t>
            </a:r>
            <a:r>
              <a:rPr lang="zh-TW" altLang="en-US" dirty="0">
                <a:latin typeface="Times New Roman" panose="02020603050405020304" pitchFamily="18" charset="0"/>
              </a:rPr>
              <a:t>，則稱 </a:t>
            </a: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</a:rPr>
              <a:t>x </a:t>
            </a:r>
            <a:r>
              <a:rPr lang="zh-TW" altLang="en-US" dirty="0">
                <a:solidFill>
                  <a:srgbClr val="7030A0"/>
                </a:solidFill>
                <a:latin typeface="Times New Roman" panose="02020603050405020304" pitchFamily="18" charset="0"/>
              </a:rPr>
              <a:t>為合法的頁數總和。</a:t>
            </a:r>
            <a:endParaRPr lang="en-US" altLang="zh-TW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</a:rPr>
              <a:t>註：使用 </a:t>
            </a:r>
            <a:r>
              <a:rPr lang="en-US" altLang="zh-TW" dirty="0">
                <a:latin typeface="Times New Roman" panose="02020603050405020304" pitchFamily="18" charset="0"/>
              </a:rPr>
              <a:t>greedy method </a:t>
            </a:r>
            <a:r>
              <a:rPr lang="zh-TW" altLang="en-US" dirty="0">
                <a:latin typeface="Times New Roman" panose="02020603050405020304" pitchFamily="18" charset="0"/>
              </a:rPr>
              <a:t>檢查 </a:t>
            </a:r>
            <a:r>
              <a:rPr lang="en-US" altLang="zh-TW" dirty="0">
                <a:latin typeface="Times New Roman" panose="02020603050405020304" pitchFamily="18" charset="0"/>
              </a:rPr>
              <a:t>x </a:t>
            </a:r>
            <a:r>
              <a:rPr lang="zh-TW" altLang="en-US" dirty="0">
                <a:latin typeface="Times New Roman" panose="02020603050405020304" pitchFamily="18" charset="0"/>
              </a:rPr>
              <a:t>頁數總和是否合法。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使用</a:t>
            </a:r>
            <a:r>
              <a:rPr lang="en-US" altLang="zh-TW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Binary Search</a:t>
            </a:r>
            <a:r>
              <a:rPr lang="zh-TW" altLang="en-US" sz="24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尋找最小合法頁數總和 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最後依照此值分配給每位抄寫員即可。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0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D78A9-21DD-5278-9C3E-38ABAED69C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6D71611D-2086-FE1E-FA87-D53FB909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7789978-8325-C4BC-73C4-2D69FE2B0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範例：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位抄寫員，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本書各有 </a:t>
            </a:r>
            <a:r>
              <a:rPr lang="en-US" altLang="zh-TW" sz="2400" dirty="0">
                <a:latin typeface="Times New Roman" panose="02020603050405020304" pitchFamily="18" charset="0"/>
              </a:rPr>
              <a:t>9, 8, 1, 7, 6, 2, 3, 4, 5 </a:t>
            </a:r>
            <a:r>
              <a:rPr lang="zh-TW" altLang="en-US" sz="2400" dirty="0">
                <a:latin typeface="Times New Roman" panose="02020603050405020304" pitchFamily="18" charset="0"/>
              </a:rPr>
              <a:t>頁。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</a:rPr>
              <a:t>Step1</a:t>
            </a:r>
            <a:r>
              <a:rPr lang="zh-TW" altLang="en-US" sz="2400" dirty="0">
                <a:latin typeface="Times New Roman" panose="02020603050405020304" pitchFamily="18" charset="0"/>
              </a:rPr>
              <a:t>：設定兩個變數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Reject </a:t>
            </a:r>
            <a:r>
              <a:rPr lang="zh-TW" altLang="en-US" dirty="0">
                <a:latin typeface="Times New Roman" panose="02020603050405020304" pitchFamily="18" charset="0"/>
              </a:rPr>
              <a:t>：其值為當下不合法的頁數總和最大值。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3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比 </a:t>
            </a:r>
            <a:r>
              <a:rPr lang="en-US" altLang="zh-TW" sz="2400" dirty="0">
                <a:latin typeface="Times New Roman" panose="02020603050405020304" pitchFamily="18" charset="0"/>
              </a:rPr>
              <a:t>Reject </a:t>
            </a:r>
            <a:r>
              <a:rPr lang="zh-TW" altLang="en-US" sz="2400" dirty="0">
                <a:latin typeface="Times New Roman" panose="02020603050405020304" pitchFamily="18" charset="0"/>
              </a:rPr>
              <a:t>值小的值皆非法。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3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初始化為所有書中最小頁數。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Accept </a:t>
            </a:r>
            <a:r>
              <a:rPr lang="zh-TW" altLang="en-US" dirty="0">
                <a:latin typeface="Times New Roman" panose="02020603050405020304" pitchFamily="18" charset="0"/>
              </a:rPr>
              <a:t>：其值為當下合法的頁數總和最小值。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3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比 </a:t>
            </a:r>
            <a:r>
              <a:rPr lang="en-US" altLang="zh-TW" sz="2400" dirty="0">
                <a:latin typeface="Times New Roman" panose="02020603050405020304" pitchFamily="18" charset="0"/>
              </a:rPr>
              <a:t>Accept </a:t>
            </a:r>
            <a:r>
              <a:rPr lang="zh-TW" altLang="en-US" sz="2400" dirty="0">
                <a:latin typeface="Times New Roman" panose="02020603050405020304" pitchFamily="18" charset="0"/>
              </a:rPr>
              <a:t>值大的值皆合法。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3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初始化為所有書總頁數之和。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02AA192C-76D7-1173-503E-987CBD95B11F}"/>
              </a:ext>
            </a:extLst>
          </p:cNvPr>
          <p:cNvGrpSpPr/>
          <p:nvPr/>
        </p:nvGrpSpPr>
        <p:grpSpPr>
          <a:xfrm>
            <a:off x="799965" y="4077072"/>
            <a:ext cx="7804483" cy="1993757"/>
            <a:chOff x="799965" y="3985138"/>
            <a:chExt cx="7804483" cy="1993757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3758F543-0A2A-FA03-E9C1-CCB3F71233D4}"/>
                </a:ext>
              </a:extLst>
            </p:cNvPr>
            <p:cNvSpPr/>
            <p:nvPr/>
          </p:nvSpPr>
          <p:spPr bwMode="auto">
            <a:xfrm>
              <a:off x="971599" y="4653136"/>
              <a:ext cx="7560841" cy="288032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5" name="左大括弧 14">
              <a:extLst>
                <a:ext uri="{FF2B5EF4-FFF2-40B4-BE49-F238E27FC236}">
                  <a16:creationId xmlns:a16="http://schemas.microsoft.com/office/drawing/2014/main" id="{D51215A5-6AD1-231C-8F84-E57D01810628}"/>
                </a:ext>
              </a:extLst>
            </p:cNvPr>
            <p:cNvSpPr/>
            <p:nvPr/>
          </p:nvSpPr>
          <p:spPr bwMode="auto">
            <a:xfrm rot="16200000">
              <a:off x="4557655" y="1542444"/>
              <a:ext cx="388731" cy="7560841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D931F3FD-AAAA-DAFF-7BF7-173A8D773D1A}"/>
                </a:ext>
              </a:extLst>
            </p:cNvPr>
            <p:cNvSpPr txBox="1"/>
            <p:nvPr/>
          </p:nvSpPr>
          <p:spPr>
            <a:xfrm>
              <a:off x="1673678" y="5517230"/>
              <a:ext cx="57966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此範圍之頁數總和的值為合法？非法？</a:t>
              </a: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B911590E-50EA-57EF-EFF0-099954B2194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7160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200981A4-C4CF-EA42-0C90-C12150D004F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244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40291258-4D71-8C31-A7F6-A33ADBC5C4C1}"/>
                </a:ext>
              </a:extLst>
            </p:cNvPr>
            <p:cNvSpPr txBox="1"/>
            <p:nvPr/>
          </p:nvSpPr>
          <p:spPr>
            <a:xfrm>
              <a:off x="799965" y="400896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6C8D5B21-2A4E-34EB-BEF2-BA81D1FDC8C8}"/>
                </a:ext>
              </a:extLst>
            </p:cNvPr>
            <p:cNvSpPr txBox="1"/>
            <p:nvPr/>
          </p:nvSpPr>
          <p:spPr>
            <a:xfrm>
              <a:off x="8288796" y="398513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∞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1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8BFC5-9ECB-6F16-D8CC-CE1C1685ED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2A62DCFE-9AA1-C3A6-27FD-0CDE70B1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8C99ADC-4E45-5F67-9BC9-51CD190DB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39472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範例：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位抄寫員，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本書各有 </a:t>
            </a:r>
            <a:r>
              <a:rPr lang="en-US" altLang="zh-TW" sz="2400" dirty="0">
                <a:latin typeface="Times New Roman" panose="02020603050405020304" pitchFamily="18" charset="0"/>
              </a:rPr>
              <a:t>9, 8, 1, 7, 6, 2, 3, 4, 5 </a:t>
            </a:r>
            <a:r>
              <a:rPr lang="zh-TW" altLang="en-US" sz="2400" dirty="0">
                <a:latin typeface="Times New Roman" panose="02020603050405020304" pitchFamily="18" charset="0"/>
              </a:rPr>
              <a:t>頁。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</a:rPr>
              <a:t>Step1</a:t>
            </a:r>
            <a:r>
              <a:rPr lang="zh-TW" altLang="en-US" sz="2400" dirty="0">
                <a:latin typeface="Times New Roman" panose="02020603050405020304" pitchFamily="18" charset="0"/>
              </a:rPr>
              <a:t>：設定兩個變數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Reject </a:t>
            </a:r>
            <a:r>
              <a:rPr lang="zh-TW" altLang="en-US" dirty="0">
                <a:latin typeface="Times New Roman" panose="02020603050405020304" pitchFamily="18" charset="0"/>
              </a:rPr>
              <a:t>：其值為當下不合法的頁數總和值。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</a:rPr>
              <a:t>Accept</a:t>
            </a:r>
            <a:r>
              <a:rPr lang="zh-TW" altLang="en-US" dirty="0">
                <a:latin typeface="Times New Roman" panose="02020603050405020304" pitchFamily="18" charset="0"/>
              </a:rPr>
              <a:t>：其值為當下合法的頁數總和值。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例：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</a:rPr>
              <a:t>初始化 </a:t>
            </a:r>
            <a:r>
              <a:rPr lang="en-US" altLang="zh-TW" dirty="0">
                <a:latin typeface="Times New Roman" panose="02020603050405020304" pitchFamily="18" charset="0"/>
              </a:rPr>
              <a:t>Reject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1</a:t>
            </a:r>
            <a:r>
              <a:rPr lang="zh-TW" altLang="en-US" dirty="0">
                <a:latin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</a:rPr>
              <a:t>初始化 </a:t>
            </a:r>
            <a:r>
              <a:rPr lang="en-US" altLang="zh-TW" dirty="0">
                <a:latin typeface="Times New Roman" panose="02020603050405020304" pitchFamily="18" charset="0"/>
              </a:rPr>
              <a:t>Accept = 9+8+1+7+6+2+3+4+5 =</a:t>
            </a:r>
            <a:r>
              <a:rPr lang="zh-TW" altLang="en-US" dirty="0">
                <a:latin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</a:rPr>
              <a:t>45</a:t>
            </a:r>
            <a:r>
              <a:rPr lang="zh-TW" altLang="en-US" dirty="0">
                <a:latin typeface="Times New Roman" panose="02020603050405020304" pitchFamily="18" charset="0"/>
              </a:rPr>
              <a:t>。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280C1C3E-1288-AC62-293E-12F8F341A0A6}"/>
              </a:ext>
            </a:extLst>
          </p:cNvPr>
          <p:cNvGrpSpPr/>
          <p:nvPr/>
        </p:nvGrpSpPr>
        <p:grpSpPr>
          <a:xfrm>
            <a:off x="799965" y="4077072"/>
            <a:ext cx="7804483" cy="1966943"/>
            <a:chOff x="799965" y="3985138"/>
            <a:chExt cx="7804483" cy="1966943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B2B5981-FDE1-B8B1-85C8-002E866DA60E}"/>
                </a:ext>
              </a:extLst>
            </p:cNvPr>
            <p:cNvSpPr/>
            <p:nvPr/>
          </p:nvSpPr>
          <p:spPr bwMode="auto">
            <a:xfrm>
              <a:off x="971600" y="4653136"/>
              <a:ext cx="936104" cy="2880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FC2ECD0A-6F5F-CC1E-1157-1615B2667E96}"/>
                </a:ext>
              </a:extLst>
            </p:cNvPr>
            <p:cNvSpPr/>
            <p:nvPr/>
          </p:nvSpPr>
          <p:spPr bwMode="auto">
            <a:xfrm>
              <a:off x="1907704" y="4653136"/>
              <a:ext cx="5544616" cy="2880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EF6CB0A3-82C7-BAFA-E9B5-CF01E3E6B339}"/>
                </a:ext>
              </a:extLst>
            </p:cNvPr>
            <p:cNvSpPr/>
            <p:nvPr/>
          </p:nvSpPr>
          <p:spPr bwMode="auto">
            <a:xfrm>
              <a:off x="7452320" y="4653136"/>
              <a:ext cx="1080120" cy="28803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EE1C5E6B-7829-4A20-A435-78E8A6AC9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07704" y="446580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1409A65B-5958-0672-BD2A-8F00EF1EE4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52320" y="446580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68DE2820-B747-EEE3-D265-ADFAB9C9741B}"/>
                </a:ext>
              </a:extLst>
            </p:cNvPr>
            <p:cNvSpPr txBox="1"/>
            <p:nvPr/>
          </p:nvSpPr>
          <p:spPr>
            <a:xfrm>
              <a:off x="6552220" y="3998985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</a:rPr>
                <a:t>Accept = 45</a:t>
              </a:r>
              <a:endParaRPr lang="zh-TW" altLang="en-US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092F1E27-11DF-1BA7-52B5-D78EAFCB92A5}"/>
                </a:ext>
              </a:extLst>
            </p:cNvPr>
            <p:cNvSpPr txBox="1"/>
            <p:nvPr/>
          </p:nvSpPr>
          <p:spPr>
            <a:xfrm>
              <a:off x="1259632" y="4004135"/>
              <a:ext cx="1512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</a:rPr>
                <a:t>Reject = </a:t>
              </a:r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15" name="左大括弧 14">
              <a:extLst>
                <a:ext uri="{FF2B5EF4-FFF2-40B4-BE49-F238E27FC236}">
                  <a16:creationId xmlns:a16="http://schemas.microsoft.com/office/drawing/2014/main" id="{BA1088E7-8AB6-4BAA-C228-D04D418705F6}"/>
                </a:ext>
              </a:extLst>
            </p:cNvPr>
            <p:cNvSpPr/>
            <p:nvPr/>
          </p:nvSpPr>
          <p:spPr bwMode="auto">
            <a:xfrm rot="16200000">
              <a:off x="4485645" y="2550558"/>
              <a:ext cx="388731" cy="5544615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6" name="左大括弧 15">
              <a:extLst>
                <a:ext uri="{FF2B5EF4-FFF2-40B4-BE49-F238E27FC236}">
                  <a16:creationId xmlns:a16="http://schemas.microsoft.com/office/drawing/2014/main" id="{0A4E5094-6C13-4E49-567D-CA4B0F65A225}"/>
                </a:ext>
              </a:extLst>
            </p:cNvPr>
            <p:cNvSpPr/>
            <p:nvPr/>
          </p:nvSpPr>
          <p:spPr bwMode="auto">
            <a:xfrm rot="16200000">
              <a:off x="1245285" y="4854814"/>
              <a:ext cx="388731" cy="936101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左大括弧 16">
              <a:extLst>
                <a:ext uri="{FF2B5EF4-FFF2-40B4-BE49-F238E27FC236}">
                  <a16:creationId xmlns:a16="http://schemas.microsoft.com/office/drawing/2014/main" id="{FFC89640-B7B1-E1A6-A85C-E1C49C14D30F}"/>
                </a:ext>
              </a:extLst>
            </p:cNvPr>
            <p:cNvSpPr/>
            <p:nvPr/>
          </p:nvSpPr>
          <p:spPr bwMode="auto">
            <a:xfrm rot="16200000">
              <a:off x="7798013" y="4783684"/>
              <a:ext cx="388731" cy="1080122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998C4775-D99D-F355-8AC7-E0D6843EB768}"/>
                </a:ext>
              </a:extLst>
            </p:cNvPr>
            <p:cNvSpPr txBox="1"/>
            <p:nvPr/>
          </p:nvSpPr>
          <p:spPr>
            <a:xfrm>
              <a:off x="4157954" y="5473729"/>
              <a:ext cx="8280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未知</a:t>
              </a:r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0613475D-FF0B-288E-047F-EB62A539042B}"/>
                </a:ext>
              </a:extLst>
            </p:cNvPr>
            <p:cNvSpPr txBox="1"/>
            <p:nvPr/>
          </p:nvSpPr>
          <p:spPr>
            <a:xfrm>
              <a:off x="858715" y="5473728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皆非法</a:t>
              </a: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C5A2994F-51C7-19CD-BEDF-67D799BA553B}"/>
                </a:ext>
              </a:extLst>
            </p:cNvPr>
            <p:cNvSpPr txBox="1"/>
            <p:nvPr/>
          </p:nvSpPr>
          <p:spPr>
            <a:xfrm>
              <a:off x="7436256" y="5490416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皆合法</a:t>
              </a: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7C385BFC-7A31-6560-28DC-50BC97C2A1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7160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56E02B4B-8B5A-02D2-C78B-16CE0C997D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244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C266E346-6B2F-CA58-17E3-63E8915A4375}"/>
                </a:ext>
              </a:extLst>
            </p:cNvPr>
            <p:cNvSpPr txBox="1"/>
            <p:nvPr/>
          </p:nvSpPr>
          <p:spPr>
            <a:xfrm>
              <a:off x="799965" y="400896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6A46F1BF-3F36-0165-DCA5-EE5CAB0B6A67}"/>
                </a:ext>
              </a:extLst>
            </p:cNvPr>
            <p:cNvSpPr txBox="1"/>
            <p:nvPr/>
          </p:nvSpPr>
          <p:spPr>
            <a:xfrm>
              <a:off x="8288796" y="398513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∞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054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D84F12-F3BE-502C-8648-1351B316B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04A0D555-7BC8-7979-F2DA-D772763A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CA653AB-E651-27F5-0503-D5C294F2B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92696"/>
            <a:ext cx="8439472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範例：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位抄寫員，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本書各有 </a:t>
            </a:r>
            <a:r>
              <a:rPr lang="en-US" altLang="zh-TW" sz="2400" dirty="0">
                <a:latin typeface="Times New Roman" panose="02020603050405020304" pitchFamily="18" charset="0"/>
              </a:rPr>
              <a:t>9, 8, 1, 7, 6, 2, 3, 4, 5 </a:t>
            </a:r>
            <a:r>
              <a:rPr lang="zh-TW" altLang="en-US" sz="2400" dirty="0">
                <a:latin typeface="Times New Roman" panose="02020603050405020304" pitchFamily="18" charset="0"/>
              </a:rPr>
              <a:t>頁。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</a:rPr>
              <a:t>Step2</a:t>
            </a:r>
            <a:r>
              <a:rPr lang="zh-TW" altLang="en-US" sz="2400" dirty="0">
                <a:latin typeface="Times New Roman" panose="02020603050405020304" pitchFamily="18" charset="0"/>
              </a:rPr>
              <a:t>：對 </a:t>
            </a:r>
            <a:r>
              <a:rPr lang="en-US" altLang="zh-TW" sz="2400" dirty="0">
                <a:latin typeface="Times New Roman" panose="02020603050405020304" pitchFamily="18" charset="0"/>
              </a:rPr>
              <a:t>Reject</a:t>
            </a:r>
            <a:r>
              <a:rPr lang="zh-TW" altLang="en-US" sz="2400" dirty="0">
                <a:latin typeface="Times New Roman" panose="02020603050405020304" pitchFamily="18" charset="0"/>
              </a:rPr>
              <a:t> 到 </a:t>
            </a:r>
            <a:r>
              <a:rPr lang="en-US" altLang="zh-TW" sz="2400" dirty="0">
                <a:latin typeface="Times New Roman" panose="02020603050405020304" pitchFamily="18" charset="0"/>
              </a:rPr>
              <a:t>Accept</a:t>
            </a:r>
            <a:r>
              <a:rPr lang="zh-TW" altLang="en-US" sz="2400" dirty="0">
                <a:latin typeface="Times New Roman" panose="02020603050405020304" pitchFamily="18" charset="0"/>
              </a:rPr>
              <a:t> 之間做 </a:t>
            </a:r>
            <a:r>
              <a:rPr lang="en-US" altLang="zh-TW" sz="2400" dirty="0">
                <a:latin typeface="Times New Roman" panose="02020603050405020304" pitchFamily="18" charset="0"/>
              </a:rPr>
              <a:t>Binary Search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</a:rPr>
              <a:t>若中間值 </a:t>
            </a:r>
            <a:r>
              <a:rPr lang="en-US" altLang="zh-TW" dirty="0">
                <a:latin typeface="Times New Roman" panose="02020603050405020304" pitchFamily="18" charset="0"/>
              </a:rPr>
              <a:t>mid</a:t>
            </a:r>
            <a:r>
              <a:rPr lang="zh-TW" altLang="en-US" dirty="0">
                <a:latin typeface="Times New Roman" panose="02020603050405020304" pitchFamily="18" charset="0"/>
              </a:rPr>
              <a:t> 為合法頁數總和，則將 </a:t>
            </a:r>
            <a:r>
              <a:rPr lang="en-US" altLang="zh-TW" dirty="0">
                <a:latin typeface="Times New Roman" panose="02020603050405020304" pitchFamily="18" charset="0"/>
              </a:rPr>
              <a:t>mid</a:t>
            </a:r>
            <a:r>
              <a:rPr lang="zh-TW" altLang="en-US" dirty="0">
                <a:latin typeface="Times New Roman" panose="02020603050405020304" pitchFamily="18" charset="0"/>
              </a:rPr>
              <a:t> 設為下一個 </a:t>
            </a:r>
            <a:r>
              <a:rPr lang="en-US" altLang="zh-TW" dirty="0">
                <a:latin typeface="Times New Roman" panose="02020603050405020304" pitchFamily="18" charset="0"/>
              </a:rPr>
              <a:t>Accept</a:t>
            </a:r>
            <a:r>
              <a:rPr lang="zh-TW" altLang="en-US" dirty="0">
                <a:latin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</a:rPr>
              <a:t>若中間值 </a:t>
            </a:r>
            <a:r>
              <a:rPr lang="en-US" altLang="zh-TW" dirty="0">
                <a:latin typeface="Times New Roman" panose="02020603050405020304" pitchFamily="18" charset="0"/>
              </a:rPr>
              <a:t>mid</a:t>
            </a:r>
            <a:r>
              <a:rPr lang="zh-TW" altLang="en-US" dirty="0">
                <a:latin typeface="Times New Roman" panose="02020603050405020304" pitchFamily="18" charset="0"/>
              </a:rPr>
              <a:t> 為非法頁數總和，則將 </a:t>
            </a:r>
            <a:r>
              <a:rPr lang="en-US" altLang="zh-TW" dirty="0">
                <a:latin typeface="Times New Roman" panose="02020603050405020304" pitchFamily="18" charset="0"/>
              </a:rPr>
              <a:t>mid</a:t>
            </a:r>
            <a:r>
              <a:rPr lang="zh-TW" altLang="en-US" dirty="0">
                <a:latin typeface="Times New Roman" panose="02020603050405020304" pitchFamily="18" charset="0"/>
              </a:rPr>
              <a:t> 設為下一個 </a:t>
            </a:r>
            <a:r>
              <a:rPr lang="en-US" altLang="zh-TW" dirty="0">
                <a:latin typeface="Times New Roman" panose="02020603050405020304" pitchFamily="18" charset="0"/>
              </a:rPr>
              <a:t>Reject</a:t>
            </a:r>
            <a:r>
              <a:rPr lang="zh-TW" altLang="en-US" dirty="0">
                <a:latin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例：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45)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← 可以分配給三個抄寫員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3909536-58CF-93DF-ADCA-823E855F3898}"/>
              </a:ext>
            </a:extLst>
          </p:cNvPr>
          <p:cNvGrpSpPr/>
          <p:nvPr/>
        </p:nvGrpSpPr>
        <p:grpSpPr>
          <a:xfrm>
            <a:off x="799965" y="4077072"/>
            <a:ext cx="7804483" cy="1966943"/>
            <a:chOff x="799965" y="3985138"/>
            <a:chExt cx="7804483" cy="1966943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254FD332-633F-D833-1780-7F203DFA72FA}"/>
                </a:ext>
              </a:extLst>
            </p:cNvPr>
            <p:cNvSpPr/>
            <p:nvPr/>
          </p:nvSpPr>
          <p:spPr bwMode="auto">
            <a:xfrm>
              <a:off x="971600" y="4653136"/>
              <a:ext cx="936104" cy="2880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64B3E202-0AD4-C0B1-0C46-53B0F0654F0E}"/>
                </a:ext>
              </a:extLst>
            </p:cNvPr>
            <p:cNvSpPr/>
            <p:nvPr/>
          </p:nvSpPr>
          <p:spPr bwMode="auto">
            <a:xfrm>
              <a:off x="1907704" y="4653136"/>
              <a:ext cx="5544616" cy="2880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7AE68D78-EC31-5880-23CB-C39DA1B33871}"/>
                </a:ext>
              </a:extLst>
            </p:cNvPr>
            <p:cNvSpPr/>
            <p:nvPr/>
          </p:nvSpPr>
          <p:spPr bwMode="auto">
            <a:xfrm>
              <a:off x="7452320" y="4653136"/>
              <a:ext cx="1080120" cy="28803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C2701352-9987-5111-8885-2BB304267B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07704" y="446580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6514F4D1-5126-5856-AE98-227C6F2CEC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52320" y="446580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841D116F-6517-6EEA-F529-33BF18544FD4}"/>
                </a:ext>
              </a:extLst>
            </p:cNvPr>
            <p:cNvSpPr txBox="1"/>
            <p:nvPr/>
          </p:nvSpPr>
          <p:spPr>
            <a:xfrm>
              <a:off x="6552220" y="3998985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</a:rPr>
                <a:t>Accept = 45</a:t>
              </a:r>
              <a:endParaRPr lang="zh-TW" altLang="en-US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0B89D39A-74F7-0067-39E8-F92EDC7DDBB5}"/>
                </a:ext>
              </a:extLst>
            </p:cNvPr>
            <p:cNvSpPr txBox="1"/>
            <p:nvPr/>
          </p:nvSpPr>
          <p:spPr>
            <a:xfrm>
              <a:off x="1259632" y="4004135"/>
              <a:ext cx="1512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</a:rPr>
                <a:t>Reject = </a:t>
              </a:r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15" name="左大括弧 14">
              <a:extLst>
                <a:ext uri="{FF2B5EF4-FFF2-40B4-BE49-F238E27FC236}">
                  <a16:creationId xmlns:a16="http://schemas.microsoft.com/office/drawing/2014/main" id="{0DE3DC43-C9D2-F297-83B1-D3892905A13C}"/>
                </a:ext>
              </a:extLst>
            </p:cNvPr>
            <p:cNvSpPr/>
            <p:nvPr/>
          </p:nvSpPr>
          <p:spPr bwMode="auto">
            <a:xfrm rot="16200000">
              <a:off x="4485645" y="2550558"/>
              <a:ext cx="388731" cy="5544615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6" name="左大括弧 15">
              <a:extLst>
                <a:ext uri="{FF2B5EF4-FFF2-40B4-BE49-F238E27FC236}">
                  <a16:creationId xmlns:a16="http://schemas.microsoft.com/office/drawing/2014/main" id="{9D524040-92C3-D528-45F9-73E59D493D8F}"/>
                </a:ext>
              </a:extLst>
            </p:cNvPr>
            <p:cNvSpPr/>
            <p:nvPr/>
          </p:nvSpPr>
          <p:spPr bwMode="auto">
            <a:xfrm rot="16200000">
              <a:off x="1245285" y="4854814"/>
              <a:ext cx="388731" cy="936101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左大括弧 16">
              <a:extLst>
                <a:ext uri="{FF2B5EF4-FFF2-40B4-BE49-F238E27FC236}">
                  <a16:creationId xmlns:a16="http://schemas.microsoft.com/office/drawing/2014/main" id="{7FBE42B9-4762-B292-BCB9-C9F34609FCE5}"/>
                </a:ext>
              </a:extLst>
            </p:cNvPr>
            <p:cNvSpPr/>
            <p:nvPr/>
          </p:nvSpPr>
          <p:spPr bwMode="auto">
            <a:xfrm rot="16200000">
              <a:off x="7798013" y="4783684"/>
              <a:ext cx="388731" cy="1080122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65C2B35D-7C16-F9FB-339E-EA1BE9D2A899}"/>
                </a:ext>
              </a:extLst>
            </p:cNvPr>
            <p:cNvSpPr txBox="1"/>
            <p:nvPr/>
          </p:nvSpPr>
          <p:spPr>
            <a:xfrm>
              <a:off x="4157954" y="5473729"/>
              <a:ext cx="8280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未知</a:t>
              </a:r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D4A6F2A1-55D4-3979-9AA2-8FA885D868A8}"/>
                </a:ext>
              </a:extLst>
            </p:cNvPr>
            <p:cNvSpPr txBox="1"/>
            <p:nvPr/>
          </p:nvSpPr>
          <p:spPr>
            <a:xfrm>
              <a:off x="858715" y="5473728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皆非法</a:t>
              </a: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A8A9DD01-1657-882D-61F0-D2E77FCF4111}"/>
                </a:ext>
              </a:extLst>
            </p:cNvPr>
            <p:cNvSpPr txBox="1"/>
            <p:nvPr/>
          </p:nvSpPr>
          <p:spPr>
            <a:xfrm>
              <a:off x="7436256" y="5490416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皆合法</a:t>
              </a: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A7DF0D7D-F5FF-9D4B-95FB-B6AD1D28B9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7160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7E8B0205-24F8-5EFB-5E6C-34CA82DECF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244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A5257D28-7299-5405-3B89-E1E394746A5F}"/>
                </a:ext>
              </a:extLst>
            </p:cNvPr>
            <p:cNvSpPr txBox="1"/>
            <p:nvPr/>
          </p:nvSpPr>
          <p:spPr>
            <a:xfrm>
              <a:off x="799965" y="400896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CA7487B1-30AB-E274-111D-D094A200BE97}"/>
                </a:ext>
              </a:extLst>
            </p:cNvPr>
            <p:cNvSpPr txBox="1"/>
            <p:nvPr/>
          </p:nvSpPr>
          <p:spPr>
            <a:xfrm>
              <a:off x="8288796" y="398513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∞</a:t>
              </a:r>
            </a:p>
          </p:txBody>
        </p:sp>
      </p:grp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C35F3662-7F3A-8B0E-8569-29FA2A3F203E}"/>
              </a:ext>
            </a:extLst>
          </p:cNvPr>
          <p:cNvCxnSpPr>
            <a:cxnSpLocks/>
          </p:cNvCxnSpPr>
          <p:nvPr/>
        </p:nvCxnSpPr>
        <p:spPr bwMode="auto">
          <a:xfrm>
            <a:off x="4572000" y="4565050"/>
            <a:ext cx="0" cy="6480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6DF36686-EC71-E478-D80E-32A5882F00DE}"/>
              </a:ext>
            </a:extLst>
          </p:cNvPr>
          <p:cNvSpPr txBox="1"/>
          <p:nvPr/>
        </p:nvSpPr>
        <p:spPr>
          <a:xfrm>
            <a:off x="3872869" y="4098114"/>
            <a:ext cx="1512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</a:rPr>
              <a:t>m</a:t>
            </a:r>
            <a:r>
              <a:rPr lang="en-US" altLang="zh-TW" sz="2400" dirty="0">
                <a:latin typeface="Times New Roman" panose="02020603050405020304" pitchFamily="18" charset="0"/>
              </a:rPr>
              <a:t>id = 23</a:t>
            </a:r>
            <a:endParaRPr lang="zh-TW" altLang="en-US" dirty="0"/>
          </a:p>
        </p:txBody>
      </p:sp>
      <p:sp>
        <p:nvSpPr>
          <p:cNvPr id="11" name="左大括弧 10">
            <a:extLst>
              <a:ext uri="{FF2B5EF4-FFF2-40B4-BE49-F238E27FC236}">
                <a16:creationId xmlns:a16="http://schemas.microsoft.com/office/drawing/2014/main" id="{A7B063B6-25C9-4D60-E470-E5719C45E551}"/>
              </a:ext>
            </a:extLst>
          </p:cNvPr>
          <p:cNvSpPr/>
          <p:nvPr/>
        </p:nvSpPr>
        <p:spPr bwMode="auto">
          <a:xfrm rot="16200000">
            <a:off x="4912286" y="3668310"/>
            <a:ext cx="178532" cy="216829"/>
          </a:xfrm>
          <a:prstGeom prst="leftBrace">
            <a:avLst>
              <a:gd name="adj1" fmla="val 27879"/>
              <a:gd name="adj2" fmla="val 475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24F9706-790A-518D-B3F7-376F6DF1D478}"/>
              </a:ext>
            </a:extLst>
          </p:cNvPr>
          <p:cNvSpPr txBox="1"/>
          <p:nvPr/>
        </p:nvSpPr>
        <p:spPr>
          <a:xfrm>
            <a:off x="4852970" y="3703344"/>
            <a:ext cx="43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Times New Roman" panose="02020603050405020304" pitchFamily="18" charset="0"/>
              </a:rPr>
              <a:t>9</a:t>
            </a:r>
            <a:r>
              <a:rPr lang="en-US" altLang="zh-TW" dirty="0">
                <a:latin typeface="Times New Roman" panose="02020603050405020304" pitchFamily="18" charset="0"/>
              </a:rPr>
              <a:t> </a:t>
            </a:r>
            <a:endParaRPr lang="zh-TW" altLang="en-US" dirty="0"/>
          </a:p>
        </p:txBody>
      </p:sp>
      <p:sp>
        <p:nvSpPr>
          <p:cNvPr id="14" name="左大括弧 13">
            <a:extLst>
              <a:ext uri="{FF2B5EF4-FFF2-40B4-BE49-F238E27FC236}">
                <a16:creationId xmlns:a16="http://schemas.microsoft.com/office/drawing/2014/main" id="{236CFA54-646D-C6B0-DD46-68B9590AF503}"/>
              </a:ext>
            </a:extLst>
          </p:cNvPr>
          <p:cNvSpPr/>
          <p:nvPr/>
        </p:nvSpPr>
        <p:spPr bwMode="auto">
          <a:xfrm rot="16200000">
            <a:off x="6282934" y="3128653"/>
            <a:ext cx="178532" cy="1296144"/>
          </a:xfrm>
          <a:prstGeom prst="leftBrace">
            <a:avLst>
              <a:gd name="adj1" fmla="val 27879"/>
              <a:gd name="adj2" fmla="val 475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C6FB44C2-779D-CE14-AD11-C2C774DE0712}"/>
              </a:ext>
            </a:extLst>
          </p:cNvPr>
          <p:cNvSpPr txBox="1"/>
          <p:nvPr/>
        </p:nvSpPr>
        <p:spPr>
          <a:xfrm>
            <a:off x="6131153" y="3699522"/>
            <a:ext cx="43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latin typeface="Times New Roman" panose="02020603050405020304" pitchFamily="18" charset="0"/>
              </a:rPr>
              <a:t>21</a:t>
            </a:r>
            <a:r>
              <a:rPr lang="en-US" altLang="zh-TW" dirty="0">
                <a:latin typeface="Times New Roman" panose="02020603050405020304" pitchFamily="18" charset="0"/>
              </a:rPr>
              <a:t> </a:t>
            </a:r>
            <a:endParaRPr lang="zh-TW" altLang="en-US" dirty="0"/>
          </a:p>
        </p:txBody>
      </p:sp>
      <p:sp>
        <p:nvSpPr>
          <p:cNvPr id="28" name="左大括弧 27">
            <a:extLst>
              <a:ext uri="{FF2B5EF4-FFF2-40B4-BE49-F238E27FC236}">
                <a16:creationId xmlns:a16="http://schemas.microsoft.com/office/drawing/2014/main" id="{D4659568-B181-D769-9B27-F0756D4E20E2}"/>
              </a:ext>
            </a:extLst>
          </p:cNvPr>
          <p:cNvSpPr/>
          <p:nvPr/>
        </p:nvSpPr>
        <p:spPr bwMode="auto">
          <a:xfrm rot="16200000">
            <a:off x="5305231" y="3664488"/>
            <a:ext cx="178532" cy="216829"/>
          </a:xfrm>
          <a:prstGeom prst="leftBrace">
            <a:avLst>
              <a:gd name="adj1" fmla="val 27879"/>
              <a:gd name="adj2" fmla="val 475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11791-BCF6-E02E-ADB2-4C0EACB4B7D9}"/>
              </a:ext>
            </a:extLst>
          </p:cNvPr>
          <p:cNvSpPr txBox="1"/>
          <p:nvPr/>
        </p:nvSpPr>
        <p:spPr>
          <a:xfrm>
            <a:off x="5245915" y="3699522"/>
            <a:ext cx="43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Times New Roman" panose="02020603050405020304" pitchFamily="18" charset="0"/>
              </a:rPr>
              <a:t>8</a:t>
            </a:r>
            <a:r>
              <a:rPr lang="en-US" altLang="zh-TW" dirty="0">
                <a:latin typeface="Times New Roman" panose="02020603050405020304" pitchFamily="18" charset="0"/>
              </a:rPr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799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F378DE-96AD-22F4-CE06-5D6C220BC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354D6EF6-27CB-8F31-D6C5-9BE91769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843A53-AE56-CB0C-B6FD-840B0BC4D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範例：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位抄寫員，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本書各有 </a:t>
            </a:r>
            <a:r>
              <a:rPr lang="en-US" altLang="zh-TW" sz="2400" dirty="0">
                <a:latin typeface="Times New Roman" panose="02020603050405020304" pitchFamily="18" charset="0"/>
              </a:rPr>
              <a:t>9, 8, 1, 7, 6, 2, 3, 4, 5 </a:t>
            </a:r>
            <a:r>
              <a:rPr lang="zh-TW" altLang="en-US" sz="2400" dirty="0">
                <a:latin typeface="Times New Roman" panose="02020603050405020304" pitchFamily="18" charset="0"/>
              </a:rPr>
              <a:t>頁。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</a:rPr>
              <a:t>Step2</a:t>
            </a:r>
            <a:r>
              <a:rPr lang="zh-TW" altLang="en-US" sz="2400" dirty="0">
                <a:latin typeface="Times New Roman" panose="02020603050405020304" pitchFamily="18" charset="0"/>
              </a:rPr>
              <a:t>：對 </a:t>
            </a:r>
            <a:r>
              <a:rPr lang="en-US" altLang="zh-TW" sz="2400" dirty="0">
                <a:latin typeface="Times New Roman" panose="02020603050405020304" pitchFamily="18" charset="0"/>
              </a:rPr>
              <a:t>Reject</a:t>
            </a:r>
            <a:r>
              <a:rPr lang="zh-TW" altLang="en-US" sz="2400" dirty="0">
                <a:latin typeface="Times New Roman" panose="02020603050405020304" pitchFamily="18" charset="0"/>
              </a:rPr>
              <a:t> 到 </a:t>
            </a:r>
            <a:r>
              <a:rPr lang="en-US" altLang="zh-TW" sz="2400" dirty="0">
                <a:latin typeface="Times New Roman" panose="02020603050405020304" pitchFamily="18" charset="0"/>
              </a:rPr>
              <a:t>Accept</a:t>
            </a:r>
            <a:r>
              <a:rPr lang="zh-TW" altLang="en-US" sz="2400" dirty="0">
                <a:latin typeface="Times New Roman" panose="02020603050405020304" pitchFamily="18" charset="0"/>
              </a:rPr>
              <a:t> 之間做 </a:t>
            </a:r>
            <a:r>
              <a:rPr lang="en-US" altLang="zh-TW" sz="2400" dirty="0">
                <a:latin typeface="Times New Roman" panose="02020603050405020304" pitchFamily="18" charset="0"/>
              </a:rPr>
              <a:t>Binary Search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若中間值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sz="2400" dirty="0">
                <a:latin typeface="Times New Roman" panose="02020603050405020304" pitchFamily="18" charset="0"/>
              </a:rPr>
              <a:t> 為合法頁數總和，則將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dirty="0">
                <a:latin typeface="Times New Roman" panose="02020603050405020304" pitchFamily="18" charset="0"/>
              </a:rPr>
              <a:t> 設為下一個 </a:t>
            </a:r>
            <a:r>
              <a:rPr lang="en-US" altLang="zh-TW" sz="2400" dirty="0">
                <a:latin typeface="Times New Roman" panose="02020603050405020304" pitchFamily="18" charset="0"/>
              </a:rPr>
              <a:t>Accept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若中間值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sz="2400" dirty="0">
                <a:latin typeface="Times New Roman" panose="02020603050405020304" pitchFamily="18" charset="0"/>
              </a:rPr>
              <a:t> 為非法頁數總和，則將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dirty="0">
                <a:latin typeface="Times New Roman" panose="02020603050405020304" pitchFamily="18" charset="0"/>
              </a:rPr>
              <a:t> 設為下一個 </a:t>
            </a:r>
            <a:r>
              <a:rPr lang="en-US" altLang="zh-TW" sz="2400" dirty="0">
                <a:latin typeface="Times New Roman" panose="02020603050405020304" pitchFamily="18" charset="0"/>
              </a:rPr>
              <a:t>Reject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例：因為 </a:t>
            </a:r>
            <a:r>
              <a:rPr lang="en-US" altLang="zh-TW" sz="2400" dirty="0">
                <a:latin typeface="Times New Roman" panose="02020603050405020304" pitchFamily="18" charset="0"/>
              </a:rPr>
              <a:t>mid = 23 </a:t>
            </a:r>
            <a:r>
              <a:rPr lang="zh-TW" altLang="en-US" sz="2400" dirty="0">
                <a:latin typeface="Times New Roman" panose="02020603050405020304" pitchFamily="18" charset="0"/>
              </a:rPr>
              <a:t>為合法頁數總和，所以設 </a:t>
            </a:r>
            <a:r>
              <a:rPr lang="en-US" altLang="zh-TW" sz="2400" dirty="0">
                <a:latin typeface="Times New Roman" panose="02020603050405020304" pitchFamily="18" charset="0"/>
              </a:rPr>
              <a:t>Accept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20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0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205A99AF-4BAB-4F04-9806-49F337515A96}"/>
              </a:ext>
            </a:extLst>
          </p:cNvPr>
          <p:cNvGrpSpPr/>
          <p:nvPr/>
        </p:nvGrpSpPr>
        <p:grpSpPr>
          <a:xfrm>
            <a:off x="799965" y="4071142"/>
            <a:ext cx="7804483" cy="1950255"/>
            <a:chOff x="799965" y="3985138"/>
            <a:chExt cx="7804483" cy="1950255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F67D76D5-958F-6666-E061-619D6C874779}"/>
                </a:ext>
              </a:extLst>
            </p:cNvPr>
            <p:cNvSpPr/>
            <p:nvPr/>
          </p:nvSpPr>
          <p:spPr bwMode="auto">
            <a:xfrm>
              <a:off x="971600" y="4653136"/>
              <a:ext cx="936104" cy="2880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0909C125-25C7-A7B0-1A3C-C5523AA03C49}"/>
                </a:ext>
              </a:extLst>
            </p:cNvPr>
            <p:cNvSpPr/>
            <p:nvPr/>
          </p:nvSpPr>
          <p:spPr bwMode="auto">
            <a:xfrm>
              <a:off x="1907704" y="4653136"/>
              <a:ext cx="2664293" cy="2880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55F3688F-A4AC-5EBA-014C-8B5ECD5C5234}"/>
                </a:ext>
              </a:extLst>
            </p:cNvPr>
            <p:cNvSpPr/>
            <p:nvPr/>
          </p:nvSpPr>
          <p:spPr bwMode="auto">
            <a:xfrm>
              <a:off x="4571997" y="4653136"/>
              <a:ext cx="3960443" cy="28803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FCA4B81B-7C82-3AEB-43A9-A1046609D87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07704" y="446580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69B35F6C-E723-6B43-CF63-D67078ABB414}"/>
                </a:ext>
              </a:extLst>
            </p:cNvPr>
            <p:cNvSpPr txBox="1"/>
            <p:nvPr/>
          </p:nvSpPr>
          <p:spPr>
            <a:xfrm>
              <a:off x="1259632" y="4004135"/>
              <a:ext cx="1512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</a:rPr>
                <a:t>Reject = </a:t>
              </a:r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15" name="左大括弧 14">
              <a:extLst>
                <a:ext uri="{FF2B5EF4-FFF2-40B4-BE49-F238E27FC236}">
                  <a16:creationId xmlns:a16="http://schemas.microsoft.com/office/drawing/2014/main" id="{816E9188-0FC7-2CA0-63E4-9B7DA8EAD793}"/>
                </a:ext>
              </a:extLst>
            </p:cNvPr>
            <p:cNvSpPr/>
            <p:nvPr/>
          </p:nvSpPr>
          <p:spPr bwMode="auto">
            <a:xfrm rot="16200000">
              <a:off x="3045486" y="3990717"/>
              <a:ext cx="388731" cy="2664296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6" name="左大括弧 15">
              <a:extLst>
                <a:ext uri="{FF2B5EF4-FFF2-40B4-BE49-F238E27FC236}">
                  <a16:creationId xmlns:a16="http://schemas.microsoft.com/office/drawing/2014/main" id="{B6023093-FB54-8E34-F82B-AD0987BB94A6}"/>
                </a:ext>
              </a:extLst>
            </p:cNvPr>
            <p:cNvSpPr/>
            <p:nvPr/>
          </p:nvSpPr>
          <p:spPr bwMode="auto">
            <a:xfrm rot="16200000">
              <a:off x="1245285" y="4854814"/>
              <a:ext cx="388731" cy="936101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左大括弧 16">
              <a:extLst>
                <a:ext uri="{FF2B5EF4-FFF2-40B4-BE49-F238E27FC236}">
                  <a16:creationId xmlns:a16="http://schemas.microsoft.com/office/drawing/2014/main" id="{E4726135-2985-C2DE-E3E6-C193802F545F}"/>
                </a:ext>
              </a:extLst>
            </p:cNvPr>
            <p:cNvSpPr/>
            <p:nvPr/>
          </p:nvSpPr>
          <p:spPr bwMode="auto">
            <a:xfrm rot="16200000">
              <a:off x="6357853" y="3343524"/>
              <a:ext cx="388731" cy="3960442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40E01749-EBB5-2E5D-1486-DF0F435D509E}"/>
                </a:ext>
              </a:extLst>
            </p:cNvPr>
            <p:cNvSpPr txBox="1"/>
            <p:nvPr/>
          </p:nvSpPr>
          <p:spPr>
            <a:xfrm>
              <a:off x="2768748" y="5469665"/>
              <a:ext cx="8280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未知</a:t>
              </a:r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AF9B658D-F571-387D-8A59-A1AAD09802E3}"/>
                </a:ext>
              </a:extLst>
            </p:cNvPr>
            <p:cNvSpPr txBox="1"/>
            <p:nvPr/>
          </p:nvSpPr>
          <p:spPr>
            <a:xfrm>
              <a:off x="858715" y="5473728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皆非法</a:t>
              </a: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A1E373AB-E29C-0C4D-A9F5-CF881AD47EED}"/>
                </a:ext>
              </a:extLst>
            </p:cNvPr>
            <p:cNvSpPr txBox="1"/>
            <p:nvPr/>
          </p:nvSpPr>
          <p:spPr>
            <a:xfrm>
              <a:off x="5940152" y="5469664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皆合法</a:t>
              </a: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A0A27449-3C82-62EF-D5F4-014E6C083E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7160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908E5FB7-1AD4-4C2D-5A6F-4AB5CC3FD25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244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49D3AC5F-DBB1-2A6B-83A8-EB81F64BD7E3}"/>
                </a:ext>
              </a:extLst>
            </p:cNvPr>
            <p:cNvSpPr txBox="1"/>
            <p:nvPr/>
          </p:nvSpPr>
          <p:spPr>
            <a:xfrm>
              <a:off x="799965" y="400896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E2655380-220A-E62D-6FCC-F32403628F86}"/>
                </a:ext>
              </a:extLst>
            </p:cNvPr>
            <p:cNvSpPr txBox="1"/>
            <p:nvPr/>
          </p:nvSpPr>
          <p:spPr>
            <a:xfrm>
              <a:off x="8288796" y="398513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∞</a:t>
              </a:r>
            </a:p>
          </p:txBody>
        </p:sp>
      </p:grp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1EE951E7-6781-977C-CE90-BD629CAA052E}"/>
              </a:ext>
            </a:extLst>
          </p:cNvPr>
          <p:cNvCxnSpPr>
            <a:cxnSpLocks/>
          </p:cNvCxnSpPr>
          <p:nvPr/>
        </p:nvCxnSpPr>
        <p:spPr bwMode="auto">
          <a:xfrm>
            <a:off x="4572000" y="4552584"/>
            <a:ext cx="0" cy="6480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5513A701-F6AE-B84A-AD41-F13F1B5D4DC9}"/>
              </a:ext>
            </a:extLst>
          </p:cNvPr>
          <p:cNvSpPr txBox="1"/>
          <p:nvPr/>
        </p:nvSpPr>
        <p:spPr>
          <a:xfrm>
            <a:off x="3671900" y="4071142"/>
            <a:ext cx="18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Accept = 23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110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715B6-837C-187D-3521-9CFF910E73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597A194-3C4E-DA13-DC65-8E54DCBF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E80B158-CDF7-960D-92B7-5E8DE1215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範例：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位抄寫員，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本書各有 </a:t>
            </a:r>
            <a:r>
              <a:rPr lang="en-US" altLang="zh-TW" sz="2400" dirty="0">
                <a:latin typeface="Times New Roman" panose="02020603050405020304" pitchFamily="18" charset="0"/>
              </a:rPr>
              <a:t>9, 8, 1, 7, 6, 2, 3, 4, 5 </a:t>
            </a:r>
            <a:r>
              <a:rPr lang="zh-TW" altLang="en-US" sz="2400" dirty="0">
                <a:latin typeface="Times New Roman" panose="02020603050405020304" pitchFamily="18" charset="0"/>
              </a:rPr>
              <a:t>頁。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</a:rPr>
              <a:t>Step2</a:t>
            </a:r>
            <a:r>
              <a:rPr lang="zh-TW" altLang="en-US" sz="2400" dirty="0">
                <a:latin typeface="Times New Roman" panose="02020603050405020304" pitchFamily="18" charset="0"/>
              </a:rPr>
              <a:t>：對 </a:t>
            </a:r>
            <a:r>
              <a:rPr lang="en-US" altLang="zh-TW" sz="2400" dirty="0">
                <a:latin typeface="Times New Roman" panose="02020603050405020304" pitchFamily="18" charset="0"/>
              </a:rPr>
              <a:t>Reject</a:t>
            </a:r>
            <a:r>
              <a:rPr lang="zh-TW" altLang="en-US" sz="2400" dirty="0">
                <a:latin typeface="Times New Roman" panose="02020603050405020304" pitchFamily="18" charset="0"/>
              </a:rPr>
              <a:t> 到 </a:t>
            </a:r>
            <a:r>
              <a:rPr lang="en-US" altLang="zh-TW" sz="2400" dirty="0">
                <a:latin typeface="Times New Roman" panose="02020603050405020304" pitchFamily="18" charset="0"/>
              </a:rPr>
              <a:t>Accept</a:t>
            </a:r>
            <a:r>
              <a:rPr lang="zh-TW" altLang="en-US" sz="2400" dirty="0">
                <a:latin typeface="Times New Roman" panose="02020603050405020304" pitchFamily="18" charset="0"/>
              </a:rPr>
              <a:t> 之間做 </a:t>
            </a:r>
            <a:r>
              <a:rPr lang="en-US" altLang="zh-TW" sz="2400" dirty="0">
                <a:latin typeface="Times New Roman" panose="02020603050405020304" pitchFamily="18" charset="0"/>
              </a:rPr>
              <a:t>Binary Search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若中間值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sz="2400" dirty="0">
                <a:latin typeface="Times New Roman" panose="02020603050405020304" pitchFamily="18" charset="0"/>
              </a:rPr>
              <a:t> 為合法頁數總和，則將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dirty="0">
                <a:latin typeface="Times New Roman" panose="02020603050405020304" pitchFamily="18" charset="0"/>
              </a:rPr>
              <a:t> 設為下一個 </a:t>
            </a:r>
            <a:r>
              <a:rPr lang="en-US" altLang="zh-TW" sz="2400" dirty="0">
                <a:latin typeface="Times New Roman" panose="02020603050405020304" pitchFamily="18" charset="0"/>
              </a:rPr>
              <a:t>Accept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若中間值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sz="2400" dirty="0">
                <a:latin typeface="Times New Roman" panose="02020603050405020304" pitchFamily="18" charset="0"/>
              </a:rPr>
              <a:t> 為非法頁數總和，則將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dirty="0">
                <a:latin typeface="Times New Roman" panose="02020603050405020304" pitchFamily="18" charset="0"/>
              </a:rPr>
              <a:t> 設為下一個 </a:t>
            </a:r>
            <a:r>
              <a:rPr lang="en-US" altLang="zh-TW" sz="2400" dirty="0">
                <a:latin typeface="Times New Roman" panose="02020603050405020304" pitchFamily="18" charset="0"/>
              </a:rPr>
              <a:t>Reject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例：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23)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12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無法分配給三位</a:t>
            </a:r>
            <a:r>
              <a:rPr lang="zh-TW" altLang="en-US" sz="2000" dirty="0">
                <a:latin typeface="Times New Roman" panose="02020603050405020304" pitchFamily="18" charset="0"/>
              </a:rPr>
              <a:t>抄寫員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0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A01E02A6-3F84-254F-E904-1244F8B9DE2B}"/>
              </a:ext>
            </a:extLst>
          </p:cNvPr>
          <p:cNvGrpSpPr/>
          <p:nvPr/>
        </p:nvGrpSpPr>
        <p:grpSpPr>
          <a:xfrm>
            <a:off x="799965" y="4071140"/>
            <a:ext cx="7804483" cy="1950257"/>
            <a:chOff x="799965" y="3985136"/>
            <a:chExt cx="7804483" cy="1950257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F50B2060-F7D6-BC33-A33F-5EE7C66A8C26}"/>
                </a:ext>
              </a:extLst>
            </p:cNvPr>
            <p:cNvSpPr/>
            <p:nvPr/>
          </p:nvSpPr>
          <p:spPr bwMode="auto">
            <a:xfrm>
              <a:off x="971600" y="4653136"/>
              <a:ext cx="936104" cy="2880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CA04E028-0A3A-5398-A80A-18C7776410B7}"/>
                </a:ext>
              </a:extLst>
            </p:cNvPr>
            <p:cNvSpPr/>
            <p:nvPr/>
          </p:nvSpPr>
          <p:spPr bwMode="auto">
            <a:xfrm>
              <a:off x="1907704" y="4653136"/>
              <a:ext cx="2664293" cy="2880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10588A74-EB16-A162-6FD9-6A1A64736603}"/>
                </a:ext>
              </a:extLst>
            </p:cNvPr>
            <p:cNvSpPr/>
            <p:nvPr/>
          </p:nvSpPr>
          <p:spPr bwMode="auto">
            <a:xfrm>
              <a:off x="4571997" y="4653136"/>
              <a:ext cx="3960443" cy="28803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7E7A08FF-241F-7C3E-3807-F465E6682A6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07704" y="446580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741079B5-CA6C-AC16-854E-C9058761C8A0}"/>
                </a:ext>
              </a:extLst>
            </p:cNvPr>
            <p:cNvSpPr txBox="1"/>
            <p:nvPr/>
          </p:nvSpPr>
          <p:spPr>
            <a:xfrm>
              <a:off x="1176890" y="3985136"/>
              <a:ext cx="1512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</a:rPr>
                <a:t>Reject = </a:t>
              </a:r>
              <a:r>
                <a:rPr lang="en-US" altLang="zh-TW" dirty="0"/>
                <a:t>1</a:t>
              </a:r>
              <a:endParaRPr lang="zh-TW" altLang="en-US" dirty="0"/>
            </a:p>
          </p:txBody>
        </p:sp>
        <p:sp>
          <p:nvSpPr>
            <p:cNvPr id="15" name="左大括弧 14">
              <a:extLst>
                <a:ext uri="{FF2B5EF4-FFF2-40B4-BE49-F238E27FC236}">
                  <a16:creationId xmlns:a16="http://schemas.microsoft.com/office/drawing/2014/main" id="{A106985F-98CC-5AD3-C46E-C07C3234A706}"/>
                </a:ext>
              </a:extLst>
            </p:cNvPr>
            <p:cNvSpPr/>
            <p:nvPr/>
          </p:nvSpPr>
          <p:spPr bwMode="auto">
            <a:xfrm rot="16200000">
              <a:off x="3045486" y="3990717"/>
              <a:ext cx="388731" cy="2664296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6" name="左大括弧 15">
              <a:extLst>
                <a:ext uri="{FF2B5EF4-FFF2-40B4-BE49-F238E27FC236}">
                  <a16:creationId xmlns:a16="http://schemas.microsoft.com/office/drawing/2014/main" id="{8EE0CE76-40E4-0399-2BBE-69B72C22ABF7}"/>
                </a:ext>
              </a:extLst>
            </p:cNvPr>
            <p:cNvSpPr/>
            <p:nvPr/>
          </p:nvSpPr>
          <p:spPr bwMode="auto">
            <a:xfrm rot="16200000">
              <a:off x="1245285" y="4854814"/>
              <a:ext cx="388731" cy="936101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左大括弧 16">
              <a:extLst>
                <a:ext uri="{FF2B5EF4-FFF2-40B4-BE49-F238E27FC236}">
                  <a16:creationId xmlns:a16="http://schemas.microsoft.com/office/drawing/2014/main" id="{D1F92C77-7A70-AF66-EE55-F460730AD24E}"/>
                </a:ext>
              </a:extLst>
            </p:cNvPr>
            <p:cNvSpPr/>
            <p:nvPr/>
          </p:nvSpPr>
          <p:spPr bwMode="auto">
            <a:xfrm rot="16200000">
              <a:off x="6357853" y="3343524"/>
              <a:ext cx="388731" cy="3960442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0E239B19-A45C-0B0B-08F9-87ACEEF7017A}"/>
                </a:ext>
              </a:extLst>
            </p:cNvPr>
            <p:cNvSpPr txBox="1"/>
            <p:nvPr/>
          </p:nvSpPr>
          <p:spPr>
            <a:xfrm>
              <a:off x="2768748" y="5469665"/>
              <a:ext cx="8280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未知</a:t>
              </a:r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89EC9896-F007-9AAE-4327-BC184B996323}"/>
                </a:ext>
              </a:extLst>
            </p:cNvPr>
            <p:cNvSpPr txBox="1"/>
            <p:nvPr/>
          </p:nvSpPr>
          <p:spPr>
            <a:xfrm>
              <a:off x="858715" y="5473728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皆非法</a:t>
              </a: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2063E454-9704-4F66-C408-95B32AF43414}"/>
                </a:ext>
              </a:extLst>
            </p:cNvPr>
            <p:cNvSpPr txBox="1"/>
            <p:nvPr/>
          </p:nvSpPr>
          <p:spPr>
            <a:xfrm>
              <a:off x="5940152" y="5469664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皆合法</a:t>
              </a: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1F226EEA-E452-299D-6C0A-CA58D7DED9D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7160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0F88D233-BDDA-370F-ECB2-3740408A53F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244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26450BCD-8425-7720-95BA-45AD561D9C4E}"/>
                </a:ext>
              </a:extLst>
            </p:cNvPr>
            <p:cNvSpPr txBox="1"/>
            <p:nvPr/>
          </p:nvSpPr>
          <p:spPr>
            <a:xfrm>
              <a:off x="799965" y="400896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A77F56B4-AAC8-CB5B-E7D9-25BED87FD2A6}"/>
                </a:ext>
              </a:extLst>
            </p:cNvPr>
            <p:cNvSpPr txBox="1"/>
            <p:nvPr/>
          </p:nvSpPr>
          <p:spPr>
            <a:xfrm>
              <a:off x="8288796" y="398513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∞</a:t>
              </a:r>
            </a:p>
          </p:txBody>
        </p:sp>
      </p:grp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EF4EE6A4-92F7-CC08-9D56-75BFB5C75E0D}"/>
              </a:ext>
            </a:extLst>
          </p:cNvPr>
          <p:cNvCxnSpPr>
            <a:cxnSpLocks/>
          </p:cNvCxnSpPr>
          <p:nvPr/>
        </p:nvCxnSpPr>
        <p:spPr bwMode="auto">
          <a:xfrm>
            <a:off x="4572000" y="4552584"/>
            <a:ext cx="0" cy="6480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FBE4E1B0-E099-AE0C-C9EE-F8683E6DE250}"/>
              </a:ext>
            </a:extLst>
          </p:cNvPr>
          <p:cNvSpPr txBox="1"/>
          <p:nvPr/>
        </p:nvSpPr>
        <p:spPr>
          <a:xfrm>
            <a:off x="4139953" y="4071141"/>
            <a:ext cx="18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Accept = 23</a:t>
            </a:r>
            <a:endParaRPr lang="zh-TW" altLang="en-US" dirty="0"/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980721D4-FAA3-BC06-A522-0B4FC8E7519D}"/>
              </a:ext>
            </a:extLst>
          </p:cNvPr>
          <p:cNvCxnSpPr>
            <a:cxnSpLocks/>
          </p:cNvCxnSpPr>
          <p:nvPr/>
        </p:nvCxnSpPr>
        <p:spPr bwMode="auto">
          <a:xfrm>
            <a:off x="3203848" y="4566431"/>
            <a:ext cx="0" cy="6480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5AB0165-0807-E989-5C6B-2B1F6EF989F2}"/>
              </a:ext>
            </a:extLst>
          </p:cNvPr>
          <p:cNvSpPr txBox="1"/>
          <p:nvPr/>
        </p:nvSpPr>
        <p:spPr>
          <a:xfrm>
            <a:off x="2745964" y="4064853"/>
            <a:ext cx="18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mid = 12</a:t>
            </a:r>
            <a:endParaRPr lang="zh-TW" altLang="en-US" dirty="0"/>
          </a:p>
        </p:txBody>
      </p:sp>
      <p:sp>
        <p:nvSpPr>
          <p:cNvPr id="11" name="左大括弧 10">
            <a:extLst>
              <a:ext uri="{FF2B5EF4-FFF2-40B4-BE49-F238E27FC236}">
                <a16:creationId xmlns:a16="http://schemas.microsoft.com/office/drawing/2014/main" id="{284E2296-70E3-106B-95DB-BFB1F1F703B7}"/>
              </a:ext>
            </a:extLst>
          </p:cNvPr>
          <p:cNvSpPr/>
          <p:nvPr/>
        </p:nvSpPr>
        <p:spPr bwMode="auto">
          <a:xfrm rot="16200000">
            <a:off x="4916360" y="3648466"/>
            <a:ext cx="178532" cy="208866"/>
          </a:xfrm>
          <a:prstGeom prst="leftBrace">
            <a:avLst>
              <a:gd name="adj1" fmla="val 27879"/>
              <a:gd name="adj2" fmla="val 475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3ED194EE-D154-36CC-D06F-F9512DBA8755}"/>
              </a:ext>
            </a:extLst>
          </p:cNvPr>
          <p:cNvSpPr txBox="1"/>
          <p:nvPr/>
        </p:nvSpPr>
        <p:spPr>
          <a:xfrm>
            <a:off x="4856559" y="3666824"/>
            <a:ext cx="43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Times New Roman" panose="02020603050405020304" pitchFamily="18" charset="0"/>
              </a:rPr>
              <a:t>9</a:t>
            </a:r>
            <a:r>
              <a:rPr lang="en-US" altLang="zh-TW" dirty="0">
                <a:latin typeface="Times New Roman" panose="02020603050405020304" pitchFamily="18" charset="0"/>
              </a:rPr>
              <a:t> </a:t>
            </a:r>
            <a:endParaRPr lang="zh-TW" altLang="en-US" dirty="0"/>
          </a:p>
        </p:txBody>
      </p:sp>
      <p:sp>
        <p:nvSpPr>
          <p:cNvPr id="14" name="左大括弧 13">
            <a:extLst>
              <a:ext uri="{FF2B5EF4-FFF2-40B4-BE49-F238E27FC236}">
                <a16:creationId xmlns:a16="http://schemas.microsoft.com/office/drawing/2014/main" id="{5FCF3C74-8BAC-0880-5F21-7DBE2F840C12}"/>
              </a:ext>
            </a:extLst>
          </p:cNvPr>
          <p:cNvSpPr/>
          <p:nvPr/>
        </p:nvSpPr>
        <p:spPr bwMode="auto">
          <a:xfrm rot="16200000">
            <a:off x="5291950" y="3631866"/>
            <a:ext cx="178532" cy="253777"/>
          </a:xfrm>
          <a:prstGeom prst="leftBrace">
            <a:avLst>
              <a:gd name="adj1" fmla="val 27879"/>
              <a:gd name="adj2" fmla="val 475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F5C7B52E-3CA9-B916-A6BC-FD788389C8AC}"/>
              </a:ext>
            </a:extLst>
          </p:cNvPr>
          <p:cNvSpPr txBox="1"/>
          <p:nvPr/>
        </p:nvSpPr>
        <p:spPr>
          <a:xfrm>
            <a:off x="5237603" y="3759629"/>
            <a:ext cx="37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Times New Roman" panose="02020603050405020304" pitchFamily="18" charset="0"/>
              </a:rPr>
              <a:t>8</a:t>
            </a:r>
            <a:endParaRPr lang="zh-TW" altLang="en-US" dirty="0"/>
          </a:p>
        </p:txBody>
      </p:sp>
      <p:sp>
        <p:nvSpPr>
          <p:cNvPr id="28" name="左大括弧 27">
            <a:extLst>
              <a:ext uri="{FF2B5EF4-FFF2-40B4-BE49-F238E27FC236}">
                <a16:creationId xmlns:a16="http://schemas.microsoft.com/office/drawing/2014/main" id="{C5624750-67CB-A974-FDF1-213413CE1474}"/>
              </a:ext>
            </a:extLst>
          </p:cNvPr>
          <p:cNvSpPr/>
          <p:nvPr/>
        </p:nvSpPr>
        <p:spPr bwMode="auto">
          <a:xfrm rot="16200000">
            <a:off x="5808249" y="3567031"/>
            <a:ext cx="178532" cy="371735"/>
          </a:xfrm>
          <a:prstGeom prst="leftBrace">
            <a:avLst>
              <a:gd name="adj1" fmla="val 27879"/>
              <a:gd name="adj2" fmla="val 475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DE2B838-6AEA-5E9C-04BB-21AF33A44DFC}"/>
              </a:ext>
            </a:extLst>
          </p:cNvPr>
          <p:cNvSpPr txBox="1"/>
          <p:nvPr/>
        </p:nvSpPr>
        <p:spPr>
          <a:xfrm>
            <a:off x="5752399" y="3667799"/>
            <a:ext cx="5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Times New Roman" panose="02020603050405020304" pitchFamily="18" charset="0"/>
              </a:rPr>
              <a:t>8</a:t>
            </a:r>
            <a:r>
              <a:rPr lang="en-US" altLang="zh-TW" dirty="0">
                <a:latin typeface="Times New Roman" panose="02020603050405020304" pitchFamily="18" charset="0"/>
              </a:rPr>
              <a:t> </a:t>
            </a:r>
            <a:endParaRPr lang="zh-TW" altLang="en-US" dirty="0"/>
          </a:p>
        </p:txBody>
      </p:sp>
      <p:sp>
        <p:nvSpPr>
          <p:cNvPr id="30" name="左大括弧 29">
            <a:extLst>
              <a:ext uri="{FF2B5EF4-FFF2-40B4-BE49-F238E27FC236}">
                <a16:creationId xmlns:a16="http://schemas.microsoft.com/office/drawing/2014/main" id="{3F1CBD5E-D935-7C67-4556-C7FCB190B5B1}"/>
              </a:ext>
            </a:extLst>
          </p:cNvPr>
          <p:cNvSpPr/>
          <p:nvPr/>
        </p:nvSpPr>
        <p:spPr bwMode="auto">
          <a:xfrm rot="16200000">
            <a:off x="6414629" y="3537253"/>
            <a:ext cx="178532" cy="431290"/>
          </a:xfrm>
          <a:prstGeom prst="leftBrace">
            <a:avLst>
              <a:gd name="adj1" fmla="val 27879"/>
              <a:gd name="adj2" fmla="val 475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55655510-9446-7E43-566A-AF8FC45BB16A}"/>
              </a:ext>
            </a:extLst>
          </p:cNvPr>
          <p:cNvSpPr txBox="1"/>
          <p:nvPr/>
        </p:nvSpPr>
        <p:spPr>
          <a:xfrm>
            <a:off x="6310558" y="3759629"/>
            <a:ext cx="477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Times New Roman" panose="02020603050405020304" pitchFamily="18" charset="0"/>
              </a:rPr>
              <a:t>8</a:t>
            </a:r>
            <a:endParaRPr lang="zh-TW" altLang="en-US" dirty="0"/>
          </a:p>
        </p:txBody>
      </p:sp>
      <p:sp>
        <p:nvSpPr>
          <p:cNvPr id="32" name="左大括弧 31">
            <a:extLst>
              <a:ext uri="{FF2B5EF4-FFF2-40B4-BE49-F238E27FC236}">
                <a16:creationId xmlns:a16="http://schemas.microsoft.com/office/drawing/2014/main" id="{2334E9E7-DF09-3ED2-50C3-9A6127D5C271}"/>
              </a:ext>
            </a:extLst>
          </p:cNvPr>
          <p:cNvSpPr/>
          <p:nvPr/>
        </p:nvSpPr>
        <p:spPr bwMode="auto">
          <a:xfrm rot="16200000">
            <a:off x="7152301" y="3428861"/>
            <a:ext cx="178532" cy="648072"/>
          </a:xfrm>
          <a:prstGeom prst="leftBrace">
            <a:avLst>
              <a:gd name="adj1" fmla="val 27879"/>
              <a:gd name="adj2" fmla="val 475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CED86769-E81B-6118-AAC8-7D9034666C83}"/>
              </a:ext>
            </a:extLst>
          </p:cNvPr>
          <p:cNvSpPr txBox="1"/>
          <p:nvPr/>
        </p:nvSpPr>
        <p:spPr>
          <a:xfrm>
            <a:off x="7033648" y="3756663"/>
            <a:ext cx="432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Times New Roman" panose="02020603050405020304" pitchFamily="18" charset="0"/>
              </a:rPr>
              <a:t>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323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7C08F3-7548-4350-8F9F-BDFCEFF61C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6D4A7508-DBA4-B075-5197-18025045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38F8F84-B38E-4A8F-3A6B-4E385826B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67464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範例：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位抄寫員，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 本書各有 </a:t>
            </a:r>
            <a:r>
              <a:rPr lang="en-US" altLang="zh-TW" sz="2400" dirty="0">
                <a:latin typeface="Times New Roman" panose="02020603050405020304" pitchFamily="18" charset="0"/>
              </a:rPr>
              <a:t>9, 8, 1, 7, 6, 2, 3, 4, 5 </a:t>
            </a:r>
            <a:r>
              <a:rPr lang="zh-TW" altLang="en-US" sz="2400" dirty="0">
                <a:latin typeface="Times New Roman" panose="02020603050405020304" pitchFamily="18" charset="0"/>
              </a:rPr>
              <a:t>頁。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</a:rPr>
              <a:t>Step2</a:t>
            </a:r>
            <a:r>
              <a:rPr lang="zh-TW" altLang="en-US" sz="2400" dirty="0">
                <a:latin typeface="Times New Roman" panose="02020603050405020304" pitchFamily="18" charset="0"/>
              </a:rPr>
              <a:t>：對 </a:t>
            </a:r>
            <a:r>
              <a:rPr lang="en-US" altLang="zh-TW" sz="2400" dirty="0">
                <a:latin typeface="Times New Roman" panose="02020603050405020304" pitchFamily="18" charset="0"/>
              </a:rPr>
              <a:t>Reject</a:t>
            </a:r>
            <a:r>
              <a:rPr lang="zh-TW" altLang="en-US" sz="2400" dirty="0">
                <a:latin typeface="Times New Roman" panose="02020603050405020304" pitchFamily="18" charset="0"/>
              </a:rPr>
              <a:t> 到 </a:t>
            </a:r>
            <a:r>
              <a:rPr lang="en-US" altLang="zh-TW" sz="2400" dirty="0">
                <a:latin typeface="Times New Roman" panose="02020603050405020304" pitchFamily="18" charset="0"/>
              </a:rPr>
              <a:t>Accept</a:t>
            </a:r>
            <a:r>
              <a:rPr lang="zh-TW" altLang="en-US" sz="2400" dirty="0">
                <a:latin typeface="Times New Roman" panose="02020603050405020304" pitchFamily="18" charset="0"/>
              </a:rPr>
              <a:t> 之間做 </a:t>
            </a:r>
            <a:r>
              <a:rPr lang="en-US" altLang="zh-TW" sz="2400" dirty="0">
                <a:latin typeface="Times New Roman" panose="02020603050405020304" pitchFamily="18" charset="0"/>
              </a:rPr>
              <a:t>Binary Search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若中間值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sz="2400" dirty="0">
                <a:latin typeface="Times New Roman" panose="02020603050405020304" pitchFamily="18" charset="0"/>
              </a:rPr>
              <a:t> 為合法頁數總和，則將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dirty="0">
                <a:latin typeface="Times New Roman" panose="02020603050405020304" pitchFamily="18" charset="0"/>
              </a:rPr>
              <a:t> 設為下一個 </a:t>
            </a:r>
            <a:r>
              <a:rPr lang="en-US" altLang="zh-TW" sz="2400" dirty="0">
                <a:latin typeface="Times New Roman" panose="02020603050405020304" pitchFamily="18" charset="0"/>
              </a:rPr>
              <a:t>Accept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若中間值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sz="2400" dirty="0">
                <a:latin typeface="Times New Roman" panose="02020603050405020304" pitchFamily="18" charset="0"/>
              </a:rPr>
              <a:t> 為非法頁數總和，則將 </a:t>
            </a:r>
            <a:r>
              <a:rPr lang="en-US" altLang="zh-TW" sz="2400" dirty="0">
                <a:latin typeface="Times New Roman" panose="02020603050405020304" pitchFamily="18" charset="0"/>
              </a:rPr>
              <a:t>mid</a:t>
            </a:r>
            <a:r>
              <a:rPr lang="zh-TW" altLang="en-US" dirty="0">
                <a:latin typeface="Times New Roman" panose="02020603050405020304" pitchFamily="18" charset="0"/>
              </a:rPr>
              <a:t> 設為下一個 </a:t>
            </a:r>
            <a:r>
              <a:rPr lang="en-US" altLang="zh-TW" sz="2400" dirty="0">
                <a:latin typeface="Times New Roman" panose="02020603050405020304" pitchFamily="18" charset="0"/>
              </a:rPr>
              <a:t>Reject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例：因為 </a:t>
            </a:r>
            <a:r>
              <a:rPr lang="en-US" altLang="zh-TW" sz="2400" dirty="0">
                <a:latin typeface="Times New Roman" panose="02020603050405020304" pitchFamily="18" charset="0"/>
              </a:rPr>
              <a:t>mid = 12 </a:t>
            </a:r>
            <a:r>
              <a:rPr lang="zh-TW" altLang="en-US" sz="2400" dirty="0">
                <a:latin typeface="Times New Roman" panose="02020603050405020304" pitchFamily="18" charset="0"/>
              </a:rPr>
              <a:t>為非法頁數總和，所以設 </a:t>
            </a:r>
            <a:r>
              <a:rPr lang="en-US" altLang="zh-TW" sz="2400" dirty="0">
                <a:latin typeface="Times New Roman" panose="02020603050405020304" pitchFamily="18" charset="0"/>
              </a:rPr>
              <a:t>Reject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12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20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0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B6749682-E7FD-AD32-DFFA-F1AB3A2E52D1}"/>
              </a:ext>
            </a:extLst>
          </p:cNvPr>
          <p:cNvGrpSpPr/>
          <p:nvPr/>
        </p:nvGrpSpPr>
        <p:grpSpPr>
          <a:xfrm>
            <a:off x="799965" y="4071142"/>
            <a:ext cx="7804483" cy="1950689"/>
            <a:chOff x="799965" y="3985138"/>
            <a:chExt cx="7804483" cy="1950689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4B9772B-9343-AFB3-E6E6-6D6942A640A2}"/>
                </a:ext>
              </a:extLst>
            </p:cNvPr>
            <p:cNvSpPr/>
            <p:nvPr/>
          </p:nvSpPr>
          <p:spPr bwMode="auto">
            <a:xfrm>
              <a:off x="971599" y="4653136"/>
              <a:ext cx="2232241" cy="2880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9B3A7593-B6AD-E9D4-05B2-1B1A055ACC52}"/>
                </a:ext>
              </a:extLst>
            </p:cNvPr>
            <p:cNvSpPr/>
            <p:nvPr/>
          </p:nvSpPr>
          <p:spPr bwMode="auto">
            <a:xfrm>
              <a:off x="3203848" y="4653136"/>
              <a:ext cx="1368149" cy="2880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D0881DB2-D33B-228F-B763-EA2A613096F1}"/>
                </a:ext>
              </a:extLst>
            </p:cNvPr>
            <p:cNvSpPr/>
            <p:nvPr/>
          </p:nvSpPr>
          <p:spPr bwMode="auto">
            <a:xfrm>
              <a:off x="4571997" y="4653136"/>
              <a:ext cx="3960443" cy="28803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1750A6CA-24BD-18E4-B59A-7B728E256607}"/>
                </a:ext>
              </a:extLst>
            </p:cNvPr>
            <p:cNvSpPr txBox="1"/>
            <p:nvPr/>
          </p:nvSpPr>
          <p:spPr>
            <a:xfrm>
              <a:off x="2334374" y="4004947"/>
              <a:ext cx="17389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Reject = </a:t>
              </a:r>
              <a:r>
                <a:rPr lang="en-US" altLang="zh-TW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12</a:t>
              </a:r>
              <a:endPara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5" name="左大括弧 14">
              <a:extLst>
                <a:ext uri="{FF2B5EF4-FFF2-40B4-BE49-F238E27FC236}">
                  <a16:creationId xmlns:a16="http://schemas.microsoft.com/office/drawing/2014/main" id="{2E37E862-42E9-BBCB-9B28-F75341C80170}"/>
                </a:ext>
              </a:extLst>
            </p:cNvPr>
            <p:cNvSpPr/>
            <p:nvPr/>
          </p:nvSpPr>
          <p:spPr bwMode="auto">
            <a:xfrm rot="16200000">
              <a:off x="3693555" y="4638786"/>
              <a:ext cx="388731" cy="1368158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6" name="左大括弧 15">
              <a:extLst>
                <a:ext uri="{FF2B5EF4-FFF2-40B4-BE49-F238E27FC236}">
                  <a16:creationId xmlns:a16="http://schemas.microsoft.com/office/drawing/2014/main" id="{E108C6E3-EAB1-95D4-2167-8DF5237F8020}"/>
                </a:ext>
              </a:extLst>
            </p:cNvPr>
            <p:cNvSpPr/>
            <p:nvPr/>
          </p:nvSpPr>
          <p:spPr bwMode="auto">
            <a:xfrm rot="16200000">
              <a:off x="1893352" y="4206746"/>
              <a:ext cx="388731" cy="2232236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7" name="左大括弧 16">
              <a:extLst>
                <a:ext uri="{FF2B5EF4-FFF2-40B4-BE49-F238E27FC236}">
                  <a16:creationId xmlns:a16="http://schemas.microsoft.com/office/drawing/2014/main" id="{17FB4282-3F45-9611-70CE-2A3A4386B15A}"/>
                </a:ext>
              </a:extLst>
            </p:cNvPr>
            <p:cNvSpPr/>
            <p:nvPr/>
          </p:nvSpPr>
          <p:spPr bwMode="auto">
            <a:xfrm rot="16200000">
              <a:off x="6357853" y="3343524"/>
              <a:ext cx="388731" cy="3960442"/>
            </a:xfrm>
            <a:prstGeom prst="leftBrace">
              <a:avLst>
                <a:gd name="adj1" fmla="val 53701"/>
                <a:gd name="adj2" fmla="val 4756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4FE5C653-5C7A-9B1A-5788-E91FD0820F57}"/>
                </a:ext>
              </a:extLst>
            </p:cNvPr>
            <p:cNvSpPr txBox="1"/>
            <p:nvPr/>
          </p:nvSpPr>
          <p:spPr>
            <a:xfrm>
              <a:off x="3415995" y="5469664"/>
              <a:ext cx="8280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未知</a:t>
              </a:r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55E45F7D-EEF3-5488-A692-073DF829A2DC}"/>
                </a:ext>
              </a:extLst>
            </p:cNvPr>
            <p:cNvSpPr txBox="1"/>
            <p:nvPr/>
          </p:nvSpPr>
          <p:spPr>
            <a:xfrm>
              <a:off x="1455715" y="5474162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皆非法</a:t>
              </a: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6D5E15FB-B82C-B29C-75B2-8EAA8F6E0289}"/>
                </a:ext>
              </a:extLst>
            </p:cNvPr>
            <p:cNvSpPr txBox="1"/>
            <p:nvPr/>
          </p:nvSpPr>
          <p:spPr>
            <a:xfrm>
              <a:off x="5940152" y="5469664"/>
              <a:ext cx="1112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皆合法</a:t>
              </a: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C6DD534F-50FB-D2AF-3C48-DDC357D9E3F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7160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0C10BEEE-2CB5-E012-77FC-78E2F48D1A7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2440" y="4460650"/>
              <a:ext cx="0" cy="6480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F19358C8-ABC8-C211-5B09-7AE365714133}"/>
                </a:ext>
              </a:extLst>
            </p:cNvPr>
            <p:cNvSpPr txBox="1"/>
            <p:nvPr/>
          </p:nvSpPr>
          <p:spPr>
            <a:xfrm>
              <a:off x="799965" y="400896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4A35D91E-FD04-70C5-067A-D9A63A831FA7}"/>
                </a:ext>
              </a:extLst>
            </p:cNvPr>
            <p:cNvSpPr txBox="1"/>
            <p:nvPr/>
          </p:nvSpPr>
          <p:spPr>
            <a:xfrm>
              <a:off x="8288796" y="3985138"/>
              <a:ext cx="315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∞</a:t>
              </a:r>
            </a:p>
          </p:txBody>
        </p:sp>
      </p:grp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9CE97B00-34D6-DE18-03A9-54011C1A9A20}"/>
              </a:ext>
            </a:extLst>
          </p:cNvPr>
          <p:cNvCxnSpPr>
            <a:cxnSpLocks/>
          </p:cNvCxnSpPr>
          <p:nvPr/>
        </p:nvCxnSpPr>
        <p:spPr bwMode="auto">
          <a:xfrm>
            <a:off x="4572000" y="4552584"/>
            <a:ext cx="0" cy="6480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79DA62FC-1AA7-8664-8CE1-CBF735AE6E8D}"/>
              </a:ext>
            </a:extLst>
          </p:cNvPr>
          <p:cNvSpPr txBox="1"/>
          <p:nvPr/>
        </p:nvSpPr>
        <p:spPr>
          <a:xfrm>
            <a:off x="4139953" y="4071141"/>
            <a:ext cx="18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</a:rPr>
              <a:t>Accept = 23</a:t>
            </a:r>
            <a:endParaRPr lang="zh-TW" altLang="en-US" dirty="0"/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E7EB604F-D6D4-D676-806B-07379C013E11}"/>
              </a:ext>
            </a:extLst>
          </p:cNvPr>
          <p:cNvCxnSpPr>
            <a:cxnSpLocks/>
          </p:cNvCxnSpPr>
          <p:nvPr/>
        </p:nvCxnSpPr>
        <p:spPr bwMode="auto">
          <a:xfrm>
            <a:off x="3203840" y="4546654"/>
            <a:ext cx="0" cy="6480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0556397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3299</TotalTime>
  <Words>1478</Words>
  <Application>Microsoft Office PowerPoint</Application>
  <PresentationFormat>如螢幕大小 (4:3)</PresentationFormat>
  <Paragraphs>228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Cambria Math</vt:lpstr>
      <vt:lpstr>Tahoma</vt:lpstr>
      <vt:lpstr>Times New Roman</vt:lpstr>
      <vt:lpstr>Wingdings</vt:lpstr>
      <vt:lpstr>Blends</vt:lpstr>
      <vt:lpstr>714: Copying Books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B102040008</cp:lastModifiedBy>
  <cp:revision>112</cp:revision>
  <dcterms:created xsi:type="dcterms:W3CDTF">1601-01-01T00:00:00Z</dcterms:created>
  <dcterms:modified xsi:type="dcterms:W3CDTF">2025-05-21T09:29:06Z</dcterms:modified>
</cp:coreProperties>
</file>