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307" r:id="rId2"/>
    <p:sldId id="309" r:id="rId3"/>
    <p:sldId id="313" r:id="rId4"/>
    <p:sldId id="314" r:id="rId5"/>
    <p:sldId id="320" r:id="rId6"/>
    <p:sldId id="321" r:id="rId7"/>
    <p:sldId id="315" r:id="rId8"/>
    <p:sldId id="317" r:id="rId9"/>
    <p:sldId id="319" r:id="rId10"/>
    <p:sldId id="318" r:id="rId11"/>
    <p:sldId id="311" r:id="rId12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2" d="100"/>
          <a:sy n="72" d="100"/>
        </p:scale>
        <p:origin x="133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5CCE45-BB5F-D59B-D775-7F3E78E5C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31F871-9D42-FE48-9DB9-C47D480CC2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C777841-7752-3F75-71A2-5974FDFDE6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32467C23-EA56-8D8D-A94E-CA140C5BC7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039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64B460-DB88-05FF-E6E7-2B08F59990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775E8161-916C-1380-CF32-15C2A53450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3D55BC8-EFBD-E69D-B569-95F367EF47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6F6C51D3-92B0-F16E-4E12-E4E20375E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899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B7A3CE-A7DB-F358-654B-48C60107EB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5E5136EC-92E8-1753-8608-E24096C2F6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418B774-D68E-88F3-7852-5085AE278B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39524B9-2A9F-E060-8701-4DA6CA17A6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037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768C37-17BB-8ACC-8FF1-5354D833ED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25E4B843-E142-9FD8-0AF3-FB87D9AC94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5FB170C-F660-4A67-238D-87782F0782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A68F799-AA0C-0C19-E546-0D9EFE384E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988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7D0EE0-FE6C-AD81-62BF-2C0257368F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9A330DE-4274-DD16-9127-18FE4D9564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8DA5961-47BB-901D-B1D1-90B20C3E96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5CF5A16-2AFF-A3BA-D2A7-96E65F6583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99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417001-573F-4D6B-31AA-50B4DA5A1D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1ECA182-A4B8-2F4D-1C91-87DDF0FFCC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E5FDCF6-9329-341C-5A92-D2125545EF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145C7B6-9E6B-4F88-3F36-70D9DB9DE8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8728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712E19-92A4-0DDD-152B-AAABA33C9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4691192-8697-04CA-080E-FF927BE1AD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401629A-3258-1D5D-FBEB-629020AA7F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852E3A3-3302-2AE4-D03C-0A29DB9160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164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2BE3B1-A685-4E5A-4B6B-FE3E354AEB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13DC277-6CF3-3FD0-6065-913D2A0D4B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E22B533-0064-52F8-9336-23403AB1F2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03AEBEC-1E7B-8259-B828-C805A24716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539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2025/5/22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719:</a:t>
            </a:r>
            <a:r>
              <a:rPr lang="zh-TW" altLang="en-US" b="1" dirty="0">
                <a:latin typeface="Times New Roman" panose="02020603050405020304" pitchFamily="18" charset="0"/>
              </a:rPr>
              <a:t> </a:t>
            </a:r>
            <a:r>
              <a:rPr lang="en-US" altLang="zh-TW" b="1" dirty="0">
                <a:latin typeface="Times New Roman" panose="02020603050405020304" pitchFamily="18" charset="0"/>
              </a:rPr>
              <a:t>Glass Beads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719: Glass Beads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詹宇倫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en-US" altLang="zh-TW" sz="2400" dirty="0">
                <a:latin typeface="Times New Roman" panose="02020603050405020304" pitchFamily="18" charset="0"/>
              </a:rPr>
              <a:t>2025 </a:t>
            </a:r>
            <a:r>
              <a:rPr lang="zh-TW" altLang="en-US" sz="2400" dirty="0">
                <a:latin typeface="Times New Roman" panose="02020603050405020304" pitchFamily="18" charset="0"/>
              </a:rPr>
              <a:t>年 </a:t>
            </a:r>
            <a:r>
              <a:rPr lang="en-US" altLang="zh-TW" sz="2400" dirty="0">
                <a:latin typeface="Times New Roman" panose="02020603050405020304" pitchFamily="18" charset="0"/>
              </a:rPr>
              <a:t>5 </a:t>
            </a:r>
            <a:r>
              <a:rPr lang="zh-TW" altLang="en-US" sz="2400" dirty="0">
                <a:latin typeface="Times New Roman" panose="02020603050405020304" pitchFamily="18" charset="0"/>
              </a:rPr>
              <a:t>月 </a:t>
            </a:r>
            <a:r>
              <a:rPr lang="en-US" altLang="zh-TW" sz="2400" dirty="0">
                <a:latin typeface="Times New Roman" panose="02020603050405020304" pitchFamily="18" charset="0"/>
              </a:rPr>
              <a:t>22 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給定一字串，找出其所有循環同構中，字典序最小的那一個起點。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53530C-72CF-40D4-CC09-DC8121E150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96669E75-0A38-F44A-099E-245CB9618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10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0C8C014-B138-60B0-C8F4-18CEF2E0E9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15144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= </a:t>
            </a:r>
            <a:r>
              <a:rPr lang="en-US" altLang="zh-TW" sz="2400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amandamanda</a:t>
            </a:r>
            <a:endParaRPr lang="en-US" altLang="zh-TW" sz="24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11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 = 10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mandamand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a|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amandaman</a:t>
            </a:r>
            <a:r>
              <a:rPr lang="en-US" altLang="zh-TW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a|amandamanda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&lt;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d,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 = j + 0 + 1 = 11</a:t>
            </a:r>
            <a:b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 </a:t>
            </a: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i + 1 = 12 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&gt; 11 = 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（結束條件）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回傳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j) = 11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即為 </a:t>
            </a:r>
            <a:r>
              <a:rPr lang="en-US" altLang="zh-TW" sz="2400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amandamanda</a:t>
            </a:r>
            <a:r>
              <a:rPr lang="en-US" altLang="zh-TW" sz="24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最小字典序循環同構串起點位置。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以第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個為起點的字串為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amandamand</a:t>
            </a:r>
            <a:b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53263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5205E735-0B64-17D6-3934-51E5A777B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6857-00BC-40BA-B495-4E883453E128}" type="slidenum">
              <a:rPr lang="zh-TW" altLang="en-US" smtClean="0"/>
              <a:pPr/>
              <a:t>11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60715CA-230B-2341-8CFE-B720DF50C276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685800"/>
            <a:ext cx="8077200" cy="5622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討論：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i, j 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最多循環到 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，因此該解法時間複雜度為 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O(n)</a:t>
            </a:r>
            <a:b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為字串長度。</a:t>
            </a:r>
            <a:endParaRPr lang="en-US" altLang="zh-TW" sz="24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暴力法複雜度為 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O(n ²) 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會超時。</a:t>
            </a:r>
            <a:endParaRPr lang="en-US" altLang="zh-TW" sz="24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zh-TW" altLang="en-US" sz="3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92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15144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 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個起點</a:t>
            </a:r>
            <a:b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起點為 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b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起點為 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bca</a:t>
            </a:r>
            <a:b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起點為 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cab</a:t>
            </a:r>
            <a:b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最小字典序的字串為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output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input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aaabaaa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有 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7</a:t>
            </a:r>
            <a:r>
              <a:rPr lang="zh-TW" altLang="en-US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個起點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aaabaaa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aabaaaa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abaaaaa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b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baaaaaa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aaaaaab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aaaaaba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aaaabaa</a:t>
            </a:r>
            <a:b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output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5</a:t>
            </a:r>
            <a:b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0B3DE-5747-BE00-1206-2481753A2E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B09CAF70-ED43-E712-DF60-AEFF0D873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6FB220D-2530-2D85-DB81-BC3A1CCF1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15144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914400" lvl="1" indent="-4572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將原字串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接成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，模擬環狀字串。 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914400" lvl="1" indent="-4572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設兩個指標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= 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、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 = 2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表示兩個循環同構串起點。 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914400" lvl="1" indent="-4572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從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和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開始比較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j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最多到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size of s)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 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1314450" lvl="2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若遇到相同字元，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 + 1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，然後繼續往後比，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 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代表已經找到最小字典序。 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1314450" lvl="2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若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i+k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&gt;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j+k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，變更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到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 + 1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 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1771650" lvl="3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若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，則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 + 1</a:t>
            </a:r>
          </a:p>
          <a:p>
            <a:pPr marL="1314450" lvl="2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若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i+k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&lt;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j+k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，則變更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到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 + 1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 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1771650" lvl="3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若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= j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，則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 + 1</a:t>
            </a:r>
          </a:p>
          <a:p>
            <a:pPr marL="1314450" lvl="2" indent="-457200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為兩循環同構串相同字符數。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914400" lvl="1" indent="-4572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最後回傳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和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中較小的那個，即為最小字典序循環同構串的起點。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64604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10DC4C-906A-A83A-A82E-4290F3AC58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A45031F7-ED30-FFC0-69D7-1C044247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2AE344F-E706-A634-91CB-913F6C667A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15144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lvl="1" indent="0" eaLnBrk="1" hangingPunct="1">
              <a:lnSpc>
                <a:spcPct val="90000"/>
              </a:lnSpc>
              <a:buClr>
                <a:schemeClr val="tx1"/>
              </a:buClr>
              <a:buSzPct val="50000"/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為甚麼可以跳過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i+k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區間？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50000"/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令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≤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≤ k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）為最小字典序起點位置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50000"/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比較循環同構串的第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−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位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S[p 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(k-r)]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i+r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(k-r)] = S[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k]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j+r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(k-r)]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S[j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k] 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50000"/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因為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+ k] &gt; S[j + k]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，所以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S[p + (k−r)] &gt; S[(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j+r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+ (k−r)]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。因此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S[p: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p+n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字典序大於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j+r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j+r+n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字典序，這與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為最小字典序起點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矛盾。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50000"/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所以我們可以保證最小字典序起點位置不會被跳過。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6F5152E7-6506-2CB5-4DE9-DEA96F5D87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299741"/>
              </p:ext>
            </p:extLst>
          </p:nvPr>
        </p:nvGraphicFramePr>
        <p:xfrm>
          <a:off x="4860032" y="3063240"/>
          <a:ext cx="357450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5751">
                  <a:extLst>
                    <a:ext uri="{9D8B030D-6E8A-4147-A177-3AD203B41FA5}">
                      <a16:colId xmlns:a16="http://schemas.microsoft.com/office/drawing/2014/main" val="1249116260"/>
                    </a:ext>
                  </a:extLst>
                </a:gridCol>
                <a:gridCol w="595751">
                  <a:extLst>
                    <a:ext uri="{9D8B030D-6E8A-4147-A177-3AD203B41FA5}">
                      <a16:colId xmlns:a16="http://schemas.microsoft.com/office/drawing/2014/main" val="2177723593"/>
                    </a:ext>
                  </a:extLst>
                </a:gridCol>
                <a:gridCol w="595751">
                  <a:extLst>
                    <a:ext uri="{9D8B030D-6E8A-4147-A177-3AD203B41FA5}">
                      <a16:colId xmlns:a16="http://schemas.microsoft.com/office/drawing/2014/main" val="756875095"/>
                    </a:ext>
                  </a:extLst>
                </a:gridCol>
                <a:gridCol w="595751">
                  <a:extLst>
                    <a:ext uri="{9D8B030D-6E8A-4147-A177-3AD203B41FA5}">
                      <a16:colId xmlns:a16="http://schemas.microsoft.com/office/drawing/2014/main" val="1559889491"/>
                    </a:ext>
                  </a:extLst>
                </a:gridCol>
                <a:gridCol w="595751">
                  <a:extLst>
                    <a:ext uri="{9D8B030D-6E8A-4147-A177-3AD203B41FA5}">
                      <a16:colId xmlns:a16="http://schemas.microsoft.com/office/drawing/2014/main" val="89504079"/>
                    </a:ext>
                  </a:extLst>
                </a:gridCol>
                <a:gridCol w="595751">
                  <a:extLst>
                    <a:ext uri="{9D8B030D-6E8A-4147-A177-3AD203B41FA5}">
                      <a16:colId xmlns:a16="http://schemas.microsoft.com/office/drawing/2014/main" val="2123488659"/>
                    </a:ext>
                  </a:extLst>
                </a:gridCol>
              </a:tblGrid>
              <a:tr h="254888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398957"/>
                  </a:ext>
                </a:extLst>
              </a:tr>
              <a:tr h="25488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402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656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A54919-6527-02E5-7FF6-9704C47DFB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2F9DFD48-4F54-F225-935F-F22A615E5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8EAAB19-568A-442A-DFDE-3C764F1D2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15144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lvl="1" indent="0" eaLnBrk="1" hangingPunct="1">
              <a:lnSpc>
                <a:spcPct val="90000"/>
              </a:lnSpc>
              <a:buClr>
                <a:schemeClr val="tx1"/>
              </a:buClr>
              <a:buSzPct val="50000"/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為甚麼可以跳過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i+k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區間？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50000"/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令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≤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≤ k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）為最小字典序起點位置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50000"/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比較循環同構串的第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−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位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S[p 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(k-r)]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i+r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(k-r)] = S[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k]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j+r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(k-r)]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S[j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k] 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50000"/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因為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+ k] &gt; S[j + k]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，所以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S[p + (k−r)] &gt; S[(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j+r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+ (k−r)]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。因此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S[p: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p+n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字典序大於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j+r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j+r+n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字典序，這與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為最小字典序起點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矛盾。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50000"/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所以我們可以保證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不會被跳過。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4A763BFF-14EE-C2A5-FEBD-AB9B27D0C9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663735"/>
              </p:ext>
            </p:extLst>
          </p:nvPr>
        </p:nvGraphicFramePr>
        <p:xfrm>
          <a:off x="4860032" y="3063240"/>
          <a:ext cx="357450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5751">
                  <a:extLst>
                    <a:ext uri="{9D8B030D-6E8A-4147-A177-3AD203B41FA5}">
                      <a16:colId xmlns:a16="http://schemas.microsoft.com/office/drawing/2014/main" val="1249116260"/>
                    </a:ext>
                  </a:extLst>
                </a:gridCol>
                <a:gridCol w="595751">
                  <a:extLst>
                    <a:ext uri="{9D8B030D-6E8A-4147-A177-3AD203B41FA5}">
                      <a16:colId xmlns:a16="http://schemas.microsoft.com/office/drawing/2014/main" val="2177723593"/>
                    </a:ext>
                  </a:extLst>
                </a:gridCol>
                <a:gridCol w="595751">
                  <a:extLst>
                    <a:ext uri="{9D8B030D-6E8A-4147-A177-3AD203B41FA5}">
                      <a16:colId xmlns:a16="http://schemas.microsoft.com/office/drawing/2014/main" val="756875095"/>
                    </a:ext>
                  </a:extLst>
                </a:gridCol>
                <a:gridCol w="595751">
                  <a:extLst>
                    <a:ext uri="{9D8B030D-6E8A-4147-A177-3AD203B41FA5}">
                      <a16:colId xmlns:a16="http://schemas.microsoft.com/office/drawing/2014/main" val="1559889491"/>
                    </a:ext>
                  </a:extLst>
                </a:gridCol>
                <a:gridCol w="595751">
                  <a:extLst>
                    <a:ext uri="{9D8B030D-6E8A-4147-A177-3AD203B41FA5}">
                      <a16:colId xmlns:a16="http://schemas.microsoft.com/office/drawing/2014/main" val="89504079"/>
                    </a:ext>
                  </a:extLst>
                </a:gridCol>
                <a:gridCol w="595751">
                  <a:extLst>
                    <a:ext uri="{9D8B030D-6E8A-4147-A177-3AD203B41FA5}">
                      <a16:colId xmlns:a16="http://schemas.microsoft.com/office/drawing/2014/main" val="2123488659"/>
                    </a:ext>
                  </a:extLst>
                </a:gridCol>
              </a:tblGrid>
              <a:tr h="254888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398957"/>
                  </a:ext>
                </a:extLst>
              </a:tr>
              <a:tr h="25488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402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5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484E10-A16F-B564-4E1D-E9B48646BC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D8CDFD3E-9B24-EBCD-700F-35D46AAE1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68F2769-DC57-2F06-F4B7-C4C9F27CCE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15144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lvl="1" indent="0" eaLnBrk="1" hangingPunct="1">
              <a:lnSpc>
                <a:spcPct val="90000"/>
              </a:lnSpc>
              <a:buClr>
                <a:schemeClr val="tx1"/>
              </a:buClr>
              <a:buSzPct val="50000"/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為甚麼可以跳過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i+k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區間？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50000"/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令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≤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≤ k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）為最小字典序起點位置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50000"/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比較循環同構串的第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−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位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S[p 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(k-r)]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i+r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(k-r)] = S[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k]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j+r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(k-r)]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S[j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k] 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50000"/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因為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+ k] &gt; S[j + k]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，所以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S[p + (k−r)] &gt; S[(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j+r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+ (k−r)]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。因此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S[p: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p+n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字典序大於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j+r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j+r+n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字典序，這與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為最小字典序起點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矛盾。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50000"/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所以我們可以保證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不會被跳過。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0565499E-9943-52F4-2537-C9EED4F6F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509876"/>
              </p:ext>
            </p:extLst>
          </p:nvPr>
        </p:nvGraphicFramePr>
        <p:xfrm>
          <a:off x="4860032" y="3063240"/>
          <a:ext cx="357450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5751">
                  <a:extLst>
                    <a:ext uri="{9D8B030D-6E8A-4147-A177-3AD203B41FA5}">
                      <a16:colId xmlns:a16="http://schemas.microsoft.com/office/drawing/2014/main" val="1249116260"/>
                    </a:ext>
                  </a:extLst>
                </a:gridCol>
                <a:gridCol w="595751">
                  <a:extLst>
                    <a:ext uri="{9D8B030D-6E8A-4147-A177-3AD203B41FA5}">
                      <a16:colId xmlns:a16="http://schemas.microsoft.com/office/drawing/2014/main" val="2177723593"/>
                    </a:ext>
                  </a:extLst>
                </a:gridCol>
                <a:gridCol w="595751">
                  <a:extLst>
                    <a:ext uri="{9D8B030D-6E8A-4147-A177-3AD203B41FA5}">
                      <a16:colId xmlns:a16="http://schemas.microsoft.com/office/drawing/2014/main" val="756875095"/>
                    </a:ext>
                  </a:extLst>
                </a:gridCol>
                <a:gridCol w="595751">
                  <a:extLst>
                    <a:ext uri="{9D8B030D-6E8A-4147-A177-3AD203B41FA5}">
                      <a16:colId xmlns:a16="http://schemas.microsoft.com/office/drawing/2014/main" val="1559889491"/>
                    </a:ext>
                  </a:extLst>
                </a:gridCol>
                <a:gridCol w="595751">
                  <a:extLst>
                    <a:ext uri="{9D8B030D-6E8A-4147-A177-3AD203B41FA5}">
                      <a16:colId xmlns:a16="http://schemas.microsoft.com/office/drawing/2014/main" val="89504079"/>
                    </a:ext>
                  </a:extLst>
                </a:gridCol>
                <a:gridCol w="595751">
                  <a:extLst>
                    <a:ext uri="{9D8B030D-6E8A-4147-A177-3AD203B41FA5}">
                      <a16:colId xmlns:a16="http://schemas.microsoft.com/office/drawing/2014/main" val="2123488659"/>
                    </a:ext>
                  </a:extLst>
                </a:gridCol>
              </a:tblGrid>
              <a:tr h="254888"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398957"/>
                  </a:ext>
                </a:extLst>
              </a:tr>
              <a:tr h="25488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402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217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3A5155-710E-5102-9025-A56FA77D3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3A60A36B-3A7C-38D0-EFC0-0F6E48880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6A2213D-80B9-9434-E649-1DAB887BC1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15144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= </a:t>
            </a:r>
            <a:r>
              <a:rPr lang="en-US" altLang="zh-TW" sz="2400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amandamanda</a:t>
            </a:r>
            <a:endParaRPr lang="en-US" altLang="zh-TW" sz="24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初始化 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接成環狀字串 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 = s + s = 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amandamanda|amandamanda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設定指標：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j</a:t>
            </a: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比較從這兩個起點開始的長度 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11 </a:t>
            </a:r>
            <a:r>
              <a:rPr lang="zh-TW" altLang="en-US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的字串</a:t>
            </a:r>
            <a:endParaRPr lang="en-US" altLang="zh-TW" sz="2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 = 2</a:t>
            </a:r>
            <a:b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mandamanda|amandamanda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TW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andamanda|amandamanda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&lt;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 = j + 0 + 1 = 3</a:t>
            </a:r>
            <a:b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1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 = 3</a:t>
            </a:r>
            <a:b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andamanda|amandamanda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</a:t>
            </a:r>
            <a:r>
              <a:rPr lang="en-US" altLang="zh-TW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damanda|amandamanda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&lt;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 = j + 1 + 1 = 5</a:t>
            </a:r>
            <a:b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80529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758E94-4621-F7E0-EA6D-F54E8AB79C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996CCD7E-51AB-A9BD-41B6-45B3FD234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3905DC-3DF7-CC5C-5F29-9B169D6B44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15144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= </a:t>
            </a:r>
            <a:r>
              <a:rPr lang="en-US" altLang="zh-TW" sz="2400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amandamanda</a:t>
            </a:r>
            <a:endParaRPr lang="en-US" altLang="zh-TW" sz="24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 = 5</a:t>
            </a:r>
            <a:b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mandamanda|amandamanda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aman</a:t>
            </a:r>
            <a:r>
              <a:rPr lang="en-US" altLang="zh-TW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amanda|amandamanda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&lt;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 = j + 0 + 1 = 6</a:t>
            </a:r>
            <a:b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 = 6</a:t>
            </a:r>
            <a:b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mandam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anda|amandamanda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amand</a:t>
            </a:r>
            <a:r>
              <a:rPr lang="en-US" altLang="zh-TW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amanda|a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&gt;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 </a:t>
            </a: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+ 6 + 1 = 8</a:t>
            </a:r>
            <a:b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8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 = 6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mandam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da|amandamanda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amand</a:t>
            </a:r>
            <a:r>
              <a:rPr lang="en-US" altLang="zh-TW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anda|amandamanda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 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&gt;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 </a:t>
            </a: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+ 1 + 1 = 10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14614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088087-6E03-149A-A496-CA367A1956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AE0F30B-244C-E6B2-F4A3-105D39227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3561942-B283-2029-FCEF-CA086B20AC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15144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= </a:t>
            </a:r>
            <a:r>
              <a:rPr lang="en-US" altLang="zh-TW" sz="2400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amandamanda</a:t>
            </a:r>
            <a:endParaRPr lang="en-US" altLang="zh-TW" sz="24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 = 6</a:t>
            </a:r>
            <a:b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mandaman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a|amandamanda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amand</a:t>
            </a:r>
            <a:r>
              <a:rPr lang="en-US" altLang="zh-TW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manda|amandamanda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 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</a:t>
            </a: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+ 0 + 1 = 11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11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 = 6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mandamand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a|a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amand</a:t>
            </a:r>
            <a:r>
              <a:rPr lang="en-US" altLang="zh-TW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anda|amandamanda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&lt;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 = j + 1 + 1 = 8</a:t>
            </a:r>
            <a:b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= 11</a:t>
            </a:r>
            <a: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 = 8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mandamand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a|a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mandamanda</a:t>
            </a: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amandam</a:t>
            </a:r>
            <a:r>
              <a:rPr lang="en-US" altLang="zh-TW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</a:t>
            </a:r>
            <a:r>
              <a:rPr lang="en-US" altLang="zh-TW" sz="24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da|amandamanda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 = j + 1 + 1 = 10</a:t>
            </a:r>
            <a:b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8586198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8225</TotalTime>
  <Words>1373</Words>
  <Application>Microsoft Office PowerPoint</Application>
  <PresentationFormat>如螢幕大小 (4:3)</PresentationFormat>
  <Paragraphs>76</Paragraphs>
  <Slides>11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5" baseType="lpstr">
      <vt:lpstr>Tahoma</vt:lpstr>
      <vt:lpstr>Times New Roman</vt:lpstr>
      <vt:lpstr>Wingdings</vt:lpstr>
      <vt:lpstr>Blends</vt:lpstr>
      <vt:lpstr>719: Glass Beads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宇倫 詹</cp:lastModifiedBy>
  <cp:revision>239</cp:revision>
  <dcterms:created xsi:type="dcterms:W3CDTF">1601-01-01T00:00:00Z</dcterms:created>
  <dcterms:modified xsi:type="dcterms:W3CDTF">2025-05-22T16:19:03Z</dcterms:modified>
</cp:coreProperties>
</file>