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4"/>
  </p:notesMasterIdLst>
  <p:sldIdLst>
    <p:sldId id="256" r:id="rId2"/>
    <p:sldId id="257" r:id="rId3"/>
    <p:sldId id="277" r:id="rId4"/>
    <p:sldId id="276" r:id="rId5"/>
    <p:sldId id="326" r:id="rId6"/>
    <p:sldId id="279" r:id="rId7"/>
    <p:sldId id="281" r:id="rId8"/>
    <p:sldId id="280" r:id="rId9"/>
    <p:sldId id="282" r:id="rId10"/>
    <p:sldId id="283" r:id="rId11"/>
    <p:sldId id="284" r:id="rId12"/>
    <p:sldId id="285" r:id="rId13"/>
    <p:sldId id="286" r:id="rId14"/>
    <p:sldId id="287" r:id="rId15"/>
    <p:sldId id="288" r:id="rId16"/>
    <p:sldId id="289" r:id="rId17"/>
    <p:sldId id="354" r:id="rId18"/>
    <p:sldId id="290" r:id="rId19"/>
    <p:sldId id="291" r:id="rId20"/>
    <p:sldId id="292" r:id="rId21"/>
    <p:sldId id="356" r:id="rId22"/>
    <p:sldId id="293" r:id="rId23"/>
    <p:sldId id="294" r:id="rId24"/>
    <p:sldId id="295" r:id="rId25"/>
    <p:sldId id="296" r:id="rId26"/>
    <p:sldId id="298" r:id="rId27"/>
    <p:sldId id="299" r:id="rId28"/>
    <p:sldId id="338" r:id="rId29"/>
    <p:sldId id="336" r:id="rId30"/>
    <p:sldId id="300" r:id="rId31"/>
    <p:sldId id="301" r:id="rId32"/>
    <p:sldId id="302" r:id="rId33"/>
    <p:sldId id="303" r:id="rId34"/>
    <p:sldId id="304" r:id="rId35"/>
    <p:sldId id="305" r:id="rId36"/>
    <p:sldId id="306" r:id="rId37"/>
    <p:sldId id="307" r:id="rId38"/>
    <p:sldId id="309" r:id="rId39"/>
    <p:sldId id="310" r:id="rId40"/>
    <p:sldId id="311" r:id="rId41"/>
    <p:sldId id="312" r:id="rId42"/>
    <p:sldId id="314" r:id="rId43"/>
    <p:sldId id="315" r:id="rId44"/>
    <p:sldId id="316" r:id="rId45"/>
    <p:sldId id="317" r:id="rId46"/>
    <p:sldId id="318" r:id="rId47"/>
    <p:sldId id="319" r:id="rId48"/>
    <p:sldId id="320" r:id="rId49"/>
    <p:sldId id="321" r:id="rId50"/>
    <p:sldId id="322" r:id="rId51"/>
    <p:sldId id="323" r:id="rId52"/>
    <p:sldId id="350" r:id="rId53"/>
    <p:sldId id="327" r:id="rId54"/>
    <p:sldId id="328" r:id="rId55"/>
    <p:sldId id="329" r:id="rId56"/>
    <p:sldId id="353" r:id="rId57"/>
    <p:sldId id="330" r:id="rId58"/>
    <p:sldId id="352" r:id="rId59"/>
    <p:sldId id="331" r:id="rId60"/>
    <p:sldId id="355" r:id="rId61"/>
    <p:sldId id="333" r:id="rId62"/>
    <p:sldId id="351" r:id="rId6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80" y="49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266DDE-DCBA-417D-9182-279351AB456A}" type="datetimeFigureOut">
              <a:rPr lang="zh-TW" altLang="en-US" smtClean="0"/>
              <a:pPr/>
              <a:t>2011/10/3</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4DEAA3-0E9F-4623-BD9F-535E5D074BE7}"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AF127198-B598-4CCE-A4FA-98EBE4A2CE5B}" type="datetime1">
              <a:rPr lang="zh-TW" altLang="en-US" smtClean="0"/>
              <a:pPr/>
              <a:t>2011/10/3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6DB77C0-BE76-4008-9870-D6C63D01CE46}"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9106655-DCE3-41C2-83BE-A0F2E3295727}" type="datetime1">
              <a:rPr lang="zh-TW" altLang="en-US" smtClean="0"/>
              <a:pPr/>
              <a:t>2011/10/3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6DB77C0-BE76-4008-9870-D6C63D01CE46}"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49AB3D5-B7FA-430F-80BD-C59CC65734BA}" type="datetime1">
              <a:rPr lang="zh-TW" altLang="en-US" smtClean="0"/>
              <a:pPr/>
              <a:t>2011/10/3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6DB77C0-BE76-4008-9870-D6C63D01CE46}"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3611077-E630-4ACC-8F5B-9352C28960DA}" type="datetime1">
              <a:rPr lang="zh-TW" altLang="en-US" smtClean="0"/>
              <a:pPr/>
              <a:t>2011/10/3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6DB77C0-BE76-4008-9870-D6C63D01CE46}"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1CD1E8C0-F942-4833-ABF3-1976CB227295}" type="datetime1">
              <a:rPr lang="zh-TW" altLang="en-US" smtClean="0"/>
              <a:pPr/>
              <a:t>2011/10/3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6DB77C0-BE76-4008-9870-D6C63D01CE46}"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839E874B-069F-4889-9358-6ABB5D719EAC}" type="datetime1">
              <a:rPr lang="zh-TW" altLang="en-US" smtClean="0"/>
              <a:pPr/>
              <a:t>2011/10/3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6DB77C0-BE76-4008-9870-D6C63D01CE46}"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B0809B59-4813-4B7A-9CE8-99053999B115}" type="datetime1">
              <a:rPr lang="zh-TW" altLang="en-US" smtClean="0"/>
              <a:pPr/>
              <a:t>2011/10/3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D6DB77C0-BE76-4008-9870-D6C63D01CE46}"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99AE0860-0F5D-4D66-825C-F8C84FD3FB03}" type="datetime1">
              <a:rPr lang="zh-TW" altLang="en-US" smtClean="0"/>
              <a:pPr/>
              <a:t>2011/10/3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6DB77C0-BE76-4008-9870-D6C63D01CE46}"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FB7C211-494B-466F-BB43-FC44773C2AE4}" type="datetime1">
              <a:rPr lang="zh-TW" altLang="en-US" smtClean="0"/>
              <a:pPr/>
              <a:t>2011/10/3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D6DB77C0-BE76-4008-9870-D6C63D01CE46}"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01D17CE2-6C5A-46D9-86A9-DDE7D8267A50}" type="datetime1">
              <a:rPr lang="zh-TW" altLang="en-US" smtClean="0"/>
              <a:pPr/>
              <a:t>2011/10/3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6DB77C0-BE76-4008-9870-D6C63D01CE46}"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B9066354-A6AC-4656-95D5-02F03425C42F}" type="datetime1">
              <a:rPr lang="zh-TW" altLang="en-US" smtClean="0"/>
              <a:pPr/>
              <a:t>2011/10/3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6DB77C0-BE76-4008-9870-D6C63D01CE46}"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0DAFFC-1060-4231-B10F-C2C46412567A}" type="datetime1">
              <a:rPr lang="zh-TW" altLang="en-US" smtClean="0"/>
              <a:pPr/>
              <a:t>2011/10/3</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DB77C0-BE76-4008-9870-D6C63D01CE46}"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oleObject" Target="../embeddings/oleObject7.bin"/></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image" Target="../media/image38.png"/><Relationship Id="rId4" Type="http://schemas.openxmlformats.org/officeDocument/2006/relationships/oleObject" Target="../embeddings/oleObject9.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oleObject" Target="../embeddings/oleObject12.bin"/></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oleObject" Target="../embeddings/oleObject15.bin"/></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oleObject" Target="../embeddings/oleObject16.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xml"/><Relationship Id="rId4" Type="http://schemas.openxmlformats.org/officeDocument/2006/relationships/image" Target="../media/image57.png"/></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oleObject" Target="../embeddings/oleObject17.bin"/></Relationships>
</file>

<file path=ppt/slides/_rels/slide4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6.xml"/><Relationship Id="rId4" Type="http://schemas.openxmlformats.org/officeDocument/2006/relationships/image" Target="../media/image68.png"/></Relationships>
</file>

<file path=ppt/slides/_rels/slide4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6.xml"/><Relationship Id="rId4" Type="http://schemas.openxmlformats.org/officeDocument/2006/relationships/image" Target="../media/image72.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oleObject" Target="../embeddings/Microsoft_Office_Word_97_-_2003___1.doc"/><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hyperlink" Target="http://abel.ee.ucla.edu/cvxopt/"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6.xml"/><Relationship Id="rId4" Type="http://schemas.openxmlformats.org/officeDocument/2006/relationships/image" Target="../media/image7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hyperlink" Target="http://www.stanford.edu/class/ee364b/" TargetMode="External"/><Relationship Id="rId7" Type="http://schemas.openxmlformats.org/officeDocument/2006/relationships/hyperlink" Target="http://cvxmod.net/" TargetMode="External"/><Relationship Id="rId2" Type="http://schemas.openxmlformats.org/officeDocument/2006/relationships/hyperlink" Target="http://www.stanford.edu/class/ee364a/" TargetMode="External"/><Relationship Id="rId1" Type="http://schemas.openxmlformats.org/officeDocument/2006/relationships/slideLayout" Target="../slideLayouts/slideLayout6.xml"/><Relationship Id="rId6" Type="http://schemas.openxmlformats.org/officeDocument/2006/relationships/hyperlink" Target="http://abel.ee.ucla.edu/cvxopt/" TargetMode="External"/><Relationship Id="rId5" Type="http://schemas.openxmlformats.org/officeDocument/2006/relationships/hyperlink" Target="http://cvxr.com/cvx/" TargetMode="External"/><Relationship Id="rId4" Type="http://schemas.openxmlformats.org/officeDocument/2006/relationships/hyperlink" Target="http://www.stanford.edu/~boyd/cvxbook/" TargetMode="External"/></Relationships>
</file>

<file path=ppt/slides/_rels/slide6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79512" y="260648"/>
            <a:ext cx="8856984" cy="1470025"/>
          </a:xfrm>
        </p:spPr>
        <p:txBody>
          <a:bodyPr>
            <a:normAutofit/>
          </a:bodyPr>
          <a:lstStyle/>
          <a:p>
            <a:r>
              <a:rPr lang="en-US" altLang="zh-TW" sz="4000" dirty="0" smtClean="0">
                <a:latin typeface="微軟正黑體" pitchFamily="34" charset="-120"/>
                <a:ea typeface="微軟正黑體" pitchFamily="34" charset="-120"/>
              </a:rPr>
              <a:t>A Tutorial on Convex </a:t>
            </a:r>
            <a:r>
              <a:rPr lang="en-US" altLang="zh-TW" sz="4000" dirty="0" smtClean="0">
                <a:latin typeface="微軟正黑體" pitchFamily="34" charset="-120"/>
                <a:ea typeface="微軟正黑體" pitchFamily="34" charset="-120"/>
              </a:rPr>
              <a:t>Optimization</a:t>
            </a:r>
            <a:endParaRPr lang="zh-TW" altLang="en-US" sz="4000" dirty="0">
              <a:latin typeface="微軟正黑體" pitchFamily="34" charset="-120"/>
              <a:ea typeface="微軟正黑體" pitchFamily="34" charset="-120"/>
            </a:endParaRPr>
          </a:p>
        </p:txBody>
      </p:sp>
      <p:sp>
        <p:nvSpPr>
          <p:cNvPr id="3" name="副標題 2"/>
          <p:cNvSpPr>
            <a:spLocks noGrp="1"/>
          </p:cNvSpPr>
          <p:nvPr>
            <p:ph type="subTitle" idx="1"/>
          </p:nvPr>
        </p:nvSpPr>
        <p:spPr>
          <a:xfrm>
            <a:off x="179512" y="1844824"/>
            <a:ext cx="8784976" cy="1752600"/>
          </a:xfrm>
        </p:spPr>
        <p:txBody>
          <a:bodyPr>
            <a:normAutofit/>
          </a:bodyPr>
          <a:lstStyle/>
          <a:p>
            <a:r>
              <a:rPr lang="en-US" altLang="zh-TW" sz="2800" dirty="0" err="1" smtClean="0">
                <a:latin typeface="微軟正黑體" pitchFamily="34" charset="-120"/>
                <a:ea typeface="微軟正黑體" pitchFamily="34" charset="-120"/>
              </a:rPr>
              <a:t>Haitham</a:t>
            </a:r>
            <a:r>
              <a:rPr lang="en-US" altLang="zh-TW" sz="2800" dirty="0" smtClean="0">
                <a:latin typeface="微軟正黑體" pitchFamily="34" charset="-120"/>
                <a:ea typeface="微軟正黑體" pitchFamily="34" charset="-120"/>
              </a:rPr>
              <a:t> Hindi</a:t>
            </a:r>
          </a:p>
          <a:p>
            <a:r>
              <a:rPr lang="en-US" altLang="zh-TW" sz="2400" dirty="0" smtClean="0">
                <a:latin typeface="微軟正黑體" pitchFamily="34" charset="-120"/>
                <a:ea typeface="微軟正黑體" pitchFamily="34" charset="-120"/>
              </a:rPr>
              <a:t>Palo Alto Research Center (PARC), Palo Alto, California</a:t>
            </a:r>
            <a:endParaRPr lang="zh-TW" altLang="en-US" sz="2400" dirty="0">
              <a:latin typeface="微軟正黑體" pitchFamily="34" charset="-120"/>
              <a:ea typeface="微軟正黑體" pitchFamily="34" charset="-120"/>
            </a:endParaRPr>
          </a:p>
        </p:txBody>
      </p:sp>
      <p:sp>
        <p:nvSpPr>
          <p:cNvPr id="4" name="矩形 3"/>
          <p:cNvSpPr/>
          <p:nvPr/>
        </p:nvSpPr>
        <p:spPr>
          <a:xfrm>
            <a:off x="1410569" y="3645024"/>
            <a:ext cx="6338723" cy="646331"/>
          </a:xfrm>
          <a:prstGeom prst="rect">
            <a:avLst/>
          </a:prstGeom>
        </p:spPr>
        <p:txBody>
          <a:bodyPr wrap="none">
            <a:spAutoFit/>
          </a:bodyPr>
          <a:lstStyle/>
          <a:p>
            <a:pPr algn="ctr"/>
            <a:r>
              <a:rPr lang="en-US" altLang="zh-TW" dirty="0" smtClean="0">
                <a:latin typeface="微軟正黑體" pitchFamily="34" charset="-120"/>
                <a:ea typeface="微軟正黑體" pitchFamily="34" charset="-120"/>
              </a:rPr>
              <a:t>Proceedings of the </a:t>
            </a:r>
            <a:r>
              <a:rPr lang="en-US" altLang="zh-TW" dirty="0" smtClean="0"/>
              <a:t> </a:t>
            </a:r>
            <a:r>
              <a:rPr lang="en-US" altLang="zh-TW" dirty="0" smtClean="0">
                <a:latin typeface="微軟正黑體" pitchFamily="34" charset="-120"/>
                <a:ea typeface="微軟正黑體" pitchFamily="34" charset="-120"/>
              </a:rPr>
              <a:t>American Control Conference, 2004</a:t>
            </a:r>
            <a:r>
              <a:rPr lang="en-US" altLang="zh-TW" dirty="0" smtClean="0">
                <a:latin typeface="微軟正黑體" pitchFamily="34" charset="-120"/>
                <a:ea typeface="微軟正黑體" pitchFamily="34" charset="-120"/>
              </a:rPr>
              <a:t>,</a:t>
            </a:r>
            <a:r>
              <a:rPr lang="en-US" altLang="zh-TW" dirty="0" smtClean="0">
                <a:latin typeface="微軟正黑體" pitchFamily="34" charset="-120"/>
                <a:ea typeface="微軟正黑體" pitchFamily="34" charset="-120"/>
              </a:rPr>
              <a:t/>
            </a:r>
            <a:br>
              <a:rPr lang="en-US" altLang="zh-TW" dirty="0" smtClean="0">
                <a:latin typeface="微軟正黑體" pitchFamily="34" charset="-120"/>
                <a:ea typeface="微軟正黑體" pitchFamily="34" charset="-120"/>
              </a:rPr>
            </a:br>
            <a:r>
              <a:rPr lang="en-US" altLang="zh-TW" dirty="0" smtClean="0">
                <a:latin typeface="微軟正黑體" pitchFamily="34" charset="-120"/>
                <a:ea typeface="微軟正黑體" pitchFamily="34" charset="-120"/>
              </a:rPr>
              <a:t>Boston, MA, USA, June 30 -July 2, 2004.</a:t>
            </a:r>
            <a:endParaRPr lang="zh-TW" altLang="en-US" dirty="0">
              <a:latin typeface="微軟正黑體" pitchFamily="34" charset="-120"/>
              <a:ea typeface="微軟正黑體" pitchFamily="34" charset="-120"/>
            </a:endParaRPr>
          </a:p>
        </p:txBody>
      </p:sp>
      <p:sp>
        <p:nvSpPr>
          <p:cNvPr id="5" name="文字方塊 4"/>
          <p:cNvSpPr txBox="1"/>
          <p:nvPr/>
        </p:nvSpPr>
        <p:spPr>
          <a:xfrm>
            <a:off x="3347864" y="5157192"/>
            <a:ext cx="5688632" cy="830997"/>
          </a:xfrm>
          <a:prstGeom prst="rect">
            <a:avLst/>
          </a:prstGeom>
          <a:noFill/>
        </p:spPr>
        <p:txBody>
          <a:bodyPr wrap="square" rtlCol="0">
            <a:spAutoFit/>
          </a:bodyPr>
          <a:lstStyle/>
          <a:p>
            <a:r>
              <a:rPr lang="en-US" altLang="zh-TW" sz="2400" dirty="0" smtClean="0">
                <a:latin typeface="微軟正黑體" pitchFamily="34" charset="-120"/>
                <a:ea typeface="微軟正黑體" pitchFamily="34" charset="-120"/>
              </a:rPr>
              <a:t>Presenter: Hung-</a:t>
            </a:r>
            <a:r>
              <a:rPr lang="en-US" altLang="zh-TW" sz="2400" dirty="0" err="1" smtClean="0">
                <a:latin typeface="微軟正黑體" pitchFamily="34" charset="-120"/>
                <a:ea typeface="微軟正黑體" pitchFamily="34" charset="-120"/>
              </a:rPr>
              <a:t>Hsin</a:t>
            </a:r>
            <a:r>
              <a:rPr lang="en-US" altLang="zh-TW" sz="2400" dirty="0" smtClean="0">
                <a:latin typeface="微軟正黑體" pitchFamily="34" charset="-120"/>
                <a:ea typeface="微軟正黑體" pitchFamily="34" charset="-120"/>
              </a:rPr>
              <a:t> Chen (</a:t>
            </a:r>
            <a:r>
              <a:rPr lang="en-US" altLang="zh-TW" sz="2400" dirty="0" err="1" smtClean="0">
                <a:latin typeface="微軟正黑體" pitchFamily="34" charset="-120"/>
                <a:ea typeface="微軟正黑體" pitchFamily="34" charset="-120"/>
              </a:rPr>
              <a:t>陳紘昕</a:t>
            </a:r>
            <a:r>
              <a:rPr lang="en-US" altLang="zh-TW" sz="2400" dirty="0" smtClean="0">
                <a:latin typeface="微軟正黑體" pitchFamily="34" charset="-120"/>
                <a:ea typeface="微軟正黑體" pitchFamily="34" charset="-120"/>
              </a:rPr>
              <a:t>)</a:t>
            </a:r>
          </a:p>
          <a:p>
            <a:r>
              <a:rPr lang="en-US" altLang="zh-TW" sz="2400" dirty="0" smtClean="0">
                <a:latin typeface="微軟正黑體" pitchFamily="34" charset="-120"/>
                <a:ea typeface="微軟正黑體" pitchFamily="34" charset="-120"/>
              </a:rPr>
              <a:t>Date: Oct. 3, 2011</a:t>
            </a:r>
            <a:endParaRPr lang="zh-TW" altLang="en-US" sz="2400"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Hyperplane</a:t>
            </a:r>
            <a:r>
              <a:rPr lang="en-US" altLang="zh-TW" dirty="0" smtClean="0"/>
              <a:t> &amp; </a:t>
            </a:r>
            <a:r>
              <a:rPr lang="en-US" altLang="zh-TW" dirty="0" err="1" smtClean="0"/>
              <a:t>Halfspace</a:t>
            </a:r>
            <a:endParaRPr lang="zh-TW" altLang="en-US" dirty="0"/>
          </a:p>
        </p:txBody>
      </p:sp>
      <p:sp>
        <p:nvSpPr>
          <p:cNvPr id="3" name="投影片編號版面配置區 2"/>
          <p:cNvSpPr>
            <a:spLocks noGrp="1"/>
          </p:cNvSpPr>
          <p:nvPr>
            <p:ph type="sldNum" sz="quarter" idx="12"/>
          </p:nvPr>
        </p:nvSpPr>
        <p:spPr/>
        <p:txBody>
          <a:bodyPr/>
          <a:lstStyle/>
          <a:p>
            <a:fld id="{D6DB77C0-BE76-4008-9870-D6C63D01CE46}" type="slidenum">
              <a:rPr lang="zh-TW" altLang="en-US" smtClean="0"/>
              <a:pPr/>
              <a:t>10</a:t>
            </a:fld>
            <a:endParaRPr lang="zh-TW" altLang="en-US"/>
          </a:p>
        </p:txBody>
      </p:sp>
      <p:pic>
        <p:nvPicPr>
          <p:cNvPr id="35842" name="Picture 2"/>
          <p:cNvPicPr>
            <a:picLocks noChangeAspect="1" noChangeArrowheads="1"/>
          </p:cNvPicPr>
          <p:nvPr/>
        </p:nvPicPr>
        <p:blipFill>
          <a:blip r:embed="rId2" cstate="print"/>
          <a:srcRect/>
          <a:stretch>
            <a:fillRect/>
          </a:stretch>
        </p:blipFill>
        <p:spPr bwMode="auto">
          <a:xfrm>
            <a:off x="1475656" y="1245088"/>
            <a:ext cx="6334323" cy="5282241"/>
          </a:xfrm>
          <a:prstGeom prst="rect">
            <a:avLst/>
          </a:prstGeom>
          <a:noFill/>
          <a:ln w="9525">
            <a:noFill/>
            <a:miter lim="800000"/>
            <a:headEnd/>
            <a:tailEnd/>
          </a:ln>
        </p:spPr>
      </p:pic>
      <p:sp>
        <p:nvSpPr>
          <p:cNvPr id="5" name="圓角矩形 4"/>
          <p:cNvSpPr/>
          <p:nvPr/>
        </p:nvSpPr>
        <p:spPr>
          <a:xfrm>
            <a:off x="1619672" y="1268760"/>
            <a:ext cx="5400600" cy="5040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 5"/>
          <p:cNvSpPr/>
          <p:nvPr/>
        </p:nvSpPr>
        <p:spPr>
          <a:xfrm>
            <a:off x="1547664" y="3284984"/>
            <a:ext cx="5472608" cy="5040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Euclidean balls &amp; ellipsoids</a:t>
            </a:r>
            <a:endParaRPr lang="zh-TW" altLang="en-US" dirty="0"/>
          </a:p>
        </p:txBody>
      </p:sp>
      <p:sp>
        <p:nvSpPr>
          <p:cNvPr id="3" name="投影片編號版面配置區 2"/>
          <p:cNvSpPr>
            <a:spLocks noGrp="1"/>
          </p:cNvSpPr>
          <p:nvPr>
            <p:ph type="sldNum" sz="quarter" idx="12"/>
          </p:nvPr>
        </p:nvSpPr>
        <p:spPr/>
        <p:txBody>
          <a:bodyPr/>
          <a:lstStyle/>
          <a:p>
            <a:fld id="{D6DB77C0-BE76-4008-9870-D6C63D01CE46}" type="slidenum">
              <a:rPr lang="zh-TW" altLang="en-US" smtClean="0"/>
              <a:pPr/>
              <a:t>11</a:t>
            </a:fld>
            <a:endParaRPr lang="zh-TW" altLang="en-US"/>
          </a:p>
        </p:txBody>
      </p:sp>
      <p:pic>
        <p:nvPicPr>
          <p:cNvPr id="36866" name="Picture 2"/>
          <p:cNvPicPr>
            <a:picLocks noChangeAspect="1" noChangeArrowheads="1"/>
          </p:cNvPicPr>
          <p:nvPr/>
        </p:nvPicPr>
        <p:blipFill>
          <a:blip r:embed="rId3" cstate="print"/>
          <a:srcRect/>
          <a:stretch>
            <a:fillRect/>
          </a:stretch>
        </p:blipFill>
        <p:spPr bwMode="auto">
          <a:xfrm>
            <a:off x="467544" y="1196752"/>
            <a:ext cx="8230369" cy="5407631"/>
          </a:xfrm>
          <a:prstGeom prst="rect">
            <a:avLst/>
          </a:prstGeom>
          <a:noFill/>
          <a:ln w="9525">
            <a:noFill/>
            <a:miter lim="800000"/>
            <a:headEnd/>
            <a:tailEnd/>
          </a:ln>
        </p:spPr>
      </p:pic>
      <p:graphicFrame>
        <p:nvGraphicFramePr>
          <p:cNvPr id="6" name="物件 5"/>
          <p:cNvGraphicFramePr>
            <a:graphicFrameLocks noChangeAspect="1"/>
          </p:cNvGraphicFramePr>
          <p:nvPr/>
        </p:nvGraphicFramePr>
        <p:xfrm>
          <a:off x="5868144" y="4149080"/>
          <a:ext cx="3062098" cy="1728192"/>
        </p:xfrm>
        <a:graphic>
          <a:graphicData uri="http://schemas.openxmlformats.org/presentationml/2006/ole">
            <p:oleObj spid="_x0000_s43009" name="方程式" r:id="rId4" imgW="1714320" imgH="1422360" progId="Equation.3">
              <p:embed/>
            </p:oleObj>
          </a:graphicData>
        </a:graphic>
      </p:graphicFrame>
      <p:sp>
        <p:nvSpPr>
          <p:cNvPr id="7" name="圓角矩形 6"/>
          <p:cNvSpPr/>
          <p:nvPr/>
        </p:nvSpPr>
        <p:spPr>
          <a:xfrm>
            <a:off x="539552" y="1196752"/>
            <a:ext cx="7920880" cy="11521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圓角矩形 7"/>
          <p:cNvSpPr/>
          <p:nvPr/>
        </p:nvSpPr>
        <p:spPr>
          <a:xfrm>
            <a:off x="539552" y="2564904"/>
            <a:ext cx="7920880" cy="10081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cstate="print"/>
          <a:srcRect t="24345"/>
          <a:stretch>
            <a:fillRect/>
          </a:stretch>
        </p:blipFill>
        <p:spPr bwMode="auto">
          <a:xfrm>
            <a:off x="-36512" y="2649219"/>
            <a:ext cx="8004249" cy="3804117"/>
          </a:xfrm>
          <a:prstGeom prst="rect">
            <a:avLst/>
          </a:prstGeom>
          <a:noFill/>
          <a:ln w="9525">
            <a:noFill/>
            <a:miter lim="800000"/>
            <a:headEnd/>
            <a:tailEnd/>
          </a:ln>
        </p:spPr>
      </p:pic>
      <p:sp>
        <p:nvSpPr>
          <p:cNvPr id="2" name="標題 1"/>
          <p:cNvSpPr>
            <a:spLocks noGrp="1"/>
          </p:cNvSpPr>
          <p:nvPr>
            <p:ph type="title"/>
          </p:nvPr>
        </p:nvSpPr>
        <p:spPr/>
        <p:txBody>
          <a:bodyPr/>
          <a:lstStyle/>
          <a:p>
            <a:r>
              <a:rPr lang="en-US" altLang="zh-TW" dirty="0" err="1" smtClean="0"/>
              <a:t>Polyhedra</a:t>
            </a:r>
            <a:endParaRPr lang="zh-TW" altLang="en-US" dirty="0"/>
          </a:p>
        </p:txBody>
      </p:sp>
      <p:sp>
        <p:nvSpPr>
          <p:cNvPr id="3" name="投影片編號版面配置區 2"/>
          <p:cNvSpPr>
            <a:spLocks noGrp="1"/>
          </p:cNvSpPr>
          <p:nvPr>
            <p:ph type="sldNum" sz="quarter" idx="12"/>
          </p:nvPr>
        </p:nvSpPr>
        <p:spPr/>
        <p:txBody>
          <a:bodyPr/>
          <a:lstStyle/>
          <a:p>
            <a:fld id="{D6DB77C0-BE76-4008-9870-D6C63D01CE46}" type="slidenum">
              <a:rPr lang="zh-TW" altLang="en-US" smtClean="0"/>
              <a:pPr/>
              <a:t>12</a:t>
            </a:fld>
            <a:endParaRPr lang="zh-TW" altLang="en-US"/>
          </a:p>
        </p:txBody>
      </p:sp>
      <p:pic>
        <p:nvPicPr>
          <p:cNvPr id="37891" name="Picture 3"/>
          <p:cNvPicPr>
            <a:picLocks noChangeAspect="1" noChangeArrowheads="1"/>
          </p:cNvPicPr>
          <p:nvPr/>
        </p:nvPicPr>
        <p:blipFill>
          <a:blip r:embed="rId3" cstate="print"/>
          <a:srcRect b="75655"/>
          <a:stretch>
            <a:fillRect/>
          </a:stretch>
        </p:blipFill>
        <p:spPr bwMode="auto">
          <a:xfrm>
            <a:off x="539552" y="1268760"/>
            <a:ext cx="8004249" cy="1224136"/>
          </a:xfrm>
          <a:prstGeom prst="rect">
            <a:avLst/>
          </a:prstGeom>
          <a:noFill/>
          <a:ln w="9525">
            <a:noFill/>
            <a:miter lim="800000"/>
            <a:headEnd/>
            <a:tailEnd/>
          </a:ln>
        </p:spPr>
      </p:pic>
      <p:sp>
        <p:nvSpPr>
          <p:cNvPr id="5" name="圓角矩形 4"/>
          <p:cNvSpPr/>
          <p:nvPr/>
        </p:nvSpPr>
        <p:spPr>
          <a:xfrm>
            <a:off x="539552" y="1196752"/>
            <a:ext cx="7920880" cy="11521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7" name="物件 6"/>
          <p:cNvGraphicFramePr>
            <a:graphicFrameLocks noChangeAspect="1"/>
          </p:cNvGraphicFramePr>
          <p:nvPr/>
        </p:nvGraphicFramePr>
        <p:xfrm>
          <a:off x="6300192" y="2935882"/>
          <a:ext cx="2710175" cy="3157414"/>
        </p:xfrm>
        <a:graphic>
          <a:graphicData uri="http://schemas.openxmlformats.org/presentationml/2006/ole">
            <p:oleObj spid="_x0000_s78850" name="方程式" r:id="rId4" imgW="1612800" imgH="1879560" progId="Equation.3">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Positive </a:t>
            </a:r>
            <a:r>
              <a:rPr lang="en-US" altLang="zh-TW" dirty="0" err="1" smtClean="0"/>
              <a:t>semidefinite</a:t>
            </a:r>
            <a:r>
              <a:rPr lang="en-US" altLang="zh-TW" dirty="0" smtClean="0"/>
              <a:t> cone</a:t>
            </a:r>
            <a:endParaRPr lang="zh-TW" altLang="en-US" dirty="0"/>
          </a:p>
        </p:txBody>
      </p:sp>
      <p:sp>
        <p:nvSpPr>
          <p:cNvPr id="3" name="投影片編號版面配置區 2"/>
          <p:cNvSpPr>
            <a:spLocks noGrp="1"/>
          </p:cNvSpPr>
          <p:nvPr>
            <p:ph type="sldNum" sz="quarter" idx="12"/>
          </p:nvPr>
        </p:nvSpPr>
        <p:spPr/>
        <p:txBody>
          <a:bodyPr/>
          <a:lstStyle/>
          <a:p>
            <a:fld id="{D6DB77C0-BE76-4008-9870-D6C63D01CE46}" type="slidenum">
              <a:rPr lang="zh-TW" altLang="en-US" smtClean="0"/>
              <a:pPr/>
              <a:t>13</a:t>
            </a:fld>
            <a:endParaRPr lang="zh-TW" altLang="en-US"/>
          </a:p>
        </p:txBody>
      </p:sp>
      <p:pic>
        <p:nvPicPr>
          <p:cNvPr id="38915" name="Picture 3"/>
          <p:cNvPicPr>
            <a:picLocks noChangeAspect="1" noChangeArrowheads="1"/>
          </p:cNvPicPr>
          <p:nvPr/>
        </p:nvPicPr>
        <p:blipFill>
          <a:blip r:embed="rId2" cstate="print"/>
          <a:srcRect/>
          <a:stretch>
            <a:fillRect/>
          </a:stretch>
        </p:blipFill>
        <p:spPr bwMode="auto">
          <a:xfrm>
            <a:off x="755576" y="1168400"/>
            <a:ext cx="7651750" cy="5500960"/>
          </a:xfrm>
          <a:prstGeom prst="rect">
            <a:avLst/>
          </a:prstGeom>
          <a:noFill/>
          <a:ln w="9525">
            <a:noFill/>
            <a:miter lim="800000"/>
            <a:headEnd/>
            <a:tailEnd/>
          </a:ln>
        </p:spPr>
      </p:pic>
      <p:sp>
        <p:nvSpPr>
          <p:cNvPr id="5" name="圓角矩形 4"/>
          <p:cNvSpPr/>
          <p:nvPr/>
        </p:nvSpPr>
        <p:spPr>
          <a:xfrm>
            <a:off x="683568" y="1916832"/>
            <a:ext cx="7920880" cy="158417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Operations that preserve convexity</a:t>
            </a:r>
            <a:endParaRPr lang="zh-TW" altLang="en-US" dirty="0"/>
          </a:p>
        </p:txBody>
      </p:sp>
      <p:sp>
        <p:nvSpPr>
          <p:cNvPr id="3" name="投影片編號版面配置區 2"/>
          <p:cNvSpPr>
            <a:spLocks noGrp="1"/>
          </p:cNvSpPr>
          <p:nvPr>
            <p:ph type="sldNum" sz="quarter" idx="12"/>
          </p:nvPr>
        </p:nvSpPr>
        <p:spPr/>
        <p:txBody>
          <a:bodyPr/>
          <a:lstStyle/>
          <a:p>
            <a:fld id="{D6DB77C0-BE76-4008-9870-D6C63D01CE46}" type="slidenum">
              <a:rPr lang="zh-TW" altLang="en-US" smtClean="0"/>
              <a:pPr/>
              <a:t>14</a:t>
            </a:fld>
            <a:endParaRPr lang="zh-TW" altLang="en-US"/>
          </a:p>
        </p:txBody>
      </p:sp>
      <p:sp>
        <p:nvSpPr>
          <p:cNvPr id="4" name="文字方塊 3"/>
          <p:cNvSpPr txBox="1"/>
          <p:nvPr/>
        </p:nvSpPr>
        <p:spPr>
          <a:xfrm>
            <a:off x="683568" y="1412776"/>
            <a:ext cx="7416824" cy="3330464"/>
          </a:xfrm>
          <a:prstGeom prst="rect">
            <a:avLst/>
          </a:prstGeom>
          <a:noFill/>
        </p:spPr>
        <p:txBody>
          <a:bodyPr wrap="square" rtlCol="0">
            <a:spAutoFit/>
          </a:bodyPr>
          <a:lstStyle/>
          <a:p>
            <a:pPr>
              <a:lnSpc>
                <a:spcPct val="150000"/>
              </a:lnSpc>
              <a:buFont typeface="Arial" pitchFamily="34" charset="0"/>
              <a:buChar char="•"/>
            </a:pPr>
            <a:r>
              <a:rPr lang="en-US" altLang="zh-TW" sz="3600" dirty="0" smtClean="0"/>
              <a:t>Intersection</a:t>
            </a:r>
          </a:p>
          <a:p>
            <a:pPr>
              <a:lnSpc>
                <a:spcPct val="150000"/>
              </a:lnSpc>
              <a:buFont typeface="Arial" pitchFamily="34" charset="0"/>
              <a:buChar char="•"/>
            </a:pPr>
            <a:r>
              <a:rPr lang="en-US" altLang="zh-TW" sz="3600" dirty="0" smtClean="0"/>
              <a:t>Affine functions</a:t>
            </a:r>
          </a:p>
          <a:p>
            <a:pPr>
              <a:lnSpc>
                <a:spcPct val="150000"/>
              </a:lnSpc>
              <a:buFont typeface="Arial" pitchFamily="34" charset="0"/>
              <a:buChar char="•"/>
            </a:pPr>
            <a:r>
              <a:rPr lang="en-US" altLang="zh-TW" sz="3600" dirty="0" smtClean="0"/>
              <a:t>Perspective function</a:t>
            </a:r>
          </a:p>
          <a:p>
            <a:pPr>
              <a:lnSpc>
                <a:spcPct val="150000"/>
              </a:lnSpc>
              <a:buFont typeface="Arial" pitchFamily="34" charset="0"/>
              <a:buChar char="•"/>
            </a:pPr>
            <a:r>
              <a:rPr lang="en-US" altLang="zh-TW" sz="3600" dirty="0" smtClean="0"/>
              <a:t>Linear-fractional functions</a:t>
            </a:r>
            <a:endParaRPr lang="zh-TW" altLang="en-US" sz="3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Intersection</a:t>
            </a:r>
            <a:endParaRPr lang="zh-TW" altLang="en-US" dirty="0"/>
          </a:p>
        </p:txBody>
      </p:sp>
      <p:sp>
        <p:nvSpPr>
          <p:cNvPr id="3" name="投影片編號版面配置區 2"/>
          <p:cNvSpPr>
            <a:spLocks noGrp="1"/>
          </p:cNvSpPr>
          <p:nvPr>
            <p:ph type="sldNum" sz="quarter" idx="12"/>
          </p:nvPr>
        </p:nvSpPr>
        <p:spPr/>
        <p:txBody>
          <a:bodyPr/>
          <a:lstStyle/>
          <a:p>
            <a:fld id="{D6DB77C0-BE76-4008-9870-D6C63D01CE46}" type="slidenum">
              <a:rPr lang="zh-TW" altLang="en-US" smtClean="0"/>
              <a:pPr/>
              <a:t>15</a:t>
            </a:fld>
            <a:endParaRPr lang="zh-TW" altLang="en-US"/>
          </a:p>
        </p:txBody>
      </p:sp>
      <p:pic>
        <p:nvPicPr>
          <p:cNvPr id="39938" name="Picture 2"/>
          <p:cNvPicPr>
            <a:picLocks noChangeAspect="1" noChangeArrowheads="1"/>
          </p:cNvPicPr>
          <p:nvPr/>
        </p:nvPicPr>
        <p:blipFill>
          <a:blip r:embed="rId2" cstate="print"/>
          <a:srcRect b="87742"/>
          <a:stretch>
            <a:fillRect/>
          </a:stretch>
        </p:blipFill>
        <p:spPr bwMode="auto">
          <a:xfrm>
            <a:off x="611560" y="1390650"/>
            <a:ext cx="8370887" cy="670198"/>
          </a:xfrm>
          <a:prstGeom prst="rect">
            <a:avLst/>
          </a:prstGeom>
          <a:noFill/>
          <a:ln w="9525">
            <a:noFill/>
            <a:miter lim="800000"/>
            <a:headEnd/>
            <a:tailEnd/>
          </a:ln>
        </p:spPr>
      </p:pic>
      <p:sp>
        <p:nvSpPr>
          <p:cNvPr id="6" name="圓角矩形 5"/>
          <p:cNvSpPr/>
          <p:nvPr/>
        </p:nvSpPr>
        <p:spPr>
          <a:xfrm>
            <a:off x="611560" y="1412776"/>
            <a:ext cx="6624736" cy="5040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圖片 6" descr="Set_intersection.png"/>
          <p:cNvPicPr>
            <a:picLocks noChangeAspect="1"/>
          </p:cNvPicPr>
          <p:nvPr/>
        </p:nvPicPr>
        <p:blipFill>
          <a:blip r:embed="rId3" cstate="print"/>
          <a:stretch>
            <a:fillRect/>
          </a:stretch>
        </p:blipFill>
        <p:spPr>
          <a:xfrm>
            <a:off x="1907704" y="2780928"/>
            <a:ext cx="4762500" cy="28575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88640"/>
            <a:ext cx="8229600" cy="1143000"/>
          </a:xfrm>
        </p:spPr>
        <p:txBody>
          <a:bodyPr/>
          <a:lstStyle/>
          <a:p>
            <a:r>
              <a:rPr lang="en-US" altLang="zh-TW" dirty="0" smtClean="0"/>
              <a:t>Affine function</a:t>
            </a:r>
            <a:endParaRPr lang="zh-TW" altLang="en-US" dirty="0"/>
          </a:p>
        </p:txBody>
      </p:sp>
      <p:sp>
        <p:nvSpPr>
          <p:cNvPr id="3" name="投影片編號版面配置區 2"/>
          <p:cNvSpPr>
            <a:spLocks noGrp="1"/>
          </p:cNvSpPr>
          <p:nvPr>
            <p:ph type="sldNum" sz="quarter" idx="12"/>
          </p:nvPr>
        </p:nvSpPr>
        <p:spPr/>
        <p:txBody>
          <a:bodyPr/>
          <a:lstStyle/>
          <a:p>
            <a:fld id="{D6DB77C0-BE76-4008-9870-D6C63D01CE46}" type="slidenum">
              <a:rPr lang="zh-TW" altLang="en-US" smtClean="0"/>
              <a:pPr/>
              <a:t>16</a:t>
            </a:fld>
            <a:endParaRPr lang="zh-TW" altLang="en-US"/>
          </a:p>
        </p:txBody>
      </p:sp>
      <p:pic>
        <p:nvPicPr>
          <p:cNvPr id="40962" name="Picture 2"/>
          <p:cNvPicPr>
            <a:picLocks noChangeAspect="1" noChangeArrowheads="1"/>
          </p:cNvPicPr>
          <p:nvPr/>
        </p:nvPicPr>
        <p:blipFill>
          <a:blip r:embed="rId2" cstate="print"/>
          <a:srcRect b="40640"/>
          <a:stretch>
            <a:fillRect/>
          </a:stretch>
        </p:blipFill>
        <p:spPr bwMode="auto">
          <a:xfrm>
            <a:off x="395536" y="1556792"/>
            <a:ext cx="8428037" cy="35283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D6DB77C0-BE76-4008-9870-D6C63D01CE46}" type="slidenum">
              <a:rPr lang="zh-TW" altLang="en-US" smtClean="0"/>
              <a:pPr/>
              <a:t>17</a:t>
            </a:fld>
            <a:endParaRPr lang="zh-TW" altLang="en-US"/>
          </a:p>
        </p:txBody>
      </p:sp>
      <p:pic>
        <p:nvPicPr>
          <p:cNvPr id="4" name="圖片 3" descr="175px-Unequal_scaling.svg.png"/>
          <p:cNvPicPr>
            <a:picLocks noChangeAspect="1"/>
          </p:cNvPicPr>
          <p:nvPr/>
        </p:nvPicPr>
        <p:blipFill>
          <a:blip r:embed="rId2" cstate="print"/>
          <a:stretch>
            <a:fillRect/>
          </a:stretch>
        </p:blipFill>
        <p:spPr>
          <a:xfrm>
            <a:off x="1043608" y="980728"/>
            <a:ext cx="3183144" cy="2382810"/>
          </a:xfrm>
          <a:prstGeom prst="rect">
            <a:avLst/>
          </a:prstGeom>
        </p:spPr>
      </p:pic>
      <p:pic>
        <p:nvPicPr>
          <p:cNvPr id="5" name="圖片 4" descr="2b053408f2ccc754106d03b7e4a73fa2.png"/>
          <p:cNvPicPr>
            <a:picLocks noChangeAspect="1"/>
          </p:cNvPicPr>
          <p:nvPr/>
        </p:nvPicPr>
        <p:blipFill>
          <a:blip r:embed="rId3" cstate="print"/>
          <a:stretch>
            <a:fillRect/>
          </a:stretch>
        </p:blipFill>
        <p:spPr>
          <a:xfrm>
            <a:off x="4067944" y="1844824"/>
            <a:ext cx="3360373" cy="1008112"/>
          </a:xfrm>
          <a:prstGeom prst="rect">
            <a:avLst/>
          </a:prstGeom>
        </p:spPr>
      </p:pic>
      <p:pic>
        <p:nvPicPr>
          <p:cNvPr id="6" name="圖片 5" descr="175px-Rotation_by_pi_over_6.svg.png"/>
          <p:cNvPicPr>
            <a:picLocks noChangeAspect="1"/>
          </p:cNvPicPr>
          <p:nvPr/>
        </p:nvPicPr>
        <p:blipFill>
          <a:blip r:embed="rId4" cstate="print"/>
          <a:stretch>
            <a:fillRect/>
          </a:stretch>
        </p:blipFill>
        <p:spPr>
          <a:xfrm>
            <a:off x="1187624" y="4365104"/>
            <a:ext cx="1969943" cy="1969943"/>
          </a:xfrm>
          <a:prstGeom prst="rect">
            <a:avLst/>
          </a:prstGeom>
        </p:spPr>
      </p:pic>
      <p:pic>
        <p:nvPicPr>
          <p:cNvPr id="7" name="圖片 6" descr="0ed0d28652a45d730d096a56e2d0d0a3.png"/>
          <p:cNvPicPr>
            <a:picLocks noChangeAspect="1"/>
          </p:cNvPicPr>
          <p:nvPr/>
        </p:nvPicPr>
        <p:blipFill>
          <a:blip r:embed="rId5" cstate="print"/>
          <a:stretch>
            <a:fillRect/>
          </a:stretch>
        </p:blipFill>
        <p:spPr>
          <a:xfrm>
            <a:off x="3779911" y="4869160"/>
            <a:ext cx="4270975" cy="936104"/>
          </a:xfrm>
          <a:prstGeom prst="rect">
            <a:avLst/>
          </a:prstGeom>
        </p:spPr>
      </p:pic>
      <p:sp>
        <p:nvSpPr>
          <p:cNvPr id="8" name="文字方塊 7"/>
          <p:cNvSpPr txBox="1"/>
          <p:nvPr/>
        </p:nvSpPr>
        <p:spPr>
          <a:xfrm>
            <a:off x="3635896" y="4365103"/>
            <a:ext cx="2611298" cy="369332"/>
          </a:xfrm>
          <a:prstGeom prst="rect">
            <a:avLst/>
          </a:prstGeom>
          <a:noFill/>
        </p:spPr>
        <p:txBody>
          <a:bodyPr wrap="square" rtlCol="0">
            <a:spAutoFit/>
          </a:bodyPr>
          <a:lstStyle/>
          <a:p>
            <a:r>
              <a:rPr lang="en-US" altLang="zh-TW" dirty="0" smtClean="0"/>
              <a:t>Counter clockwise</a:t>
            </a:r>
            <a:endParaRPr lang="zh-TW" altLang="en-US" dirty="0"/>
          </a:p>
        </p:txBody>
      </p:sp>
      <p:sp>
        <p:nvSpPr>
          <p:cNvPr id="9" name="文字方塊 8"/>
          <p:cNvSpPr txBox="1"/>
          <p:nvPr/>
        </p:nvSpPr>
        <p:spPr>
          <a:xfrm>
            <a:off x="1331640" y="620688"/>
            <a:ext cx="2520280" cy="400110"/>
          </a:xfrm>
          <a:prstGeom prst="rect">
            <a:avLst/>
          </a:prstGeom>
          <a:noFill/>
        </p:spPr>
        <p:txBody>
          <a:bodyPr wrap="square" rtlCol="0">
            <a:spAutoFit/>
          </a:bodyPr>
          <a:lstStyle/>
          <a:p>
            <a:r>
              <a:rPr lang="en-US" altLang="zh-TW" sz="2000" dirty="0" smtClean="0">
                <a:solidFill>
                  <a:srgbClr val="FF0000"/>
                </a:solidFill>
              </a:rPr>
              <a:t>Scaling:</a:t>
            </a:r>
            <a:endParaRPr lang="zh-TW" altLang="en-US" sz="2000" dirty="0">
              <a:solidFill>
                <a:srgbClr val="FF0000"/>
              </a:solidFill>
            </a:endParaRPr>
          </a:p>
        </p:txBody>
      </p:sp>
      <p:sp>
        <p:nvSpPr>
          <p:cNvPr id="10" name="矩形 9"/>
          <p:cNvSpPr/>
          <p:nvPr/>
        </p:nvSpPr>
        <p:spPr>
          <a:xfrm>
            <a:off x="1403647" y="3861047"/>
            <a:ext cx="1083169" cy="369332"/>
          </a:xfrm>
          <a:prstGeom prst="rect">
            <a:avLst/>
          </a:prstGeom>
        </p:spPr>
        <p:txBody>
          <a:bodyPr wrap="square">
            <a:spAutoFit/>
          </a:bodyPr>
          <a:lstStyle/>
          <a:p>
            <a:r>
              <a:rPr lang="en-US" altLang="zh-TW" dirty="0" smtClean="0">
                <a:solidFill>
                  <a:srgbClr val="FF0000"/>
                </a:solidFill>
              </a:rPr>
              <a:t>Rotation:</a:t>
            </a:r>
            <a:endParaRPr lang="zh-TW" altLang="en-US"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600" dirty="0" smtClean="0"/>
              <a:t>Perspective and linear-fractional function</a:t>
            </a:r>
            <a:endParaRPr lang="zh-TW" altLang="en-US" sz="3600" dirty="0"/>
          </a:p>
        </p:txBody>
      </p:sp>
      <p:sp>
        <p:nvSpPr>
          <p:cNvPr id="3" name="投影片編號版面配置區 2"/>
          <p:cNvSpPr>
            <a:spLocks noGrp="1"/>
          </p:cNvSpPr>
          <p:nvPr>
            <p:ph type="sldNum" sz="quarter" idx="12"/>
          </p:nvPr>
        </p:nvSpPr>
        <p:spPr/>
        <p:txBody>
          <a:bodyPr/>
          <a:lstStyle/>
          <a:p>
            <a:fld id="{D6DB77C0-BE76-4008-9870-D6C63D01CE46}" type="slidenum">
              <a:rPr lang="zh-TW" altLang="en-US" smtClean="0"/>
              <a:pPr/>
              <a:t>18</a:t>
            </a:fld>
            <a:endParaRPr lang="zh-TW" altLang="en-US"/>
          </a:p>
        </p:txBody>
      </p:sp>
      <p:pic>
        <p:nvPicPr>
          <p:cNvPr id="41986" name="Picture 2"/>
          <p:cNvPicPr>
            <a:picLocks noChangeAspect="1" noChangeArrowheads="1"/>
          </p:cNvPicPr>
          <p:nvPr/>
        </p:nvPicPr>
        <p:blipFill>
          <a:blip r:embed="rId3" cstate="print"/>
          <a:srcRect/>
          <a:stretch>
            <a:fillRect/>
          </a:stretch>
        </p:blipFill>
        <p:spPr bwMode="auto">
          <a:xfrm>
            <a:off x="251520" y="1700808"/>
            <a:ext cx="8558213" cy="5006975"/>
          </a:xfrm>
          <a:prstGeom prst="rect">
            <a:avLst/>
          </a:prstGeom>
          <a:noFill/>
          <a:ln w="9525">
            <a:noFill/>
            <a:miter lim="800000"/>
            <a:headEnd/>
            <a:tailEnd/>
          </a:ln>
        </p:spPr>
      </p:pic>
      <p:graphicFrame>
        <p:nvGraphicFramePr>
          <p:cNvPr id="5" name="物件 4"/>
          <p:cNvGraphicFramePr>
            <a:graphicFrameLocks noChangeAspect="1"/>
          </p:cNvGraphicFramePr>
          <p:nvPr/>
        </p:nvGraphicFramePr>
        <p:xfrm>
          <a:off x="6372200" y="3717032"/>
          <a:ext cx="2322512" cy="1306513"/>
        </p:xfrm>
        <a:graphic>
          <a:graphicData uri="http://schemas.openxmlformats.org/presentationml/2006/ole">
            <p:oleObj spid="_x0000_s36865" name="方程式" r:id="rId4" imgW="1625400" imgH="914400" progId="Equation.3">
              <p:embed/>
            </p:oleObj>
          </a:graphicData>
        </a:graphic>
      </p:graphicFrame>
      <p:graphicFrame>
        <p:nvGraphicFramePr>
          <p:cNvPr id="36866" name="Object 2"/>
          <p:cNvGraphicFramePr>
            <a:graphicFrameLocks noChangeAspect="1"/>
          </p:cNvGraphicFramePr>
          <p:nvPr/>
        </p:nvGraphicFramePr>
        <p:xfrm>
          <a:off x="6300788" y="1557338"/>
          <a:ext cx="2232025" cy="1016000"/>
        </p:xfrm>
        <a:graphic>
          <a:graphicData uri="http://schemas.openxmlformats.org/presentationml/2006/ole">
            <p:oleObj spid="_x0000_s36866" name="方程式" r:id="rId5" imgW="1562040" imgH="711000" progId="Equation.3">
              <p:embed/>
            </p:oleObj>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Generalized inequalities</a:t>
            </a:r>
            <a:endParaRPr lang="zh-TW" altLang="en-US" dirty="0"/>
          </a:p>
        </p:txBody>
      </p:sp>
      <p:sp>
        <p:nvSpPr>
          <p:cNvPr id="3" name="投影片編號版面配置區 2"/>
          <p:cNvSpPr>
            <a:spLocks noGrp="1"/>
          </p:cNvSpPr>
          <p:nvPr>
            <p:ph type="sldNum" sz="quarter" idx="12"/>
          </p:nvPr>
        </p:nvSpPr>
        <p:spPr/>
        <p:txBody>
          <a:bodyPr/>
          <a:lstStyle/>
          <a:p>
            <a:fld id="{D6DB77C0-BE76-4008-9870-D6C63D01CE46}" type="slidenum">
              <a:rPr lang="zh-TW" altLang="en-US" smtClean="0"/>
              <a:pPr/>
              <a:t>19</a:t>
            </a:fld>
            <a:endParaRPr lang="zh-TW" altLang="en-US"/>
          </a:p>
        </p:txBody>
      </p:sp>
      <p:pic>
        <p:nvPicPr>
          <p:cNvPr id="43010" name="Picture 2"/>
          <p:cNvPicPr>
            <a:picLocks noChangeAspect="1" noChangeArrowheads="1"/>
          </p:cNvPicPr>
          <p:nvPr/>
        </p:nvPicPr>
        <p:blipFill>
          <a:blip r:embed="rId2" cstate="print"/>
          <a:srcRect/>
          <a:stretch>
            <a:fillRect/>
          </a:stretch>
        </p:blipFill>
        <p:spPr bwMode="auto">
          <a:xfrm>
            <a:off x="971600" y="1556792"/>
            <a:ext cx="7058824" cy="2952328"/>
          </a:xfrm>
          <a:prstGeom prst="rect">
            <a:avLst/>
          </a:prstGeom>
          <a:noFill/>
          <a:ln w="9525">
            <a:noFill/>
            <a:miter lim="800000"/>
            <a:headEnd/>
            <a:tailEnd/>
          </a:ln>
        </p:spPr>
      </p:pic>
      <p:pic>
        <p:nvPicPr>
          <p:cNvPr id="84993" name="Picture 1"/>
          <p:cNvPicPr>
            <a:picLocks noChangeAspect="1" noChangeArrowheads="1"/>
          </p:cNvPicPr>
          <p:nvPr/>
        </p:nvPicPr>
        <p:blipFill>
          <a:blip r:embed="rId3" cstate="print"/>
          <a:srcRect/>
          <a:stretch>
            <a:fillRect/>
          </a:stretch>
        </p:blipFill>
        <p:spPr bwMode="auto">
          <a:xfrm>
            <a:off x="539552" y="5157192"/>
            <a:ext cx="8334128" cy="13772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Abstract</a:t>
            </a:r>
            <a:endParaRPr lang="zh-TW" altLang="en-US" dirty="0"/>
          </a:p>
        </p:txBody>
      </p:sp>
      <p:sp>
        <p:nvSpPr>
          <p:cNvPr id="3" name="內容版面配置區 2"/>
          <p:cNvSpPr>
            <a:spLocks noGrp="1"/>
          </p:cNvSpPr>
          <p:nvPr>
            <p:ph idx="1"/>
          </p:nvPr>
        </p:nvSpPr>
        <p:spPr>
          <a:xfrm>
            <a:off x="457200" y="1340768"/>
            <a:ext cx="8229600" cy="5328592"/>
          </a:xfrm>
        </p:spPr>
        <p:txBody>
          <a:bodyPr>
            <a:normAutofit fontScale="85000" lnSpcReduction="20000"/>
          </a:bodyPr>
          <a:lstStyle/>
          <a:p>
            <a:pPr marL="0" algn="just">
              <a:buNone/>
            </a:pPr>
            <a:r>
              <a:rPr lang="en-US" altLang="zh-TW" dirty="0" smtClean="0"/>
              <a:t>In recent years, convex optimization has become a computational tool of central importance in engineering, thanks to it’s ability to solve very large, practical engineering problems reliably and efficiently. </a:t>
            </a:r>
            <a:r>
              <a:rPr lang="en-US" altLang="zh-TW" dirty="0" smtClean="0">
                <a:solidFill>
                  <a:srgbClr val="FF0000"/>
                </a:solidFill>
              </a:rPr>
              <a:t>The goal of this tutorial is to give an overview of the basic concepts of convex sets, functions and convex optimization problems, </a:t>
            </a:r>
            <a:r>
              <a:rPr lang="en-US" altLang="zh-TW" dirty="0" smtClean="0"/>
              <a:t>so that the reader can more readily recognize and formulate engineering problems using modern convex optimization. This tutorial coincides with the publication of the new book on convex optimization, by Boyd and </a:t>
            </a:r>
            <a:r>
              <a:rPr lang="en-US" altLang="zh-TW" dirty="0" err="1" smtClean="0"/>
              <a:t>Vandenberghe</a:t>
            </a:r>
            <a:r>
              <a:rPr lang="en-US" altLang="zh-TW" dirty="0" smtClean="0"/>
              <a:t> [7], who have made available a large amount of free course material and links to freely available code. These can be downloaded and used immediately by the audience both for self-study and to solve real problems.</a:t>
            </a:r>
            <a:endParaRPr lang="zh-TW" altLang="en-US" dirty="0"/>
          </a:p>
        </p:txBody>
      </p:sp>
      <p:sp>
        <p:nvSpPr>
          <p:cNvPr id="4" name="投影片編號版面配置區 3"/>
          <p:cNvSpPr>
            <a:spLocks noGrp="1"/>
          </p:cNvSpPr>
          <p:nvPr>
            <p:ph type="sldNum" sz="quarter" idx="12"/>
          </p:nvPr>
        </p:nvSpPr>
        <p:spPr/>
        <p:txBody>
          <a:bodyPr/>
          <a:lstStyle/>
          <a:p>
            <a:fld id="{D6DB77C0-BE76-4008-9870-D6C63D01CE46}" type="slidenum">
              <a:rPr lang="zh-TW" altLang="en-US" smtClean="0"/>
              <a:pPr/>
              <a:t>2</a:t>
            </a:fld>
            <a:endParaRPr lang="zh-TW"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D6DB77C0-BE76-4008-9870-D6C63D01CE46}" type="slidenum">
              <a:rPr lang="zh-TW" altLang="en-US" smtClean="0"/>
              <a:pPr/>
              <a:t>20</a:t>
            </a:fld>
            <a:endParaRPr lang="zh-TW" altLang="en-US"/>
          </a:p>
        </p:txBody>
      </p:sp>
      <p:pic>
        <p:nvPicPr>
          <p:cNvPr id="4" name="Picture 3"/>
          <p:cNvPicPr>
            <a:picLocks noChangeAspect="1" noChangeArrowheads="1"/>
          </p:cNvPicPr>
          <p:nvPr/>
        </p:nvPicPr>
        <p:blipFill>
          <a:blip r:embed="rId2" cstate="print"/>
          <a:srcRect b="65000"/>
          <a:stretch>
            <a:fillRect/>
          </a:stretch>
        </p:blipFill>
        <p:spPr bwMode="auto">
          <a:xfrm>
            <a:off x="251520" y="332656"/>
            <a:ext cx="8465720" cy="1512168"/>
          </a:xfrm>
          <a:prstGeom prst="rect">
            <a:avLst/>
          </a:prstGeom>
          <a:noFill/>
          <a:ln w="9525">
            <a:noFill/>
            <a:miter lim="800000"/>
            <a:headEnd/>
            <a:tailEnd/>
          </a:ln>
        </p:spPr>
      </p:pic>
      <p:pic>
        <p:nvPicPr>
          <p:cNvPr id="44034" name="Picture 2"/>
          <p:cNvPicPr>
            <a:picLocks noChangeAspect="1" noChangeArrowheads="1"/>
          </p:cNvPicPr>
          <p:nvPr/>
        </p:nvPicPr>
        <p:blipFill>
          <a:blip r:embed="rId3" cstate="print"/>
          <a:srcRect/>
          <a:stretch>
            <a:fillRect/>
          </a:stretch>
        </p:blipFill>
        <p:spPr bwMode="auto">
          <a:xfrm>
            <a:off x="1979712" y="1916832"/>
            <a:ext cx="4667763" cy="1512168"/>
          </a:xfrm>
          <a:prstGeom prst="rect">
            <a:avLst/>
          </a:prstGeom>
          <a:noFill/>
          <a:ln w="9525">
            <a:noFill/>
            <a:miter lim="800000"/>
            <a:headEnd/>
            <a:tailEnd/>
          </a:ln>
        </p:spPr>
      </p:pic>
      <p:pic>
        <p:nvPicPr>
          <p:cNvPr id="6" name="Picture 3"/>
          <p:cNvPicPr>
            <a:picLocks noChangeAspect="1" noChangeArrowheads="1"/>
          </p:cNvPicPr>
          <p:nvPr/>
        </p:nvPicPr>
        <p:blipFill>
          <a:blip r:embed="rId2" cstate="print"/>
          <a:srcRect t="36667"/>
          <a:stretch>
            <a:fillRect/>
          </a:stretch>
        </p:blipFill>
        <p:spPr bwMode="auto">
          <a:xfrm>
            <a:off x="395536" y="3717032"/>
            <a:ext cx="8465720" cy="2736304"/>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smtClean="0"/>
              <a:t>Minimum &amp; minimal elements</a:t>
            </a:r>
            <a:endParaRPr lang="zh-TW" altLang="en-US" dirty="0"/>
          </a:p>
        </p:txBody>
      </p:sp>
      <p:sp>
        <p:nvSpPr>
          <p:cNvPr id="2" name="投影片編號版面配置區 1"/>
          <p:cNvSpPr>
            <a:spLocks noGrp="1"/>
          </p:cNvSpPr>
          <p:nvPr>
            <p:ph type="sldNum" sz="quarter" idx="12"/>
          </p:nvPr>
        </p:nvSpPr>
        <p:spPr/>
        <p:txBody>
          <a:bodyPr/>
          <a:lstStyle/>
          <a:p>
            <a:fld id="{D6DB77C0-BE76-4008-9870-D6C63D01CE46}" type="slidenum">
              <a:rPr lang="zh-TW" altLang="en-US" smtClean="0"/>
              <a:pPr/>
              <a:t>21</a:t>
            </a:fld>
            <a:endParaRPr lang="zh-TW" altLang="en-US"/>
          </a:p>
        </p:txBody>
      </p:sp>
      <p:pic>
        <p:nvPicPr>
          <p:cNvPr id="114690" name="Picture 2"/>
          <p:cNvPicPr>
            <a:picLocks noChangeAspect="1" noChangeArrowheads="1"/>
          </p:cNvPicPr>
          <p:nvPr/>
        </p:nvPicPr>
        <p:blipFill>
          <a:blip r:embed="rId2" cstate="print"/>
          <a:srcRect/>
          <a:stretch>
            <a:fillRect/>
          </a:stretch>
        </p:blipFill>
        <p:spPr bwMode="auto">
          <a:xfrm>
            <a:off x="755576" y="1268760"/>
            <a:ext cx="7530157" cy="5152442"/>
          </a:xfrm>
          <a:prstGeom prst="rect">
            <a:avLst/>
          </a:prstGeom>
          <a:noFill/>
          <a:ln w="9525">
            <a:noFill/>
            <a:miter lim="800000"/>
            <a:headEnd/>
            <a:tailEnd/>
          </a:ln>
        </p:spPr>
      </p:pic>
      <p:sp>
        <p:nvSpPr>
          <p:cNvPr id="5" name="文字方塊 4"/>
          <p:cNvSpPr txBox="1"/>
          <p:nvPr/>
        </p:nvSpPr>
        <p:spPr>
          <a:xfrm>
            <a:off x="6372200" y="2348880"/>
            <a:ext cx="2232248" cy="646331"/>
          </a:xfrm>
          <a:prstGeom prst="rect">
            <a:avLst/>
          </a:prstGeom>
          <a:noFill/>
        </p:spPr>
        <p:txBody>
          <a:bodyPr wrap="square" rtlCol="0">
            <a:spAutoFit/>
          </a:bodyPr>
          <a:lstStyle/>
          <a:p>
            <a:r>
              <a:rPr lang="en-US" altLang="zh-TW" dirty="0" err="1" smtClean="0">
                <a:solidFill>
                  <a:srgbClr val="FF0000"/>
                </a:solidFill>
                <a:latin typeface="微軟正黑體" pitchFamily="34" charset="-120"/>
                <a:ea typeface="微軟正黑體" pitchFamily="34" charset="-120"/>
              </a:rPr>
              <a:t>S中</a:t>
            </a:r>
            <a:r>
              <a:rPr lang="en-US" altLang="zh-TW" u="sng" dirty="0" err="1" smtClean="0">
                <a:solidFill>
                  <a:srgbClr val="FF0000"/>
                </a:solidFill>
                <a:latin typeface="微軟正黑體" pitchFamily="34" charset="-120"/>
                <a:ea typeface="微軟正黑體" pitchFamily="34" charset="-120"/>
              </a:rPr>
              <a:t>不存在</a:t>
            </a:r>
            <a:r>
              <a:rPr lang="en-US" altLang="zh-TW" dirty="0" err="1" smtClean="0">
                <a:solidFill>
                  <a:srgbClr val="FF0000"/>
                </a:solidFill>
                <a:latin typeface="微軟正黑體" pitchFamily="34" charset="-120"/>
                <a:ea typeface="微軟正黑體" pitchFamily="34" charset="-120"/>
              </a:rPr>
              <a:t>不能與x比較大小的元素</a:t>
            </a:r>
            <a:endParaRPr lang="zh-TW" altLang="en-US" dirty="0">
              <a:solidFill>
                <a:srgbClr val="FF0000"/>
              </a:solidFill>
              <a:latin typeface="微軟正黑體" pitchFamily="34" charset="-120"/>
              <a:ea typeface="微軟正黑體" pitchFamily="34" charset="-120"/>
            </a:endParaRPr>
          </a:p>
        </p:txBody>
      </p:sp>
      <p:sp>
        <p:nvSpPr>
          <p:cNvPr id="6" name="文字方塊 5"/>
          <p:cNvSpPr txBox="1"/>
          <p:nvPr/>
        </p:nvSpPr>
        <p:spPr>
          <a:xfrm>
            <a:off x="6516216" y="3573016"/>
            <a:ext cx="2232248" cy="646331"/>
          </a:xfrm>
          <a:prstGeom prst="rect">
            <a:avLst/>
          </a:prstGeom>
          <a:noFill/>
        </p:spPr>
        <p:txBody>
          <a:bodyPr wrap="square" rtlCol="0">
            <a:spAutoFit/>
          </a:bodyPr>
          <a:lstStyle/>
          <a:p>
            <a:r>
              <a:rPr lang="en-US" altLang="zh-TW" dirty="0" err="1" smtClean="0">
                <a:solidFill>
                  <a:srgbClr val="FF0000"/>
                </a:solidFill>
                <a:latin typeface="微軟正黑體" pitchFamily="34" charset="-120"/>
                <a:ea typeface="微軟正黑體" pitchFamily="34" charset="-120"/>
              </a:rPr>
              <a:t>S中</a:t>
            </a:r>
            <a:r>
              <a:rPr lang="en-US" altLang="zh-TW" u="sng" dirty="0" err="1" smtClean="0">
                <a:solidFill>
                  <a:srgbClr val="FF0000"/>
                </a:solidFill>
                <a:latin typeface="微軟正黑體" pitchFamily="34" charset="-120"/>
                <a:ea typeface="微軟正黑體" pitchFamily="34" charset="-120"/>
              </a:rPr>
              <a:t>存在</a:t>
            </a:r>
            <a:r>
              <a:rPr lang="en-US" altLang="zh-TW" dirty="0" err="1" smtClean="0">
                <a:solidFill>
                  <a:srgbClr val="FF0000"/>
                </a:solidFill>
                <a:latin typeface="微軟正黑體" pitchFamily="34" charset="-120"/>
                <a:ea typeface="微軟正黑體" pitchFamily="34" charset="-120"/>
              </a:rPr>
              <a:t>不能與x比較大小的元素</a:t>
            </a:r>
            <a:endParaRPr lang="zh-TW" altLang="en-US" dirty="0">
              <a:solidFill>
                <a:srgbClr val="FF0000"/>
              </a:solidFill>
              <a:latin typeface="微軟正黑體" pitchFamily="34" charset="-120"/>
              <a:ea typeface="微軟正黑體" pitchFamily="34" charset="-12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smtClean="0"/>
              <a:t>Separating </a:t>
            </a:r>
            <a:r>
              <a:rPr lang="en-US" altLang="zh-TW" dirty="0" err="1" smtClean="0"/>
              <a:t>hyperplane</a:t>
            </a:r>
            <a:r>
              <a:rPr lang="en-US" altLang="zh-TW" dirty="0" smtClean="0"/>
              <a:t> theorem</a:t>
            </a:r>
            <a:endParaRPr lang="zh-TW" altLang="en-US" dirty="0"/>
          </a:p>
        </p:txBody>
      </p:sp>
      <p:sp>
        <p:nvSpPr>
          <p:cNvPr id="2" name="投影片編號版面配置區 1"/>
          <p:cNvSpPr>
            <a:spLocks noGrp="1"/>
          </p:cNvSpPr>
          <p:nvPr>
            <p:ph type="sldNum" sz="quarter" idx="12"/>
          </p:nvPr>
        </p:nvSpPr>
        <p:spPr/>
        <p:txBody>
          <a:bodyPr/>
          <a:lstStyle/>
          <a:p>
            <a:fld id="{D6DB77C0-BE76-4008-9870-D6C63D01CE46}" type="slidenum">
              <a:rPr lang="zh-TW" altLang="en-US" smtClean="0"/>
              <a:pPr/>
              <a:t>22</a:t>
            </a:fld>
            <a:endParaRPr lang="zh-TW" altLang="en-US"/>
          </a:p>
        </p:txBody>
      </p:sp>
      <p:pic>
        <p:nvPicPr>
          <p:cNvPr id="45058" name="Picture 2"/>
          <p:cNvPicPr>
            <a:picLocks noChangeAspect="1" noChangeArrowheads="1"/>
          </p:cNvPicPr>
          <p:nvPr/>
        </p:nvPicPr>
        <p:blipFill>
          <a:blip r:embed="rId2" cstate="print"/>
          <a:srcRect/>
          <a:stretch>
            <a:fillRect/>
          </a:stretch>
        </p:blipFill>
        <p:spPr bwMode="auto">
          <a:xfrm>
            <a:off x="35496" y="1484784"/>
            <a:ext cx="9105313" cy="4896544"/>
          </a:xfrm>
          <a:prstGeom prst="rect">
            <a:avLst/>
          </a:prstGeom>
          <a:noFill/>
          <a:ln w="9525">
            <a:noFill/>
            <a:miter lim="800000"/>
            <a:headEnd/>
            <a:tailEnd/>
          </a:ln>
        </p:spPr>
      </p:pic>
      <p:sp>
        <p:nvSpPr>
          <p:cNvPr id="5" name="文字方塊 4"/>
          <p:cNvSpPr txBox="1"/>
          <p:nvPr/>
        </p:nvSpPr>
        <p:spPr>
          <a:xfrm>
            <a:off x="251520" y="3068960"/>
            <a:ext cx="2808312" cy="1569660"/>
          </a:xfrm>
          <a:prstGeom prst="rect">
            <a:avLst/>
          </a:prstGeom>
          <a:noFill/>
        </p:spPr>
        <p:txBody>
          <a:bodyPr wrap="square" rtlCol="0">
            <a:spAutoFit/>
          </a:bodyPr>
          <a:lstStyle/>
          <a:p>
            <a:r>
              <a:rPr lang="zh-TW" altLang="en-US" sz="2400" dirty="0" smtClean="0">
                <a:solidFill>
                  <a:srgbClr val="FF0000"/>
                </a:solidFill>
                <a:latin typeface="微軟正黑體" pitchFamily="34" charset="-120"/>
                <a:ea typeface="微軟正黑體" pitchFamily="34" charset="-120"/>
              </a:rPr>
              <a:t>兩個沒有交集的凸集合，必存在一條可將兩個集合分開的直線。</a:t>
            </a:r>
            <a:endParaRPr lang="zh-TW" altLang="en-US" sz="2400" dirty="0">
              <a:solidFill>
                <a:srgbClr val="FF0000"/>
              </a:solidFill>
              <a:latin typeface="微軟正黑體" pitchFamily="34" charset="-120"/>
              <a:ea typeface="微軟正黑體" pitchFamily="34" charset="-12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Supporting </a:t>
            </a:r>
            <a:r>
              <a:rPr lang="en-US" altLang="zh-TW" dirty="0" err="1" smtClean="0"/>
              <a:t>hyperplane</a:t>
            </a:r>
            <a:r>
              <a:rPr lang="en-US" altLang="zh-TW" dirty="0" smtClean="0"/>
              <a:t> theorem</a:t>
            </a:r>
            <a:endParaRPr lang="zh-TW" altLang="en-US" dirty="0"/>
          </a:p>
        </p:txBody>
      </p:sp>
      <p:sp>
        <p:nvSpPr>
          <p:cNvPr id="3" name="投影片編號版面配置區 2"/>
          <p:cNvSpPr>
            <a:spLocks noGrp="1"/>
          </p:cNvSpPr>
          <p:nvPr>
            <p:ph type="sldNum" sz="quarter" idx="12"/>
          </p:nvPr>
        </p:nvSpPr>
        <p:spPr/>
        <p:txBody>
          <a:bodyPr/>
          <a:lstStyle/>
          <a:p>
            <a:fld id="{D6DB77C0-BE76-4008-9870-D6C63D01CE46}" type="slidenum">
              <a:rPr lang="zh-TW" altLang="en-US" smtClean="0"/>
              <a:pPr/>
              <a:t>23</a:t>
            </a:fld>
            <a:endParaRPr lang="zh-TW" altLang="en-US"/>
          </a:p>
        </p:txBody>
      </p:sp>
      <p:pic>
        <p:nvPicPr>
          <p:cNvPr id="46082" name="Picture 2"/>
          <p:cNvPicPr>
            <a:picLocks noChangeAspect="1" noChangeArrowheads="1"/>
          </p:cNvPicPr>
          <p:nvPr/>
        </p:nvPicPr>
        <p:blipFill>
          <a:blip r:embed="rId2" cstate="print"/>
          <a:srcRect/>
          <a:stretch>
            <a:fillRect/>
          </a:stretch>
        </p:blipFill>
        <p:spPr bwMode="auto">
          <a:xfrm>
            <a:off x="323528" y="1196752"/>
            <a:ext cx="8496944" cy="5608637"/>
          </a:xfrm>
          <a:prstGeom prst="rect">
            <a:avLst/>
          </a:prstGeom>
          <a:noFill/>
          <a:ln w="9525">
            <a:noFill/>
            <a:miter lim="800000"/>
            <a:headEnd/>
            <a:tailEnd/>
          </a:ln>
        </p:spPr>
      </p:pic>
      <p:sp>
        <p:nvSpPr>
          <p:cNvPr id="6" name="文字方塊 5"/>
          <p:cNvSpPr txBox="1"/>
          <p:nvPr/>
        </p:nvSpPr>
        <p:spPr>
          <a:xfrm>
            <a:off x="395536" y="3501008"/>
            <a:ext cx="2808312" cy="1200329"/>
          </a:xfrm>
          <a:prstGeom prst="rect">
            <a:avLst/>
          </a:prstGeom>
          <a:noFill/>
        </p:spPr>
        <p:txBody>
          <a:bodyPr wrap="square" rtlCol="0">
            <a:spAutoFit/>
          </a:bodyPr>
          <a:lstStyle/>
          <a:p>
            <a:r>
              <a:rPr lang="zh-TW" altLang="en-US" sz="2400" dirty="0" smtClean="0">
                <a:solidFill>
                  <a:srgbClr val="FF0000"/>
                </a:solidFill>
                <a:latin typeface="微軟正黑體" pitchFamily="34" charset="-120"/>
                <a:ea typeface="微軟正黑體" pitchFamily="34" charset="-120"/>
              </a:rPr>
              <a:t>凸集合邊界上每一點的必定有切線存在。</a:t>
            </a:r>
            <a:endParaRPr lang="zh-TW" altLang="en-US" sz="2400" dirty="0">
              <a:solidFill>
                <a:srgbClr val="FF0000"/>
              </a:solidFill>
              <a:latin typeface="微軟正黑體" pitchFamily="34" charset="-120"/>
              <a:ea typeface="微軟正黑體" pitchFamily="34" charset="-12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564904"/>
            <a:ext cx="8229600" cy="1143000"/>
          </a:xfrm>
        </p:spPr>
        <p:txBody>
          <a:bodyPr/>
          <a:lstStyle/>
          <a:p>
            <a:r>
              <a:rPr lang="en-US" altLang="zh-TW" dirty="0" smtClean="0"/>
              <a:t>Convex function</a:t>
            </a:r>
            <a:endParaRPr lang="zh-TW" altLang="en-US" dirty="0"/>
          </a:p>
        </p:txBody>
      </p:sp>
      <p:sp>
        <p:nvSpPr>
          <p:cNvPr id="3" name="投影片編號版面配置區 2"/>
          <p:cNvSpPr>
            <a:spLocks noGrp="1"/>
          </p:cNvSpPr>
          <p:nvPr>
            <p:ph type="sldNum" sz="quarter" idx="12"/>
          </p:nvPr>
        </p:nvSpPr>
        <p:spPr/>
        <p:txBody>
          <a:bodyPr/>
          <a:lstStyle/>
          <a:p>
            <a:fld id="{D6DB77C0-BE76-4008-9870-D6C63D01CE46}" type="slidenum">
              <a:rPr lang="zh-TW" altLang="en-US" smtClean="0"/>
              <a:pPr/>
              <a:t>24</a:t>
            </a:fld>
            <a:endParaRPr lang="zh-TW"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8229600" cy="1143000"/>
          </a:xfrm>
        </p:spPr>
        <p:txBody>
          <a:bodyPr/>
          <a:lstStyle/>
          <a:p>
            <a:r>
              <a:rPr lang="en-US" altLang="zh-TW" dirty="0" smtClean="0"/>
              <a:t>Definition</a:t>
            </a:r>
            <a:endParaRPr lang="zh-TW" altLang="en-US" dirty="0"/>
          </a:p>
        </p:txBody>
      </p:sp>
      <p:sp>
        <p:nvSpPr>
          <p:cNvPr id="3" name="投影片編號版面配置區 2"/>
          <p:cNvSpPr>
            <a:spLocks noGrp="1"/>
          </p:cNvSpPr>
          <p:nvPr>
            <p:ph type="sldNum" sz="quarter" idx="12"/>
          </p:nvPr>
        </p:nvSpPr>
        <p:spPr/>
        <p:txBody>
          <a:bodyPr/>
          <a:lstStyle/>
          <a:p>
            <a:fld id="{D6DB77C0-BE76-4008-9870-D6C63D01CE46}" type="slidenum">
              <a:rPr lang="zh-TW" altLang="en-US" smtClean="0"/>
              <a:pPr/>
              <a:t>25</a:t>
            </a:fld>
            <a:endParaRPr lang="zh-TW" altLang="en-US"/>
          </a:p>
        </p:txBody>
      </p:sp>
      <p:pic>
        <p:nvPicPr>
          <p:cNvPr id="47106" name="Picture 2"/>
          <p:cNvPicPr>
            <a:picLocks noChangeAspect="1" noChangeArrowheads="1"/>
          </p:cNvPicPr>
          <p:nvPr/>
        </p:nvPicPr>
        <p:blipFill>
          <a:blip r:embed="rId2" cstate="print"/>
          <a:srcRect r="6087" b="3171"/>
          <a:stretch>
            <a:fillRect/>
          </a:stretch>
        </p:blipFill>
        <p:spPr bwMode="auto">
          <a:xfrm>
            <a:off x="827584" y="836712"/>
            <a:ext cx="7776864" cy="5760640"/>
          </a:xfrm>
          <a:prstGeom prst="rect">
            <a:avLst/>
          </a:prstGeom>
          <a:noFill/>
          <a:ln w="9525">
            <a:noFill/>
            <a:miter lim="800000"/>
            <a:headEnd/>
            <a:tailEnd/>
          </a:ln>
        </p:spPr>
      </p:pic>
      <p:sp>
        <p:nvSpPr>
          <p:cNvPr id="6" name="圓角矩形 5"/>
          <p:cNvSpPr/>
          <p:nvPr/>
        </p:nvSpPr>
        <p:spPr>
          <a:xfrm>
            <a:off x="827584" y="836712"/>
            <a:ext cx="7704856" cy="172819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8229600" cy="1143000"/>
          </a:xfrm>
        </p:spPr>
        <p:txBody>
          <a:bodyPr/>
          <a:lstStyle/>
          <a:p>
            <a:r>
              <a:rPr lang="en-US" altLang="zh-TW" dirty="0" smtClean="0"/>
              <a:t>First-order condition</a:t>
            </a:r>
            <a:endParaRPr lang="zh-TW" altLang="en-US" dirty="0"/>
          </a:p>
        </p:txBody>
      </p:sp>
      <p:sp>
        <p:nvSpPr>
          <p:cNvPr id="3" name="投影片編號版面配置區 2"/>
          <p:cNvSpPr>
            <a:spLocks noGrp="1"/>
          </p:cNvSpPr>
          <p:nvPr>
            <p:ph type="sldNum" sz="quarter" idx="12"/>
          </p:nvPr>
        </p:nvSpPr>
        <p:spPr/>
        <p:txBody>
          <a:bodyPr/>
          <a:lstStyle/>
          <a:p>
            <a:fld id="{D6DB77C0-BE76-4008-9870-D6C63D01CE46}" type="slidenum">
              <a:rPr lang="zh-TW" altLang="en-US" smtClean="0"/>
              <a:pPr/>
              <a:t>26</a:t>
            </a:fld>
            <a:endParaRPr lang="zh-TW" altLang="en-US"/>
          </a:p>
        </p:txBody>
      </p:sp>
      <p:pic>
        <p:nvPicPr>
          <p:cNvPr id="48130" name="Picture 2"/>
          <p:cNvPicPr>
            <a:picLocks noChangeAspect="1" noChangeArrowheads="1"/>
          </p:cNvPicPr>
          <p:nvPr/>
        </p:nvPicPr>
        <p:blipFill>
          <a:blip r:embed="rId3" cstate="print"/>
          <a:srcRect/>
          <a:stretch>
            <a:fillRect/>
          </a:stretch>
        </p:blipFill>
        <p:spPr bwMode="auto">
          <a:xfrm>
            <a:off x="324296" y="1193800"/>
            <a:ext cx="8712200" cy="5664200"/>
          </a:xfrm>
          <a:prstGeom prst="rect">
            <a:avLst/>
          </a:prstGeom>
          <a:noFill/>
          <a:ln w="9525">
            <a:noFill/>
            <a:miter lim="800000"/>
            <a:headEnd/>
            <a:tailEnd/>
          </a:ln>
        </p:spPr>
      </p:pic>
      <p:graphicFrame>
        <p:nvGraphicFramePr>
          <p:cNvPr id="29698" name="Object 2"/>
          <p:cNvGraphicFramePr>
            <a:graphicFrameLocks noChangeAspect="1"/>
          </p:cNvGraphicFramePr>
          <p:nvPr/>
        </p:nvGraphicFramePr>
        <p:xfrm>
          <a:off x="6444208" y="4725144"/>
          <a:ext cx="2413000" cy="1363662"/>
        </p:xfrm>
        <a:graphic>
          <a:graphicData uri="http://schemas.openxmlformats.org/presentationml/2006/ole">
            <p:oleObj spid="_x0000_s29698" name="方程式" r:id="rId4" imgW="2044440" imgH="1155600" progId="Equation.3">
              <p:embed/>
            </p:oleObj>
          </a:graphicData>
        </a:graphic>
      </p:graphicFrame>
      <p:sp>
        <p:nvSpPr>
          <p:cNvPr id="6" name="圓角矩形 5"/>
          <p:cNvSpPr/>
          <p:nvPr/>
        </p:nvSpPr>
        <p:spPr>
          <a:xfrm>
            <a:off x="251520" y="3356992"/>
            <a:ext cx="8424936" cy="11521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Second-order conditions</a:t>
            </a:r>
            <a:endParaRPr lang="zh-TW" altLang="en-US" dirty="0"/>
          </a:p>
        </p:txBody>
      </p:sp>
      <p:sp>
        <p:nvSpPr>
          <p:cNvPr id="3" name="投影片編號版面配置區 2"/>
          <p:cNvSpPr>
            <a:spLocks noGrp="1"/>
          </p:cNvSpPr>
          <p:nvPr>
            <p:ph type="sldNum" sz="quarter" idx="12"/>
          </p:nvPr>
        </p:nvSpPr>
        <p:spPr/>
        <p:txBody>
          <a:bodyPr/>
          <a:lstStyle/>
          <a:p>
            <a:fld id="{D6DB77C0-BE76-4008-9870-D6C63D01CE46}" type="slidenum">
              <a:rPr lang="zh-TW" altLang="en-US" smtClean="0"/>
              <a:pPr/>
              <a:t>27</a:t>
            </a:fld>
            <a:endParaRPr lang="zh-TW" altLang="en-US"/>
          </a:p>
        </p:txBody>
      </p:sp>
      <p:pic>
        <p:nvPicPr>
          <p:cNvPr id="49154" name="Picture 2"/>
          <p:cNvPicPr>
            <a:picLocks noChangeAspect="1" noChangeArrowheads="1"/>
          </p:cNvPicPr>
          <p:nvPr/>
        </p:nvPicPr>
        <p:blipFill>
          <a:blip r:embed="rId2" cstate="print"/>
          <a:srcRect/>
          <a:stretch>
            <a:fillRect/>
          </a:stretch>
        </p:blipFill>
        <p:spPr bwMode="auto">
          <a:xfrm>
            <a:off x="323528" y="1268760"/>
            <a:ext cx="8528050" cy="5245100"/>
          </a:xfrm>
          <a:prstGeom prst="rect">
            <a:avLst/>
          </a:prstGeom>
          <a:noFill/>
          <a:ln w="9525">
            <a:noFill/>
            <a:miter lim="800000"/>
            <a:headEnd/>
            <a:tailEnd/>
          </a:ln>
        </p:spPr>
      </p:pic>
      <p:sp>
        <p:nvSpPr>
          <p:cNvPr id="5" name="圓角矩形 4"/>
          <p:cNvSpPr/>
          <p:nvPr/>
        </p:nvSpPr>
        <p:spPr>
          <a:xfrm>
            <a:off x="611560" y="4221088"/>
            <a:ext cx="7704856" cy="172819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D6DB77C0-BE76-4008-9870-D6C63D01CE46}" type="slidenum">
              <a:rPr lang="zh-TW" altLang="en-US" smtClean="0"/>
              <a:pPr/>
              <a:t>28</a:t>
            </a:fld>
            <a:endParaRPr lang="zh-TW" altLang="en-US"/>
          </a:p>
        </p:txBody>
      </p:sp>
      <p:graphicFrame>
        <p:nvGraphicFramePr>
          <p:cNvPr id="4" name="物件 3"/>
          <p:cNvGraphicFramePr>
            <a:graphicFrameLocks noChangeAspect="1"/>
          </p:cNvGraphicFramePr>
          <p:nvPr/>
        </p:nvGraphicFramePr>
        <p:xfrm>
          <a:off x="539552" y="1196752"/>
          <a:ext cx="3744416" cy="950359"/>
        </p:xfrm>
        <a:graphic>
          <a:graphicData uri="http://schemas.openxmlformats.org/presentationml/2006/ole">
            <p:oleObj spid="_x0000_s79874" name="方程式" r:id="rId3" imgW="1803240" imgH="457200" progId="Equation.3">
              <p:embed/>
            </p:oleObj>
          </a:graphicData>
        </a:graphic>
      </p:graphicFrame>
      <p:graphicFrame>
        <p:nvGraphicFramePr>
          <p:cNvPr id="7" name="物件 6"/>
          <p:cNvGraphicFramePr>
            <a:graphicFrameLocks noChangeAspect="1"/>
          </p:cNvGraphicFramePr>
          <p:nvPr/>
        </p:nvGraphicFramePr>
        <p:xfrm>
          <a:off x="4514850" y="3321050"/>
          <a:ext cx="114300" cy="215900"/>
        </p:xfrm>
        <a:graphic>
          <a:graphicData uri="http://schemas.openxmlformats.org/presentationml/2006/ole">
            <p:oleObj spid="_x0000_s79876" name="方程式" r:id="rId4" imgW="114120" imgH="215640" progId="Equation.3">
              <p:embed/>
            </p:oleObj>
          </a:graphicData>
        </a:graphic>
      </p:graphicFrame>
      <p:pic>
        <p:nvPicPr>
          <p:cNvPr id="9" name="圖片 8" descr="KKT.png"/>
          <p:cNvPicPr>
            <a:picLocks noChangeAspect="1"/>
          </p:cNvPicPr>
          <p:nvPr/>
        </p:nvPicPr>
        <p:blipFill>
          <a:blip r:embed="rId5" cstate="print"/>
          <a:stretch>
            <a:fillRect/>
          </a:stretch>
        </p:blipFill>
        <p:spPr>
          <a:xfrm>
            <a:off x="4620006" y="0"/>
            <a:ext cx="4523994" cy="3392996"/>
          </a:xfrm>
          <a:prstGeom prst="rect">
            <a:avLst/>
          </a:prstGeom>
        </p:spPr>
      </p:pic>
      <p:graphicFrame>
        <p:nvGraphicFramePr>
          <p:cNvPr id="79877" name="Object 5"/>
          <p:cNvGraphicFramePr>
            <a:graphicFrameLocks noChangeAspect="1"/>
          </p:cNvGraphicFramePr>
          <p:nvPr/>
        </p:nvGraphicFramePr>
        <p:xfrm>
          <a:off x="323528" y="3068960"/>
          <a:ext cx="6097587" cy="2016125"/>
        </p:xfrm>
        <a:graphic>
          <a:graphicData uri="http://schemas.openxmlformats.org/presentationml/2006/ole">
            <p:oleObj spid="_x0000_s79877" name="方程式" r:id="rId6" imgW="2692080" imgH="888840" progId="Equation.3">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2060848"/>
            <a:ext cx="8640960" cy="1938992"/>
          </a:xfrm>
          <a:prstGeom prst="rect">
            <a:avLst/>
          </a:prstGeom>
        </p:spPr>
        <p:txBody>
          <a:bodyPr wrap="square">
            <a:spAutoFit/>
          </a:bodyPr>
          <a:lstStyle/>
          <a:p>
            <a:pPr marL="342900" indent="-342900"/>
            <a:r>
              <a:rPr lang="en-US" altLang="zh-TW" sz="2000" dirty="0" smtClean="0">
                <a:solidFill>
                  <a:srgbClr val="FF0000"/>
                </a:solidFill>
                <a:latin typeface="微軟正黑體" pitchFamily="34" charset="-120"/>
                <a:ea typeface="微軟正黑體" pitchFamily="34" charset="-120"/>
              </a:rPr>
              <a:t>Properties of Hessian matrix</a:t>
            </a:r>
            <a:r>
              <a:rPr lang="zh-TW" altLang="en-US" sz="2000" dirty="0" smtClean="0">
                <a:solidFill>
                  <a:srgbClr val="FF0000"/>
                </a:solidFill>
                <a:latin typeface="微軟正黑體" pitchFamily="34" charset="-120"/>
                <a:ea typeface="微軟正黑體" pitchFamily="34" charset="-120"/>
              </a:rPr>
              <a:t> </a:t>
            </a:r>
            <a:r>
              <a:rPr lang="en-US" altLang="zh-TW" sz="2000" dirty="0" smtClean="0">
                <a:solidFill>
                  <a:srgbClr val="FF0000"/>
                </a:solidFill>
                <a:latin typeface="微軟正黑體" pitchFamily="34" charset="-120"/>
                <a:ea typeface="微軟正黑體" pitchFamily="34" charset="-120"/>
              </a:rPr>
              <a:t> of function f </a:t>
            </a:r>
          </a:p>
          <a:p>
            <a:pPr marL="342900" indent="-342900">
              <a:buFont typeface="+mj-lt"/>
              <a:buAutoNum type="arabicPeriod"/>
            </a:pPr>
            <a:r>
              <a:rPr lang="en-US" altLang="zh-TW" sz="2000" dirty="0" smtClean="0">
                <a:latin typeface="微軟正黑體" pitchFamily="34" charset="-120"/>
                <a:ea typeface="微軟正黑體" pitchFamily="34" charset="-120"/>
              </a:rPr>
              <a:t>H(x) is positive definite (</a:t>
            </a:r>
            <a:r>
              <a:rPr lang="zh-TW" altLang="en-US" sz="2000" dirty="0" smtClean="0">
                <a:latin typeface="微軟正黑體" pitchFamily="34" charset="-120"/>
                <a:ea typeface="微軟正黑體" pitchFamily="34" charset="-120"/>
              </a:rPr>
              <a:t>正定</a:t>
            </a:r>
            <a:r>
              <a:rPr lang="en-US" altLang="zh-TW" sz="2000" dirty="0" smtClean="0">
                <a:latin typeface="微軟正黑體" pitchFamily="34" charset="-120"/>
                <a:ea typeface="微軟正黑體" pitchFamily="34" charset="-120"/>
              </a:rPr>
              <a:t>) matrix                → x is local minimum</a:t>
            </a:r>
          </a:p>
          <a:p>
            <a:pPr marL="342900" indent="-342900">
              <a:buFont typeface="+mj-lt"/>
              <a:buAutoNum type="arabicPeriod"/>
            </a:pPr>
            <a:r>
              <a:rPr lang="en-US" altLang="zh-TW" sz="2000" dirty="0" smtClean="0">
                <a:latin typeface="微軟正黑體" pitchFamily="34" charset="-120"/>
                <a:ea typeface="微軟正黑體" pitchFamily="34" charset="-120"/>
              </a:rPr>
              <a:t>H(x) is positive </a:t>
            </a:r>
            <a:r>
              <a:rPr lang="en-US" altLang="zh-TW" sz="2000" dirty="0" err="1" smtClean="0">
                <a:latin typeface="微軟正黑體" pitchFamily="34" charset="-120"/>
                <a:ea typeface="微軟正黑體" pitchFamily="34" charset="-120"/>
              </a:rPr>
              <a:t>semidefinite</a:t>
            </a:r>
            <a:r>
              <a:rPr lang="en-US" altLang="zh-TW" sz="2000" dirty="0" smtClean="0">
                <a:latin typeface="微軟正黑體" pitchFamily="34" charset="-120"/>
                <a:ea typeface="微軟正黑體" pitchFamily="34" charset="-120"/>
              </a:rPr>
              <a:t> (</a:t>
            </a:r>
            <a:r>
              <a:rPr lang="zh-TW" altLang="en-US" sz="2000" dirty="0" smtClean="0">
                <a:latin typeface="微軟正黑體" pitchFamily="34" charset="-120"/>
                <a:ea typeface="微軟正黑體" pitchFamily="34" charset="-120"/>
              </a:rPr>
              <a:t>正半定</a:t>
            </a:r>
            <a:r>
              <a:rPr lang="en-US" altLang="zh-TW" sz="2000" dirty="0" smtClean="0">
                <a:latin typeface="微軟正黑體" pitchFamily="34" charset="-120"/>
                <a:ea typeface="微軟正黑體" pitchFamily="34" charset="-120"/>
              </a:rPr>
              <a:t>) matrix   → x is global minimum</a:t>
            </a:r>
          </a:p>
          <a:p>
            <a:pPr marL="342900" indent="-342900">
              <a:buFont typeface="+mj-lt"/>
              <a:buAutoNum type="arabicPeriod"/>
            </a:pPr>
            <a:r>
              <a:rPr lang="en-US" altLang="zh-TW" sz="2000" dirty="0" smtClean="0">
                <a:latin typeface="微軟正黑體" pitchFamily="34" charset="-120"/>
                <a:ea typeface="微軟正黑體" pitchFamily="34" charset="-120"/>
              </a:rPr>
              <a:t>H(x) is negative definite (</a:t>
            </a:r>
            <a:r>
              <a:rPr lang="zh-TW" altLang="en-US" sz="2000" dirty="0" smtClean="0">
                <a:latin typeface="微軟正黑體" pitchFamily="34" charset="-120"/>
                <a:ea typeface="微軟正黑體" pitchFamily="34" charset="-120"/>
              </a:rPr>
              <a:t>負定</a:t>
            </a:r>
            <a:r>
              <a:rPr lang="en-US" altLang="zh-TW" sz="2000" dirty="0" smtClean="0">
                <a:latin typeface="微軟正黑體" pitchFamily="34" charset="-120"/>
                <a:ea typeface="微軟正黑體" pitchFamily="34" charset="-120"/>
              </a:rPr>
              <a:t>) matrix               → x is local maximum</a:t>
            </a:r>
          </a:p>
          <a:p>
            <a:pPr marL="342900" indent="-342900">
              <a:buFont typeface="+mj-lt"/>
              <a:buAutoNum type="arabicPeriod"/>
            </a:pPr>
            <a:r>
              <a:rPr lang="en-US" altLang="zh-TW" sz="2000" dirty="0" smtClean="0">
                <a:latin typeface="微軟正黑體" pitchFamily="34" charset="-120"/>
                <a:ea typeface="微軟正黑體" pitchFamily="34" charset="-120"/>
              </a:rPr>
              <a:t>H(x) is negative </a:t>
            </a:r>
            <a:r>
              <a:rPr lang="en-US" altLang="zh-TW" sz="2000" dirty="0" err="1" smtClean="0">
                <a:latin typeface="微軟正黑體" pitchFamily="34" charset="-120"/>
                <a:ea typeface="微軟正黑體" pitchFamily="34" charset="-120"/>
              </a:rPr>
              <a:t>semidefinite</a:t>
            </a:r>
            <a:r>
              <a:rPr lang="en-US" altLang="zh-TW" sz="2000" dirty="0" smtClean="0">
                <a:latin typeface="微軟正黑體" pitchFamily="34" charset="-120"/>
                <a:ea typeface="微軟正黑體" pitchFamily="34" charset="-120"/>
              </a:rPr>
              <a:t> (</a:t>
            </a:r>
            <a:r>
              <a:rPr lang="zh-TW" altLang="en-US" sz="2000" dirty="0" smtClean="0">
                <a:latin typeface="微軟正黑體" pitchFamily="34" charset="-120"/>
                <a:ea typeface="微軟正黑體" pitchFamily="34" charset="-120"/>
              </a:rPr>
              <a:t>負半定</a:t>
            </a:r>
            <a:r>
              <a:rPr lang="en-US" altLang="zh-TW" sz="2000" dirty="0" smtClean="0">
                <a:latin typeface="微軟正黑體" pitchFamily="34" charset="-120"/>
                <a:ea typeface="微軟正黑體" pitchFamily="34" charset="-120"/>
              </a:rPr>
              <a:t>) matrix  → x is global maximum</a:t>
            </a:r>
          </a:p>
          <a:p>
            <a:pPr marL="342900" indent="-342900">
              <a:buFont typeface="+mj-lt"/>
              <a:buAutoNum type="arabicPeriod"/>
            </a:pPr>
            <a:r>
              <a:rPr lang="en-US" altLang="zh-TW" sz="2000" dirty="0" smtClean="0">
                <a:latin typeface="微軟正黑體" pitchFamily="34" charset="-120"/>
                <a:ea typeface="微軟正黑體" pitchFamily="34" charset="-120"/>
              </a:rPr>
              <a:t>H(x)</a:t>
            </a:r>
            <a:r>
              <a:rPr lang="zh-TW" altLang="en-US" sz="2000" dirty="0" smtClean="0">
                <a:latin typeface="微軟正黑體" pitchFamily="34" charset="-120"/>
                <a:ea typeface="微軟正黑體" pitchFamily="34" charset="-120"/>
              </a:rPr>
              <a:t>不為上述四種狀況，</a:t>
            </a:r>
            <a:r>
              <a:rPr lang="en-US" altLang="zh-TW" sz="2000" dirty="0" smtClean="0">
                <a:latin typeface="微軟正黑體" pitchFamily="34" charset="-120"/>
                <a:ea typeface="微軟正黑體" pitchFamily="34" charset="-120"/>
              </a:rPr>
              <a:t>indefinite                      → x is saddle point</a:t>
            </a:r>
            <a:endParaRPr lang="zh-TW" altLang="en-US" sz="2000" dirty="0">
              <a:latin typeface="微軟正黑體" pitchFamily="34" charset="-120"/>
              <a:ea typeface="微軟正黑體" pitchFamily="34" charset="-120"/>
            </a:endParaRPr>
          </a:p>
        </p:txBody>
      </p:sp>
      <p:sp>
        <p:nvSpPr>
          <p:cNvPr id="3" name="文字方塊 2"/>
          <p:cNvSpPr txBox="1"/>
          <p:nvPr/>
        </p:nvSpPr>
        <p:spPr>
          <a:xfrm>
            <a:off x="755576" y="4437112"/>
            <a:ext cx="7704856" cy="1938992"/>
          </a:xfrm>
          <a:prstGeom prst="rect">
            <a:avLst/>
          </a:prstGeom>
          <a:noFill/>
        </p:spPr>
        <p:txBody>
          <a:bodyPr wrap="square" rtlCol="0">
            <a:spAutoFit/>
          </a:bodyPr>
          <a:lstStyle/>
          <a:p>
            <a:r>
              <a:rPr lang="en-US" altLang="zh-TW" sz="2400" dirty="0" smtClean="0">
                <a:solidFill>
                  <a:srgbClr val="FF0000"/>
                </a:solidFill>
                <a:latin typeface="微軟正黑體" pitchFamily="34" charset="-120"/>
                <a:ea typeface="微軟正黑體" pitchFamily="34" charset="-120"/>
              </a:rPr>
              <a:t>Properties of definite matrix</a:t>
            </a:r>
          </a:p>
          <a:p>
            <a:r>
              <a:rPr lang="en-US" altLang="zh-TW" sz="2400" dirty="0" smtClean="0">
                <a:latin typeface="微軟正黑體" pitchFamily="34" charset="-120"/>
                <a:ea typeface="微軟正黑體" pitchFamily="34" charset="-120"/>
              </a:rPr>
              <a:t>A is P.D. matrix    &lt;-&gt; all </a:t>
            </a:r>
            <a:r>
              <a:rPr lang="en-US" altLang="zh-TW" sz="2400" dirty="0" err="1" smtClean="0">
                <a:latin typeface="微軟正黑體" pitchFamily="34" charset="-120"/>
                <a:ea typeface="微軟正黑體" pitchFamily="34" charset="-120"/>
              </a:rPr>
              <a:t>eigenvalues</a:t>
            </a:r>
            <a:r>
              <a:rPr lang="en-US" altLang="zh-TW" sz="2400" dirty="0" smtClean="0">
                <a:latin typeface="微軟正黑體" pitchFamily="34" charset="-120"/>
                <a:ea typeface="微軟正黑體" pitchFamily="34" charset="-120"/>
              </a:rPr>
              <a:t> of A &gt; 0</a:t>
            </a:r>
          </a:p>
          <a:p>
            <a:r>
              <a:rPr lang="en-US" altLang="zh-TW" sz="2400" dirty="0" smtClean="0">
                <a:latin typeface="微軟正黑體" pitchFamily="34" charset="-120"/>
                <a:ea typeface="微軟正黑體" pitchFamily="34" charset="-120"/>
              </a:rPr>
              <a:t>A is P.S.D matrix  &lt;-&gt; all </a:t>
            </a:r>
            <a:r>
              <a:rPr lang="en-US" altLang="zh-TW" sz="2400" dirty="0" err="1" smtClean="0">
                <a:latin typeface="微軟正黑體" pitchFamily="34" charset="-120"/>
                <a:ea typeface="微軟正黑體" pitchFamily="34" charset="-120"/>
              </a:rPr>
              <a:t>eigenvalues</a:t>
            </a:r>
            <a:r>
              <a:rPr lang="en-US" altLang="zh-TW" sz="2400" dirty="0" smtClean="0">
                <a:latin typeface="微軟正黑體" pitchFamily="34" charset="-120"/>
                <a:ea typeface="微軟正黑體" pitchFamily="34" charset="-120"/>
              </a:rPr>
              <a:t> of A &gt;=0</a:t>
            </a:r>
          </a:p>
          <a:p>
            <a:r>
              <a:rPr lang="en-US" altLang="zh-TW" sz="2400" dirty="0" smtClean="0">
                <a:latin typeface="微軟正黑體" pitchFamily="34" charset="-120"/>
                <a:ea typeface="微軟正黑體" pitchFamily="34" charset="-120"/>
              </a:rPr>
              <a:t>A is N.D matrix    &lt;-&gt; all </a:t>
            </a:r>
            <a:r>
              <a:rPr lang="en-US" altLang="zh-TW" sz="2400" dirty="0" err="1" smtClean="0">
                <a:latin typeface="微軟正黑體" pitchFamily="34" charset="-120"/>
                <a:ea typeface="微軟正黑體" pitchFamily="34" charset="-120"/>
              </a:rPr>
              <a:t>eigenvalues</a:t>
            </a:r>
            <a:r>
              <a:rPr lang="en-US" altLang="zh-TW" sz="2400" dirty="0" smtClean="0">
                <a:latin typeface="微軟正黑體" pitchFamily="34" charset="-120"/>
                <a:ea typeface="微軟正黑體" pitchFamily="34" charset="-120"/>
              </a:rPr>
              <a:t> of A &lt; 0</a:t>
            </a:r>
          </a:p>
          <a:p>
            <a:r>
              <a:rPr lang="en-US" altLang="zh-TW" sz="2400" dirty="0" smtClean="0">
                <a:latin typeface="微軟正黑體" pitchFamily="34" charset="-120"/>
                <a:ea typeface="微軟正黑體" pitchFamily="34" charset="-120"/>
              </a:rPr>
              <a:t>A is N.S.D matrix &lt;-&gt; all </a:t>
            </a:r>
            <a:r>
              <a:rPr lang="en-US" altLang="zh-TW" sz="2400" dirty="0" err="1" smtClean="0">
                <a:latin typeface="微軟正黑體" pitchFamily="34" charset="-120"/>
                <a:ea typeface="微軟正黑體" pitchFamily="34" charset="-120"/>
              </a:rPr>
              <a:t>eigenvalues</a:t>
            </a:r>
            <a:r>
              <a:rPr lang="en-US" altLang="zh-TW" sz="2400" dirty="0" smtClean="0">
                <a:latin typeface="微軟正黑體" pitchFamily="34" charset="-120"/>
                <a:ea typeface="微軟正黑體" pitchFamily="34" charset="-120"/>
              </a:rPr>
              <a:t> of A &lt;=0</a:t>
            </a:r>
            <a:endParaRPr lang="zh-TW" altLang="en-US" sz="2400" dirty="0">
              <a:latin typeface="微軟正黑體" pitchFamily="34" charset="-120"/>
              <a:ea typeface="微軟正黑體" pitchFamily="34" charset="-120"/>
            </a:endParaRPr>
          </a:p>
        </p:txBody>
      </p:sp>
      <p:sp>
        <p:nvSpPr>
          <p:cNvPr id="4" name="文字方塊 3"/>
          <p:cNvSpPr txBox="1"/>
          <p:nvPr/>
        </p:nvSpPr>
        <p:spPr>
          <a:xfrm>
            <a:off x="1331640" y="188640"/>
            <a:ext cx="5832648" cy="1015663"/>
          </a:xfrm>
          <a:prstGeom prst="rect">
            <a:avLst/>
          </a:prstGeom>
          <a:noFill/>
        </p:spPr>
        <p:txBody>
          <a:bodyPr wrap="square" rtlCol="0">
            <a:spAutoFit/>
          </a:bodyPr>
          <a:lstStyle/>
          <a:p>
            <a:r>
              <a:rPr lang="en-US" altLang="zh-TW" sz="2400" dirty="0" smtClean="0">
                <a:solidFill>
                  <a:srgbClr val="FF0000"/>
                </a:solidFill>
                <a:latin typeface="微軟正黑體" pitchFamily="34" charset="-120"/>
                <a:ea typeface="微軟正黑體" pitchFamily="34" charset="-120"/>
              </a:rPr>
              <a:t>Def : positive definite matrix A</a:t>
            </a:r>
          </a:p>
          <a:p>
            <a:endParaRPr lang="en-US" altLang="zh-TW" dirty="0" smtClean="0"/>
          </a:p>
          <a:p>
            <a:endParaRPr lang="zh-TW" altLang="en-US" dirty="0"/>
          </a:p>
        </p:txBody>
      </p:sp>
      <p:graphicFrame>
        <p:nvGraphicFramePr>
          <p:cNvPr id="5" name="物件 4"/>
          <p:cNvGraphicFramePr>
            <a:graphicFrameLocks noChangeAspect="1"/>
          </p:cNvGraphicFramePr>
          <p:nvPr/>
        </p:nvGraphicFramePr>
        <p:xfrm>
          <a:off x="2843808" y="764704"/>
          <a:ext cx="2160240" cy="1009982"/>
        </p:xfrm>
        <a:graphic>
          <a:graphicData uri="http://schemas.openxmlformats.org/presentationml/2006/ole">
            <p:oleObj spid="_x0000_s77826" name="方程式" r:id="rId3" imgW="977760" imgH="457200" progId="Equation.3">
              <p:embed/>
            </p:oleObj>
          </a:graphicData>
        </a:graphic>
      </p:graphicFrame>
      <p:sp>
        <p:nvSpPr>
          <p:cNvPr id="6" name="投影片編號版面配置區 5"/>
          <p:cNvSpPr>
            <a:spLocks noGrp="1"/>
          </p:cNvSpPr>
          <p:nvPr>
            <p:ph type="sldNum" sz="quarter" idx="12"/>
          </p:nvPr>
        </p:nvSpPr>
        <p:spPr/>
        <p:txBody>
          <a:bodyPr/>
          <a:lstStyle/>
          <a:p>
            <a:fld id="{D6DB77C0-BE76-4008-9870-D6C63D01CE46}" type="slidenum">
              <a:rPr lang="zh-TW" altLang="en-US" smtClean="0"/>
              <a:pPr/>
              <a:t>29</a:t>
            </a:fld>
            <a:endParaRPr lang="zh-TW"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lstStyle/>
          <a:p>
            <a:r>
              <a:rPr lang="en-US" altLang="zh-TW" dirty="0" smtClean="0"/>
              <a:t>Convex set</a:t>
            </a:r>
          </a:p>
          <a:p>
            <a:r>
              <a:rPr lang="en-US" altLang="zh-TW" dirty="0" smtClean="0"/>
              <a:t>Convex function</a:t>
            </a:r>
          </a:p>
          <a:p>
            <a:r>
              <a:rPr lang="en-US" altLang="zh-TW" dirty="0" smtClean="0"/>
              <a:t>Convex problem</a:t>
            </a:r>
          </a:p>
          <a:p>
            <a:r>
              <a:rPr lang="en-US" altLang="zh-TW" dirty="0" smtClean="0"/>
              <a:t>Python CVXOPT package</a:t>
            </a:r>
          </a:p>
        </p:txBody>
      </p:sp>
      <p:sp>
        <p:nvSpPr>
          <p:cNvPr id="4" name="投影片編號版面配置區 3"/>
          <p:cNvSpPr>
            <a:spLocks noGrp="1"/>
          </p:cNvSpPr>
          <p:nvPr>
            <p:ph type="sldNum" sz="quarter" idx="12"/>
          </p:nvPr>
        </p:nvSpPr>
        <p:spPr/>
        <p:txBody>
          <a:bodyPr/>
          <a:lstStyle/>
          <a:p>
            <a:fld id="{D6DB77C0-BE76-4008-9870-D6C63D01CE46}" type="slidenum">
              <a:rPr lang="zh-TW" altLang="en-US" smtClean="0"/>
              <a:pPr/>
              <a:t>3</a:t>
            </a:fld>
            <a:endParaRPr lang="zh-TW"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Epigraph and sublevel set</a:t>
            </a:r>
            <a:endParaRPr lang="zh-TW" altLang="en-US" dirty="0"/>
          </a:p>
        </p:txBody>
      </p:sp>
      <p:sp>
        <p:nvSpPr>
          <p:cNvPr id="3" name="投影片編號版面配置區 2"/>
          <p:cNvSpPr>
            <a:spLocks noGrp="1"/>
          </p:cNvSpPr>
          <p:nvPr>
            <p:ph type="sldNum" sz="quarter" idx="12"/>
          </p:nvPr>
        </p:nvSpPr>
        <p:spPr/>
        <p:txBody>
          <a:bodyPr/>
          <a:lstStyle/>
          <a:p>
            <a:fld id="{D6DB77C0-BE76-4008-9870-D6C63D01CE46}" type="slidenum">
              <a:rPr lang="zh-TW" altLang="en-US" smtClean="0"/>
              <a:pPr/>
              <a:t>30</a:t>
            </a:fld>
            <a:endParaRPr lang="zh-TW" altLang="en-US"/>
          </a:p>
        </p:txBody>
      </p:sp>
      <p:pic>
        <p:nvPicPr>
          <p:cNvPr id="50178" name="Picture 2"/>
          <p:cNvPicPr>
            <a:picLocks noChangeAspect="1" noChangeArrowheads="1"/>
          </p:cNvPicPr>
          <p:nvPr/>
        </p:nvPicPr>
        <p:blipFill>
          <a:blip r:embed="rId2" cstate="print"/>
          <a:srcRect/>
          <a:stretch>
            <a:fillRect/>
          </a:stretch>
        </p:blipFill>
        <p:spPr bwMode="auto">
          <a:xfrm>
            <a:off x="827584" y="1219200"/>
            <a:ext cx="7467600" cy="5638800"/>
          </a:xfrm>
          <a:prstGeom prst="rect">
            <a:avLst/>
          </a:prstGeom>
          <a:noFill/>
          <a:ln w="9525">
            <a:noFill/>
            <a:miter lim="800000"/>
            <a:headEnd/>
            <a:tailEnd/>
          </a:ln>
        </p:spPr>
      </p:pic>
      <p:sp>
        <p:nvSpPr>
          <p:cNvPr id="5" name="圓角矩形 4"/>
          <p:cNvSpPr/>
          <p:nvPr/>
        </p:nvSpPr>
        <p:spPr>
          <a:xfrm>
            <a:off x="899592" y="1340768"/>
            <a:ext cx="7704856" cy="172819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 5"/>
          <p:cNvSpPr/>
          <p:nvPr/>
        </p:nvSpPr>
        <p:spPr>
          <a:xfrm>
            <a:off x="899592" y="3068960"/>
            <a:ext cx="7704856" cy="36724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Jensen’s inequality</a:t>
            </a:r>
            <a:endParaRPr lang="zh-TW" altLang="en-US" dirty="0"/>
          </a:p>
        </p:txBody>
      </p:sp>
      <p:sp>
        <p:nvSpPr>
          <p:cNvPr id="3" name="投影片編號版面配置區 2"/>
          <p:cNvSpPr>
            <a:spLocks noGrp="1"/>
          </p:cNvSpPr>
          <p:nvPr>
            <p:ph type="sldNum" sz="quarter" idx="12"/>
          </p:nvPr>
        </p:nvSpPr>
        <p:spPr/>
        <p:txBody>
          <a:bodyPr/>
          <a:lstStyle/>
          <a:p>
            <a:fld id="{D6DB77C0-BE76-4008-9870-D6C63D01CE46}" type="slidenum">
              <a:rPr lang="zh-TW" altLang="en-US" smtClean="0"/>
              <a:pPr/>
              <a:t>31</a:t>
            </a:fld>
            <a:endParaRPr lang="zh-TW" altLang="en-US"/>
          </a:p>
        </p:txBody>
      </p:sp>
      <p:pic>
        <p:nvPicPr>
          <p:cNvPr id="51202" name="Picture 2"/>
          <p:cNvPicPr>
            <a:picLocks noChangeAspect="1" noChangeArrowheads="1"/>
          </p:cNvPicPr>
          <p:nvPr/>
        </p:nvPicPr>
        <p:blipFill>
          <a:blip r:embed="rId2" cstate="print"/>
          <a:srcRect/>
          <a:stretch>
            <a:fillRect/>
          </a:stretch>
        </p:blipFill>
        <p:spPr bwMode="auto">
          <a:xfrm>
            <a:off x="1187624" y="1700808"/>
            <a:ext cx="6731000" cy="365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Operations that preserve convexity</a:t>
            </a:r>
            <a:endParaRPr lang="zh-TW" altLang="en-US" dirty="0"/>
          </a:p>
        </p:txBody>
      </p:sp>
      <p:sp>
        <p:nvSpPr>
          <p:cNvPr id="3" name="投影片編號版面配置區 2"/>
          <p:cNvSpPr>
            <a:spLocks noGrp="1"/>
          </p:cNvSpPr>
          <p:nvPr>
            <p:ph type="sldNum" sz="quarter" idx="12"/>
          </p:nvPr>
        </p:nvSpPr>
        <p:spPr/>
        <p:txBody>
          <a:bodyPr/>
          <a:lstStyle/>
          <a:p>
            <a:fld id="{D6DB77C0-BE76-4008-9870-D6C63D01CE46}" type="slidenum">
              <a:rPr lang="zh-TW" altLang="en-US" smtClean="0"/>
              <a:pPr/>
              <a:t>32</a:t>
            </a:fld>
            <a:endParaRPr lang="zh-TW" altLang="en-US"/>
          </a:p>
        </p:txBody>
      </p:sp>
      <p:sp>
        <p:nvSpPr>
          <p:cNvPr id="4" name="文字方塊 3"/>
          <p:cNvSpPr txBox="1"/>
          <p:nvPr/>
        </p:nvSpPr>
        <p:spPr>
          <a:xfrm>
            <a:off x="323528" y="1484784"/>
            <a:ext cx="8352928" cy="3970318"/>
          </a:xfrm>
          <a:prstGeom prst="rect">
            <a:avLst/>
          </a:prstGeom>
          <a:noFill/>
        </p:spPr>
        <p:txBody>
          <a:bodyPr wrap="square" rtlCol="0">
            <a:spAutoFit/>
          </a:bodyPr>
          <a:lstStyle/>
          <a:p>
            <a:pPr>
              <a:lnSpc>
                <a:spcPct val="150000"/>
              </a:lnSpc>
              <a:buFont typeface="Arial" pitchFamily="34" charset="0"/>
              <a:buChar char="•"/>
            </a:pPr>
            <a:r>
              <a:rPr lang="en-US" altLang="zh-TW" sz="2800" dirty="0" smtClean="0"/>
              <a:t>Nonnegative weighted sum</a:t>
            </a:r>
          </a:p>
          <a:p>
            <a:pPr>
              <a:lnSpc>
                <a:spcPct val="150000"/>
              </a:lnSpc>
              <a:buFont typeface="Arial" pitchFamily="34" charset="0"/>
              <a:buChar char="•"/>
            </a:pPr>
            <a:r>
              <a:rPr lang="en-US" altLang="zh-TW" sz="2800" dirty="0" smtClean="0"/>
              <a:t>Composition with affine function</a:t>
            </a:r>
          </a:p>
          <a:p>
            <a:pPr>
              <a:lnSpc>
                <a:spcPct val="150000"/>
              </a:lnSpc>
              <a:buFont typeface="Arial" pitchFamily="34" charset="0"/>
              <a:buChar char="•"/>
            </a:pPr>
            <a:r>
              <a:rPr lang="en-US" altLang="zh-TW" sz="2800" dirty="0" err="1" smtClean="0"/>
              <a:t>Pointwise</a:t>
            </a:r>
            <a:r>
              <a:rPr lang="en-US" altLang="zh-TW" sz="2800" dirty="0" smtClean="0"/>
              <a:t> maximum and </a:t>
            </a:r>
            <a:r>
              <a:rPr lang="en-US" altLang="zh-TW" sz="2800" dirty="0" err="1" smtClean="0"/>
              <a:t>supremum</a:t>
            </a:r>
            <a:endParaRPr lang="en-US" altLang="zh-TW" sz="2800" dirty="0" smtClean="0"/>
          </a:p>
          <a:p>
            <a:pPr>
              <a:lnSpc>
                <a:spcPct val="150000"/>
              </a:lnSpc>
              <a:buFont typeface="Arial" pitchFamily="34" charset="0"/>
              <a:buChar char="•"/>
            </a:pPr>
            <a:r>
              <a:rPr lang="en-US" altLang="zh-TW" sz="2800" dirty="0" smtClean="0"/>
              <a:t>Composition</a:t>
            </a:r>
          </a:p>
          <a:p>
            <a:pPr>
              <a:lnSpc>
                <a:spcPct val="150000"/>
              </a:lnSpc>
              <a:buFont typeface="Arial" pitchFamily="34" charset="0"/>
              <a:buChar char="•"/>
            </a:pPr>
            <a:r>
              <a:rPr lang="en-US" altLang="zh-TW" sz="2800" dirty="0" smtClean="0"/>
              <a:t>Minimization</a:t>
            </a:r>
          </a:p>
          <a:p>
            <a:pPr>
              <a:lnSpc>
                <a:spcPct val="150000"/>
              </a:lnSpc>
              <a:buFont typeface="Arial" pitchFamily="34" charset="0"/>
              <a:buChar char="•"/>
            </a:pPr>
            <a:r>
              <a:rPr lang="en-US" altLang="zh-TW" sz="2800" dirty="0" smtClean="0"/>
              <a:t>Perspective</a:t>
            </a:r>
            <a:endParaRPr lang="zh-TW" altLang="en-US"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04664"/>
            <a:ext cx="8229600" cy="1426170"/>
          </a:xfrm>
        </p:spPr>
        <p:txBody>
          <a:bodyPr>
            <a:normAutofit fontScale="90000"/>
          </a:bodyPr>
          <a:lstStyle/>
          <a:p>
            <a:r>
              <a:rPr lang="en-US" altLang="zh-TW" dirty="0" smtClean="0"/>
              <a:t>Nonnegative weighted sum</a:t>
            </a:r>
            <a:br>
              <a:rPr lang="en-US" altLang="zh-TW" dirty="0" smtClean="0"/>
            </a:br>
            <a:r>
              <a:rPr lang="en-US" altLang="zh-TW" dirty="0" smtClean="0"/>
              <a:t>&amp; Composition with affine function</a:t>
            </a:r>
            <a:br>
              <a:rPr lang="en-US" altLang="zh-TW" dirty="0" smtClean="0"/>
            </a:br>
            <a:endParaRPr lang="zh-TW" altLang="en-US" dirty="0"/>
          </a:p>
        </p:txBody>
      </p:sp>
      <p:sp>
        <p:nvSpPr>
          <p:cNvPr id="3" name="投影片編號版面配置區 2"/>
          <p:cNvSpPr>
            <a:spLocks noGrp="1"/>
          </p:cNvSpPr>
          <p:nvPr>
            <p:ph type="sldNum" sz="quarter" idx="12"/>
          </p:nvPr>
        </p:nvSpPr>
        <p:spPr/>
        <p:txBody>
          <a:bodyPr/>
          <a:lstStyle/>
          <a:p>
            <a:fld id="{D6DB77C0-BE76-4008-9870-D6C63D01CE46}" type="slidenum">
              <a:rPr lang="zh-TW" altLang="en-US" smtClean="0"/>
              <a:pPr/>
              <a:t>33</a:t>
            </a:fld>
            <a:endParaRPr lang="zh-TW" altLang="en-US"/>
          </a:p>
        </p:txBody>
      </p:sp>
      <p:pic>
        <p:nvPicPr>
          <p:cNvPr id="52226" name="Picture 2"/>
          <p:cNvPicPr>
            <a:picLocks noChangeAspect="1" noChangeArrowheads="1"/>
          </p:cNvPicPr>
          <p:nvPr/>
        </p:nvPicPr>
        <p:blipFill>
          <a:blip r:embed="rId3" cstate="print"/>
          <a:srcRect/>
          <a:stretch>
            <a:fillRect/>
          </a:stretch>
        </p:blipFill>
        <p:spPr bwMode="auto">
          <a:xfrm>
            <a:off x="251520" y="1556792"/>
            <a:ext cx="8505825" cy="1728787"/>
          </a:xfrm>
          <a:prstGeom prst="rect">
            <a:avLst/>
          </a:prstGeom>
          <a:noFill/>
          <a:ln w="9525">
            <a:noFill/>
            <a:miter lim="800000"/>
            <a:headEnd/>
            <a:tailEnd/>
          </a:ln>
        </p:spPr>
      </p:pic>
      <p:graphicFrame>
        <p:nvGraphicFramePr>
          <p:cNvPr id="5" name="物件 4"/>
          <p:cNvGraphicFramePr>
            <a:graphicFrameLocks noChangeAspect="1"/>
          </p:cNvGraphicFramePr>
          <p:nvPr/>
        </p:nvGraphicFramePr>
        <p:xfrm>
          <a:off x="1331640" y="3717032"/>
          <a:ext cx="5899690" cy="1728192"/>
        </p:xfrm>
        <a:graphic>
          <a:graphicData uri="http://schemas.openxmlformats.org/presentationml/2006/ole">
            <p:oleObj spid="_x0000_s24577" name="方程式" r:id="rId4" imgW="2514600" imgH="736560" progId="Equation.3">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nSpc>
                <a:spcPct val="150000"/>
              </a:lnSpc>
            </a:pPr>
            <a:r>
              <a:rPr lang="en-US" altLang="zh-TW" dirty="0" err="1" smtClean="0"/>
              <a:t>Pointwise</a:t>
            </a:r>
            <a:r>
              <a:rPr lang="en-US" altLang="zh-TW" dirty="0" smtClean="0"/>
              <a:t> maximum and </a:t>
            </a:r>
            <a:r>
              <a:rPr lang="en-US" altLang="zh-TW" dirty="0" err="1" smtClean="0"/>
              <a:t>supremum</a:t>
            </a:r>
            <a:endParaRPr lang="en-US" altLang="zh-TW" dirty="0" smtClean="0"/>
          </a:p>
        </p:txBody>
      </p:sp>
      <p:sp>
        <p:nvSpPr>
          <p:cNvPr id="3" name="投影片編號版面配置區 2"/>
          <p:cNvSpPr>
            <a:spLocks noGrp="1"/>
          </p:cNvSpPr>
          <p:nvPr>
            <p:ph type="sldNum" sz="quarter" idx="12"/>
          </p:nvPr>
        </p:nvSpPr>
        <p:spPr/>
        <p:txBody>
          <a:bodyPr/>
          <a:lstStyle/>
          <a:p>
            <a:fld id="{D6DB77C0-BE76-4008-9870-D6C63D01CE46}" type="slidenum">
              <a:rPr lang="zh-TW" altLang="en-US" smtClean="0"/>
              <a:pPr/>
              <a:t>34</a:t>
            </a:fld>
            <a:endParaRPr lang="zh-TW" altLang="en-US"/>
          </a:p>
        </p:txBody>
      </p:sp>
      <p:pic>
        <p:nvPicPr>
          <p:cNvPr id="53250" name="Picture 2"/>
          <p:cNvPicPr>
            <a:picLocks noChangeAspect="1" noChangeArrowheads="1"/>
          </p:cNvPicPr>
          <p:nvPr/>
        </p:nvPicPr>
        <p:blipFill>
          <a:blip r:embed="rId2" cstate="print"/>
          <a:srcRect/>
          <a:stretch>
            <a:fillRect/>
          </a:stretch>
        </p:blipFill>
        <p:spPr bwMode="auto">
          <a:xfrm>
            <a:off x="395536" y="1484784"/>
            <a:ext cx="8442325" cy="622300"/>
          </a:xfrm>
          <a:prstGeom prst="rect">
            <a:avLst/>
          </a:prstGeom>
          <a:noFill/>
          <a:ln w="9525">
            <a:noFill/>
            <a:miter lim="800000"/>
            <a:headEnd/>
            <a:tailEnd/>
          </a:ln>
        </p:spPr>
      </p:pic>
      <p:pic>
        <p:nvPicPr>
          <p:cNvPr id="53251" name="Picture 3"/>
          <p:cNvPicPr>
            <a:picLocks noChangeAspect="1" noChangeArrowheads="1"/>
          </p:cNvPicPr>
          <p:nvPr/>
        </p:nvPicPr>
        <p:blipFill>
          <a:blip r:embed="rId3" cstate="print"/>
          <a:srcRect/>
          <a:stretch>
            <a:fillRect/>
          </a:stretch>
        </p:blipFill>
        <p:spPr bwMode="auto">
          <a:xfrm>
            <a:off x="1403648" y="2276872"/>
            <a:ext cx="5629275" cy="1738313"/>
          </a:xfrm>
          <a:prstGeom prst="rect">
            <a:avLst/>
          </a:prstGeom>
          <a:noFill/>
          <a:ln w="9525">
            <a:noFill/>
            <a:miter lim="800000"/>
            <a:headEnd/>
            <a:tailEnd/>
          </a:ln>
        </p:spPr>
      </p:pic>
      <p:sp>
        <p:nvSpPr>
          <p:cNvPr id="6" name="弧形 5"/>
          <p:cNvSpPr/>
          <p:nvPr/>
        </p:nvSpPr>
        <p:spPr>
          <a:xfrm>
            <a:off x="2195736" y="3573016"/>
            <a:ext cx="3240360" cy="2852936"/>
          </a:xfrm>
          <a:prstGeom prst="arc">
            <a:avLst>
              <a:gd name="adj1" fmla="val 262002"/>
              <a:gd name="adj2" fmla="val 1060163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7" name="弧形 6"/>
          <p:cNvSpPr/>
          <p:nvPr/>
        </p:nvSpPr>
        <p:spPr>
          <a:xfrm>
            <a:off x="3923928" y="3356992"/>
            <a:ext cx="3168352" cy="2996952"/>
          </a:xfrm>
          <a:prstGeom prst="arc">
            <a:avLst>
              <a:gd name="adj1" fmla="val 262002"/>
              <a:gd name="adj2" fmla="val 1060163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Composition</a:t>
            </a:r>
            <a:endParaRPr lang="zh-TW" altLang="en-US" dirty="0"/>
          </a:p>
        </p:txBody>
      </p:sp>
      <p:sp>
        <p:nvSpPr>
          <p:cNvPr id="3" name="投影片編號版面配置區 2"/>
          <p:cNvSpPr>
            <a:spLocks noGrp="1"/>
          </p:cNvSpPr>
          <p:nvPr>
            <p:ph type="sldNum" sz="quarter" idx="12"/>
          </p:nvPr>
        </p:nvSpPr>
        <p:spPr/>
        <p:txBody>
          <a:bodyPr/>
          <a:lstStyle/>
          <a:p>
            <a:fld id="{D6DB77C0-BE76-4008-9870-D6C63D01CE46}" type="slidenum">
              <a:rPr lang="zh-TW" altLang="en-US" smtClean="0"/>
              <a:pPr/>
              <a:t>35</a:t>
            </a:fld>
            <a:endParaRPr lang="zh-TW" altLang="en-US"/>
          </a:p>
        </p:txBody>
      </p:sp>
      <p:pic>
        <p:nvPicPr>
          <p:cNvPr id="54274" name="Picture 2"/>
          <p:cNvPicPr>
            <a:picLocks noChangeAspect="1" noChangeArrowheads="1"/>
          </p:cNvPicPr>
          <p:nvPr/>
        </p:nvPicPr>
        <p:blipFill>
          <a:blip r:embed="rId3" cstate="print"/>
          <a:srcRect/>
          <a:stretch>
            <a:fillRect/>
          </a:stretch>
        </p:blipFill>
        <p:spPr bwMode="auto">
          <a:xfrm>
            <a:off x="467544" y="1340768"/>
            <a:ext cx="8059885" cy="2736304"/>
          </a:xfrm>
          <a:prstGeom prst="rect">
            <a:avLst/>
          </a:prstGeom>
          <a:noFill/>
          <a:ln w="9525">
            <a:noFill/>
            <a:miter lim="800000"/>
            <a:headEnd/>
            <a:tailEnd/>
          </a:ln>
        </p:spPr>
      </p:pic>
      <p:graphicFrame>
        <p:nvGraphicFramePr>
          <p:cNvPr id="5" name="物件 4"/>
          <p:cNvGraphicFramePr>
            <a:graphicFrameLocks noChangeAspect="1"/>
          </p:cNvGraphicFramePr>
          <p:nvPr/>
        </p:nvGraphicFramePr>
        <p:xfrm>
          <a:off x="539552" y="4509120"/>
          <a:ext cx="3132137" cy="1625600"/>
        </p:xfrm>
        <a:graphic>
          <a:graphicData uri="http://schemas.openxmlformats.org/presentationml/2006/ole">
            <p:oleObj spid="_x0000_s22529" name="方程式" r:id="rId4" imgW="1498320" imgH="965160" progId="Equation.3">
              <p:embed/>
            </p:oleObj>
          </a:graphicData>
        </a:graphic>
      </p:graphicFrame>
      <p:graphicFrame>
        <p:nvGraphicFramePr>
          <p:cNvPr id="22530" name="Object 2"/>
          <p:cNvGraphicFramePr>
            <a:graphicFrameLocks noChangeAspect="1"/>
          </p:cNvGraphicFramePr>
          <p:nvPr/>
        </p:nvGraphicFramePr>
        <p:xfrm>
          <a:off x="4860032" y="4437112"/>
          <a:ext cx="3132138" cy="1625600"/>
        </p:xfrm>
        <a:graphic>
          <a:graphicData uri="http://schemas.openxmlformats.org/presentationml/2006/ole">
            <p:oleObj spid="_x0000_s22530" name="方程式" r:id="rId5" imgW="1498320" imgH="965160" progId="Equation.3">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Minimization</a:t>
            </a:r>
            <a:endParaRPr lang="zh-TW" altLang="en-US" dirty="0"/>
          </a:p>
        </p:txBody>
      </p:sp>
      <p:sp>
        <p:nvSpPr>
          <p:cNvPr id="3" name="投影片編號版面配置區 2"/>
          <p:cNvSpPr>
            <a:spLocks noGrp="1"/>
          </p:cNvSpPr>
          <p:nvPr>
            <p:ph type="sldNum" sz="quarter" idx="12"/>
          </p:nvPr>
        </p:nvSpPr>
        <p:spPr/>
        <p:txBody>
          <a:bodyPr/>
          <a:lstStyle/>
          <a:p>
            <a:fld id="{D6DB77C0-BE76-4008-9870-D6C63D01CE46}" type="slidenum">
              <a:rPr lang="zh-TW" altLang="en-US" smtClean="0"/>
              <a:pPr/>
              <a:t>36</a:t>
            </a:fld>
            <a:endParaRPr lang="zh-TW" altLang="en-US"/>
          </a:p>
        </p:txBody>
      </p:sp>
      <p:pic>
        <p:nvPicPr>
          <p:cNvPr id="55298" name="Picture 2"/>
          <p:cNvPicPr>
            <a:picLocks noChangeAspect="1" noChangeArrowheads="1"/>
          </p:cNvPicPr>
          <p:nvPr/>
        </p:nvPicPr>
        <p:blipFill>
          <a:blip r:embed="rId3" cstate="print"/>
          <a:srcRect/>
          <a:stretch>
            <a:fillRect/>
          </a:stretch>
        </p:blipFill>
        <p:spPr bwMode="auto">
          <a:xfrm>
            <a:off x="539552" y="1556792"/>
            <a:ext cx="8308603" cy="2448272"/>
          </a:xfrm>
          <a:prstGeom prst="rect">
            <a:avLst/>
          </a:prstGeom>
          <a:noFill/>
          <a:ln w="9525">
            <a:noFill/>
            <a:miter lim="800000"/>
            <a:headEnd/>
            <a:tailEnd/>
          </a:ln>
        </p:spPr>
      </p:pic>
      <p:graphicFrame>
        <p:nvGraphicFramePr>
          <p:cNvPr id="93187" name="Object 3"/>
          <p:cNvGraphicFramePr>
            <a:graphicFrameLocks noChangeAspect="1"/>
          </p:cNvGraphicFramePr>
          <p:nvPr/>
        </p:nvGraphicFramePr>
        <p:xfrm>
          <a:off x="1115616" y="4293096"/>
          <a:ext cx="6549385" cy="2016224"/>
        </p:xfrm>
        <a:graphic>
          <a:graphicData uri="http://schemas.openxmlformats.org/presentationml/2006/ole">
            <p:oleObj spid="_x0000_s93187" name="方程式" r:id="rId4" imgW="2603160" imgH="990360" progId="Equation.3">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Perspective</a:t>
            </a:r>
            <a:endParaRPr lang="zh-TW" altLang="en-US" dirty="0"/>
          </a:p>
        </p:txBody>
      </p:sp>
      <p:sp>
        <p:nvSpPr>
          <p:cNvPr id="3" name="投影片編號版面配置區 2"/>
          <p:cNvSpPr>
            <a:spLocks noGrp="1"/>
          </p:cNvSpPr>
          <p:nvPr>
            <p:ph type="sldNum" sz="quarter" idx="12"/>
          </p:nvPr>
        </p:nvSpPr>
        <p:spPr/>
        <p:txBody>
          <a:bodyPr/>
          <a:lstStyle/>
          <a:p>
            <a:fld id="{D6DB77C0-BE76-4008-9870-D6C63D01CE46}" type="slidenum">
              <a:rPr lang="zh-TW" altLang="en-US" smtClean="0"/>
              <a:pPr/>
              <a:t>37</a:t>
            </a:fld>
            <a:endParaRPr lang="zh-TW" altLang="en-US"/>
          </a:p>
        </p:txBody>
      </p:sp>
      <p:pic>
        <p:nvPicPr>
          <p:cNvPr id="56322" name="Picture 2"/>
          <p:cNvPicPr>
            <a:picLocks noChangeAspect="1" noChangeArrowheads="1"/>
          </p:cNvPicPr>
          <p:nvPr/>
        </p:nvPicPr>
        <p:blipFill>
          <a:blip r:embed="rId3" cstate="print"/>
          <a:srcRect/>
          <a:stretch>
            <a:fillRect/>
          </a:stretch>
        </p:blipFill>
        <p:spPr bwMode="auto">
          <a:xfrm>
            <a:off x="395536" y="1772816"/>
            <a:ext cx="8431213" cy="1774825"/>
          </a:xfrm>
          <a:prstGeom prst="rect">
            <a:avLst/>
          </a:prstGeom>
          <a:noFill/>
          <a:ln w="9525">
            <a:noFill/>
            <a:miter lim="800000"/>
            <a:headEnd/>
            <a:tailEnd/>
          </a:ln>
        </p:spPr>
      </p:pic>
      <p:graphicFrame>
        <p:nvGraphicFramePr>
          <p:cNvPr id="94210" name="Object 2"/>
          <p:cNvGraphicFramePr>
            <a:graphicFrameLocks noChangeAspect="1"/>
          </p:cNvGraphicFramePr>
          <p:nvPr/>
        </p:nvGraphicFramePr>
        <p:xfrm>
          <a:off x="2555776" y="3933056"/>
          <a:ext cx="3929063" cy="1965325"/>
        </p:xfrm>
        <a:graphic>
          <a:graphicData uri="http://schemas.openxmlformats.org/presentationml/2006/ole">
            <p:oleObj spid="_x0000_s94210" name="方程式" r:id="rId4" imgW="1562040" imgH="965160" progId="Equation.3">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2708920"/>
            <a:ext cx="8229600" cy="1143000"/>
          </a:xfrm>
        </p:spPr>
        <p:txBody>
          <a:bodyPr/>
          <a:lstStyle/>
          <a:p>
            <a:r>
              <a:rPr lang="en-US" altLang="zh-TW" dirty="0" smtClean="0"/>
              <a:t>Convex optimization function</a:t>
            </a:r>
            <a:endParaRPr lang="zh-TW" altLang="en-US" dirty="0"/>
          </a:p>
        </p:txBody>
      </p:sp>
      <p:sp>
        <p:nvSpPr>
          <p:cNvPr id="3" name="投影片編號版面配置區 2"/>
          <p:cNvSpPr>
            <a:spLocks noGrp="1"/>
          </p:cNvSpPr>
          <p:nvPr>
            <p:ph type="sldNum" sz="quarter" idx="12"/>
          </p:nvPr>
        </p:nvSpPr>
        <p:spPr/>
        <p:txBody>
          <a:bodyPr/>
          <a:lstStyle/>
          <a:p>
            <a:fld id="{D6DB77C0-BE76-4008-9870-D6C63D01CE46}" type="slidenum">
              <a:rPr lang="zh-TW" altLang="en-US" smtClean="0"/>
              <a:pPr/>
              <a:t>38</a:t>
            </a:fld>
            <a:endParaRPr lang="zh-TW"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88640"/>
            <a:ext cx="8229600" cy="1143000"/>
          </a:xfrm>
        </p:spPr>
        <p:txBody>
          <a:bodyPr>
            <a:normAutofit/>
          </a:bodyPr>
          <a:lstStyle/>
          <a:p>
            <a:r>
              <a:rPr lang="en-US" altLang="zh-TW" sz="3600" dirty="0" smtClean="0"/>
              <a:t>Optimization problem in standard form</a:t>
            </a:r>
            <a:endParaRPr lang="zh-TW" altLang="en-US" sz="3600" dirty="0"/>
          </a:p>
        </p:txBody>
      </p:sp>
      <p:sp>
        <p:nvSpPr>
          <p:cNvPr id="3" name="投影片編號版面配置區 2"/>
          <p:cNvSpPr>
            <a:spLocks noGrp="1"/>
          </p:cNvSpPr>
          <p:nvPr>
            <p:ph type="sldNum" sz="quarter" idx="12"/>
          </p:nvPr>
        </p:nvSpPr>
        <p:spPr/>
        <p:txBody>
          <a:bodyPr/>
          <a:lstStyle/>
          <a:p>
            <a:fld id="{D6DB77C0-BE76-4008-9870-D6C63D01CE46}" type="slidenum">
              <a:rPr lang="zh-TW" altLang="en-US" smtClean="0"/>
              <a:pPr/>
              <a:t>39</a:t>
            </a:fld>
            <a:endParaRPr lang="zh-TW" altLang="en-US"/>
          </a:p>
        </p:txBody>
      </p:sp>
      <p:pic>
        <p:nvPicPr>
          <p:cNvPr id="58370" name="Picture 2"/>
          <p:cNvPicPr>
            <a:picLocks noChangeAspect="1" noChangeArrowheads="1"/>
          </p:cNvPicPr>
          <p:nvPr/>
        </p:nvPicPr>
        <p:blipFill>
          <a:blip r:embed="rId2" cstate="print"/>
          <a:srcRect/>
          <a:stretch>
            <a:fillRect/>
          </a:stretch>
        </p:blipFill>
        <p:spPr bwMode="auto">
          <a:xfrm>
            <a:off x="453206" y="1268760"/>
            <a:ext cx="8223250" cy="5499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p:txBody>
          <a:bodyPr/>
          <a:lstStyle/>
          <a:p>
            <a:r>
              <a:rPr lang="en-US" altLang="zh-TW"/>
              <a:t>Optimization problem</a:t>
            </a:r>
          </a:p>
        </p:txBody>
      </p:sp>
      <p:pic>
        <p:nvPicPr>
          <p:cNvPr id="9221" name="Picture 5"/>
          <p:cNvPicPr>
            <a:picLocks noChangeAspect="1" noChangeArrowheads="1"/>
          </p:cNvPicPr>
          <p:nvPr/>
        </p:nvPicPr>
        <p:blipFill>
          <a:blip r:embed="rId2" cstate="print"/>
          <a:srcRect/>
          <a:stretch>
            <a:fillRect/>
          </a:stretch>
        </p:blipFill>
        <p:spPr bwMode="auto">
          <a:xfrm>
            <a:off x="914400" y="1219200"/>
            <a:ext cx="7513638" cy="4187825"/>
          </a:xfrm>
          <a:prstGeom prst="rect">
            <a:avLst/>
          </a:prstGeom>
          <a:noFill/>
          <a:ln w="9525">
            <a:noFill/>
            <a:miter lim="800000"/>
            <a:headEnd/>
            <a:tailEnd/>
          </a:ln>
          <a:effectLst/>
        </p:spPr>
      </p:pic>
      <p:sp>
        <p:nvSpPr>
          <p:cNvPr id="4" name="投影片編號版面配置區 3"/>
          <p:cNvSpPr>
            <a:spLocks noGrp="1"/>
          </p:cNvSpPr>
          <p:nvPr>
            <p:ph type="sldNum" sz="quarter" idx="12"/>
          </p:nvPr>
        </p:nvSpPr>
        <p:spPr/>
        <p:txBody>
          <a:bodyPr/>
          <a:lstStyle/>
          <a:p>
            <a:fld id="{D6DB77C0-BE76-4008-9870-D6C63D01CE46}" type="slidenum">
              <a:rPr lang="zh-TW" altLang="en-US" smtClean="0"/>
              <a:pPr/>
              <a:t>4</a:t>
            </a:fld>
            <a:endParaRPr lang="zh-TW"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D6DB77C0-BE76-4008-9870-D6C63D01CE46}" type="slidenum">
              <a:rPr lang="zh-TW" altLang="en-US" smtClean="0"/>
              <a:pPr/>
              <a:t>40</a:t>
            </a:fld>
            <a:endParaRPr lang="zh-TW" altLang="en-US"/>
          </a:p>
        </p:txBody>
      </p:sp>
      <p:pic>
        <p:nvPicPr>
          <p:cNvPr id="59394" name="Picture 2"/>
          <p:cNvPicPr>
            <a:picLocks noChangeAspect="1" noChangeArrowheads="1"/>
          </p:cNvPicPr>
          <p:nvPr/>
        </p:nvPicPr>
        <p:blipFill>
          <a:blip r:embed="rId2" cstate="print"/>
          <a:srcRect/>
          <a:stretch>
            <a:fillRect/>
          </a:stretch>
        </p:blipFill>
        <p:spPr bwMode="auto">
          <a:xfrm>
            <a:off x="323528" y="1052736"/>
            <a:ext cx="8628063" cy="2714625"/>
          </a:xfrm>
          <a:prstGeom prst="rect">
            <a:avLst/>
          </a:prstGeom>
          <a:noFill/>
          <a:ln w="9525">
            <a:noFill/>
            <a:miter lim="800000"/>
            <a:headEnd/>
            <a:tailEnd/>
          </a:ln>
        </p:spPr>
      </p:pic>
      <p:sp>
        <p:nvSpPr>
          <p:cNvPr id="4" name="文字方塊 3"/>
          <p:cNvSpPr txBox="1"/>
          <p:nvPr/>
        </p:nvSpPr>
        <p:spPr>
          <a:xfrm>
            <a:off x="4932040" y="2348880"/>
            <a:ext cx="2952328" cy="369332"/>
          </a:xfrm>
          <a:prstGeom prst="rect">
            <a:avLst/>
          </a:prstGeom>
          <a:noFill/>
        </p:spPr>
        <p:txBody>
          <a:bodyPr wrap="square" rtlCol="0">
            <a:spAutoFit/>
          </a:bodyPr>
          <a:lstStyle/>
          <a:p>
            <a:r>
              <a:rPr lang="en-US" altLang="zh-TW" dirty="0" smtClean="0">
                <a:solidFill>
                  <a:srgbClr val="FF0000"/>
                </a:solidFill>
              </a:rPr>
              <a:t>(Feasible set)</a:t>
            </a:r>
            <a:endParaRPr lang="zh-TW" altLang="en-US" dirty="0">
              <a:solidFill>
                <a:srgbClr val="FF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smtClean="0"/>
              <a:t>Convex optimization problem</a:t>
            </a:r>
            <a:endParaRPr lang="zh-TW" altLang="en-US" dirty="0"/>
          </a:p>
        </p:txBody>
      </p:sp>
      <p:sp>
        <p:nvSpPr>
          <p:cNvPr id="2" name="投影片編號版面配置區 1"/>
          <p:cNvSpPr>
            <a:spLocks noGrp="1"/>
          </p:cNvSpPr>
          <p:nvPr>
            <p:ph type="sldNum" sz="quarter" idx="12"/>
          </p:nvPr>
        </p:nvSpPr>
        <p:spPr/>
        <p:txBody>
          <a:bodyPr/>
          <a:lstStyle/>
          <a:p>
            <a:fld id="{D6DB77C0-BE76-4008-9870-D6C63D01CE46}" type="slidenum">
              <a:rPr lang="zh-TW" altLang="en-US" smtClean="0"/>
              <a:pPr/>
              <a:t>41</a:t>
            </a:fld>
            <a:endParaRPr lang="zh-TW" altLang="en-US"/>
          </a:p>
        </p:txBody>
      </p:sp>
      <p:pic>
        <p:nvPicPr>
          <p:cNvPr id="60418" name="Picture 2"/>
          <p:cNvPicPr>
            <a:picLocks noChangeAspect="1" noChangeArrowheads="1"/>
          </p:cNvPicPr>
          <p:nvPr/>
        </p:nvPicPr>
        <p:blipFill>
          <a:blip r:embed="rId2" cstate="print"/>
          <a:srcRect b="18547"/>
          <a:stretch>
            <a:fillRect/>
          </a:stretch>
        </p:blipFill>
        <p:spPr bwMode="auto">
          <a:xfrm>
            <a:off x="323528" y="1340768"/>
            <a:ext cx="8380413" cy="2304256"/>
          </a:xfrm>
          <a:prstGeom prst="rect">
            <a:avLst/>
          </a:prstGeom>
          <a:noFill/>
          <a:ln w="9525">
            <a:noFill/>
            <a:miter lim="800000"/>
            <a:headEnd/>
            <a:tailEnd/>
          </a:ln>
        </p:spPr>
      </p:pic>
      <p:pic>
        <p:nvPicPr>
          <p:cNvPr id="60419" name="Picture 3"/>
          <p:cNvPicPr>
            <a:picLocks noChangeAspect="1" noChangeArrowheads="1"/>
          </p:cNvPicPr>
          <p:nvPr/>
        </p:nvPicPr>
        <p:blipFill>
          <a:blip r:embed="rId3" cstate="print"/>
          <a:srcRect/>
          <a:stretch>
            <a:fillRect/>
          </a:stretch>
        </p:blipFill>
        <p:spPr bwMode="auto">
          <a:xfrm>
            <a:off x="323528" y="3645024"/>
            <a:ext cx="8542337" cy="1971675"/>
          </a:xfrm>
          <a:prstGeom prst="rect">
            <a:avLst/>
          </a:prstGeom>
          <a:noFill/>
          <a:ln w="9525">
            <a:noFill/>
            <a:miter lim="800000"/>
            <a:headEnd/>
            <a:tailEnd/>
          </a:ln>
        </p:spPr>
      </p:pic>
      <p:sp>
        <p:nvSpPr>
          <p:cNvPr id="6" name="圓角矩形 5"/>
          <p:cNvSpPr/>
          <p:nvPr/>
        </p:nvSpPr>
        <p:spPr>
          <a:xfrm>
            <a:off x="179512" y="5229200"/>
            <a:ext cx="8640960"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5220072" y="4869160"/>
            <a:ext cx="3240360" cy="369332"/>
          </a:xfrm>
          <a:prstGeom prst="rect">
            <a:avLst/>
          </a:prstGeom>
          <a:noFill/>
        </p:spPr>
        <p:txBody>
          <a:bodyPr wrap="square" rtlCol="0">
            <a:spAutoFit/>
          </a:bodyPr>
          <a:lstStyle/>
          <a:p>
            <a:r>
              <a:rPr lang="en-US" altLang="zh-TW" dirty="0" err="1" smtClean="0">
                <a:solidFill>
                  <a:srgbClr val="FF0000"/>
                </a:solidFill>
              </a:rPr>
              <a:t>polyhedra</a:t>
            </a:r>
            <a:endParaRPr lang="zh-TW" altLang="en-US" dirty="0">
              <a:solidFill>
                <a:srgbClr val="FF0000"/>
              </a:solidFill>
            </a:endParaRPr>
          </a:p>
        </p:txBody>
      </p:sp>
      <p:pic>
        <p:nvPicPr>
          <p:cNvPr id="8" name="Picture 2"/>
          <p:cNvPicPr>
            <a:picLocks noChangeAspect="1" noChangeArrowheads="1"/>
          </p:cNvPicPr>
          <p:nvPr/>
        </p:nvPicPr>
        <p:blipFill>
          <a:blip r:embed="rId4" cstate="print"/>
          <a:srcRect/>
          <a:stretch>
            <a:fillRect/>
          </a:stretch>
        </p:blipFill>
        <p:spPr bwMode="auto">
          <a:xfrm>
            <a:off x="467544" y="5949280"/>
            <a:ext cx="7704137" cy="495300"/>
          </a:xfrm>
          <a:prstGeom prst="rect">
            <a:avLst/>
          </a:prstGeom>
          <a:noFill/>
          <a:ln w="9525">
            <a:noFill/>
            <a:miter lim="800000"/>
            <a:headEnd/>
            <a:tailEnd/>
          </a:ln>
        </p:spPr>
      </p:pic>
      <p:sp>
        <p:nvSpPr>
          <p:cNvPr id="9" name="圓角矩形 8"/>
          <p:cNvSpPr/>
          <p:nvPr/>
        </p:nvSpPr>
        <p:spPr>
          <a:xfrm>
            <a:off x="179512" y="6021288"/>
            <a:ext cx="8640960"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Optimality criterion for f</a:t>
            </a:r>
            <a:r>
              <a:rPr lang="en-US" altLang="zh-TW" baseline="-25000" dirty="0" smtClean="0"/>
              <a:t>0</a:t>
            </a:r>
            <a:endParaRPr lang="zh-TW" altLang="en-US" baseline="-25000" dirty="0"/>
          </a:p>
        </p:txBody>
      </p:sp>
      <p:sp>
        <p:nvSpPr>
          <p:cNvPr id="3" name="投影片編號版面配置區 2"/>
          <p:cNvSpPr>
            <a:spLocks noGrp="1"/>
          </p:cNvSpPr>
          <p:nvPr>
            <p:ph type="sldNum" sz="quarter" idx="12"/>
          </p:nvPr>
        </p:nvSpPr>
        <p:spPr/>
        <p:txBody>
          <a:bodyPr/>
          <a:lstStyle/>
          <a:p>
            <a:fld id="{D6DB77C0-BE76-4008-9870-D6C63D01CE46}" type="slidenum">
              <a:rPr lang="zh-TW" altLang="en-US" smtClean="0"/>
              <a:pPr/>
              <a:t>42</a:t>
            </a:fld>
            <a:endParaRPr lang="zh-TW" altLang="en-US"/>
          </a:p>
        </p:txBody>
      </p:sp>
      <p:pic>
        <p:nvPicPr>
          <p:cNvPr id="62466" name="Picture 2"/>
          <p:cNvPicPr>
            <a:picLocks noChangeAspect="1" noChangeArrowheads="1"/>
          </p:cNvPicPr>
          <p:nvPr/>
        </p:nvPicPr>
        <p:blipFill>
          <a:blip r:embed="rId3" cstate="print"/>
          <a:srcRect/>
          <a:stretch>
            <a:fillRect/>
          </a:stretch>
        </p:blipFill>
        <p:spPr bwMode="auto">
          <a:xfrm>
            <a:off x="323528" y="1340768"/>
            <a:ext cx="8136904" cy="5158524"/>
          </a:xfrm>
          <a:prstGeom prst="rect">
            <a:avLst/>
          </a:prstGeom>
          <a:noFill/>
          <a:ln w="9525">
            <a:noFill/>
            <a:miter lim="800000"/>
            <a:headEnd/>
            <a:tailEnd/>
          </a:ln>
        </p:spPr>
      </p:pic>
      <p:graphicFrame>
        <p:nvGraphicFramePr>
          <p:cNvPr id="8" name="物件 7"/>
          <p:cNvGraphicFramePr>
            <a:graphicFrameLocks noChangeAspect="1"/>
          </p:cNvGraphicFramePr>
          <p:nvPr/>
        </p:nvGraphicFramePr>
        <p:xfrm>
          <a:off x="251520" y="2852936"/>
          <a:ext cx="2544283" cy="1152128"/>
        </p:xfrm>
        <a:graphic>
          <a:graphicData uri="http://schemas.openxmlformats.org/presentationml/2006/ole">
            <p:oleObj spid="_x0000_s96258" name="方程式" r:id="rId4" imgW="2019240" imgH="914400" progId="Equation.3">
              <p:embed/>
            </p:oleObj>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D6DB77C0-BE76-4008-9870-D6C63D01CE46}" type="slidenum">
              <a:rPr lang="zh-TW" altLang="en-US" smtClean="0"/>
              <a:pPr/>
              <a:t>43</a:t>
            </a:fld>
            <a:endParaRPr lang="zh-TW" altLang="en-US"/>
          </a:p>
        </p:txBody>
      </p:sp>
      <p:pic>
        <p:nvPicPr>
          <p:cNvPr id="95234" name="Picture 2"/>
          <p:cNvPicPr>
            <a:picLocks noChangeAspect="1" noChangeArrowheads="1"/>
          </p:cNvPicPr>
          <p:nvPr/>
        </p:nvPicPr>
        <p:blipFill>
          <a:blip r:embed="rId2" cstate="print"/>
          <a:srcRect/>
          <a:stretch>
            <a:fillRect/>
          </a:stretch>
        </p:blipFill>
        <p:spPr bwMode="auto">
          <a:xfrm>
            <a:off x="0" y="0"/>
            <a:ext cx="8053338" cy="66752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smtClean="0"/>
              <a:t>Equivalent convex problem</a:t>
            </a:r>
            <a:endParaRPr lang="zh-TW" altLang="en-US" dirty="0"/>
          </a:p>
        </p:txBody>
      </p:sp>
      <p:sp>
        <p:nvSpPr>
          <p:cNvPr id="2" name="投影片編號版面配置區 1"/>
          <p:cNvSpPr>
            <a:spLocks noGrp="1"/>
          </p:cNvSpPr>
          <p:nvPr>
            <p:ph type="sldNum" sz="quarter" idx="12"/>
          </p:nvPr>
        </p:nvSpPr>
        <p:spPr/>
        <p:txBody>
          <a:bodyPr/>
          <a:lstStyle/>
          <a:p>
            <a:fld id="{D6DB77C0-BE76-4008-9870-D6C63D01CE46}" type="slidenum">
              <a:rPr lang="zh-TW" altLang="en-US" smtClean="0"/>
              <a:pPr/>
              <a:t>44</a:t>
            </a:fld>
            <a:endParaRPr lang="zh-TW" altLang="en-US"/>
          </a:p>
        </p:txBody>
      </p:sp>
      <p:pic>
        <p:nvPicPr>
          <p:cNvPr id="64514" name="Picture 2"/>
          <p:cNvPicPr>
            <a:picLocks noChangeAspect="1" noChangeArrowheads="1"/>
          </p:cNvPicPr>
          <p:nvPr/>
        </p:nvPicPr>
        <p:blipFill>
          <a:blip r:embed="rId2" cstate="print"/>
          <a:srcRect/>
          <a:stretch>
            <a:fillRect/>
          </a:stretch>
        </p:blipFill>
        <p:spPr bwMode="auto">
          <a:xfrm>
            <a:off x="179512" y="1268760"/>
            <a:ext cx="8608725" cy="4968552"/>
          </a:xfrm>
          <a:prstGeom prst="rect">
            <a:avLst/>
          </a:prstGeom>
          <a:noFill/>
          <a:ln w="9525">
            <a:noFill/>
            <a:miter lim="800000"/>
            <a:headEnd/>
            <a:tailEnd/>
          </a:ln>
        </p:spPr>
      </p:pic>
      <p:sp>
        <p:nvSpPr>
          <p:cNvPr id="6" name="圓角矩形 5"/>
          <p:cNvSpPr/>
          <p:nvPr/>
        </p:nvSpPr>
        <p:spPr>
          <a:xfrm>
            <a:off x="2051720" y="5733256"/>
            <a:ext cx="6120680"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2267744" y="6309320"/>
            <a:ext cx="5184576" cy="369332"/>
          </a:xfrm>
          <a:prstGeom prst="rect">
            <a:avLst/>
          </a:prstGeom>
          <a:noFill/>
        </p:spPr>
        <p:txBody>
          <a:bodyPr wrap="square" rtlCol="0">
            <a:spAutoFit/>
          </a:bodyPr>
          <a:lstStyle/>
          <a:p>
            <a:r>
              <a:rPr lang="zh-TW" altLang="en-US" dirty="0" smtClean="0">
                <a:solidFill>
                  <a:srgbClr val="FF0000"/>
                </a:solidFill>
                <a:latin typeface="微軟正黑體" pitchFamily="34" charset="-120"/>
                <a:ea typeface="微軟正黑體" pitchFamily="34" charset="-120"/>
              </a:rPr>
              <a:t>先出求線性方程式的通解，代入問題中變換變數</a:t>
            </a:r>
            <a:endParaRPr lang="zh-TW" altLang="en-US" dirty="0">
              <a:solidFill>
                <a:srgbClr val="FF0000"/>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D6DB77C0-BE76-4008-9870-D6C63D01CE46}" type="slidenum">
              <a:rPr lang="zh-TW" altLang="en-US" smtClean="0"/>
              <a:pPr/>
              <a:t>45</a:t>
            </a:fld>
            <a:endParaRPr lang="zh-TW" altLang="en-US"/>
          </a:p>
        </p:txBody>
      </p:sp>
      <p:pic>
        <p:nvPicPr>
          <p:cNvPr id="65538" name="Picture 2"/>
          <p:cNvPicPr>
            <a:picLocks noChangeAspect="1" noChangeArrowheads="1"/>
          </p:cNvPicPr>
          <p:nvPr/>
        </p:nvPicPr>
        <p:blipFill>
          <a:blip r:embed="rId2" cstate="print"/>
          <a:srcRect/>
          <a:stretch>
            <a:fillRect/>
          </a:stretch>
        </p:blipFill>
        <p:spPr bwMode="auto">
          <a:xfrm>
            <a:off x="971600" y="188640"/>
            <a:ext cx="7315200" cy="3063875"/>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1043608" y="3501008"/>
            <a:ext cx="7102475" cy="3078163"/>
          </a:xfrm>
          <a:prstGeom prst="rect">
            <a:avLst/>
          </a:prstGeom>
          <a:noFill/>
          <a:ln w="9525">
            <a:noFill/>
            <a:miter lim="800000"/>
            <a:headEnd/>
            <a:tailEnd/>
          </a:ln>
        </p:spPr>
      </p:pic>
      <p:sp>
        <p:nvSpPr>
          <p:cNvPr id="6" name="文字方塊 5"/>
          <p:cNvSpPr txBox="1"/>
          <p:nvPr/>
        </p:nvSpPr>
        <p:spPr>
          <a:xfrm>
            <a:off x="3131840" y="1556792"/>
            <a:ext cx="5184576" cy="369332"/>
          </a:xfrm>
          <a:prstGeom prst="rect">
            <a:avLst/>
          </a:prstGeom>
          <a:noFill/>
        </p:spPr>
        <p:txBody>
          <a:bodyPr wrap="square" rtlCol="0">
            <a:spAutoFit/>
          </a:bodyPr>
          <a:lstStyle/>
          <a:p>
            <a:r>
              <a:rPr lang="zh-TW" altLang="en-US" dirty="0" smtClean="0">
                <a:solidFill>
                  <a:srgbClr val="FF0000"/>
                </a:solidFill>
                <a:latin typeface="微軟正黑體" pitchFamily="34" charset="-120"/>
                <a:ea typeface="微軟正黑體" pitchFamily="34" charset="-120"/>
              </a:rPr>
              <a:t>變換變數 </a:t>
            </a:r>
            <a:r>
              <a:rPr lang="en-US" altLang="zh-TW" dirty="0" err="1" smtClean="0">
                <a:solidFill>
                  <a:srgbClr val="FF0000"/>
                </a:solidFill>
                <a:latin typeface="微軟正黑體" pitchFamily="34" charset="-120"/>
                <a:ea typeface="微軟正黑體" pitchFamily="34" charset="-120"/>
              </a:rPr>
              <a:t>y</a:t>
            </a:r>
            <a:r>
              <a:rPr lang="en-US" altLang="zh-TW" baseline="-25000" dirty="0" err="1" smtClean="0">
                <a:solidFill>
                  <a:srgbClr val="FF0000"/>
                </a:solidFill>
                <a:latin typeface="微軟正黑體" pitchFamily="34" charset="-120"/>
                <a:ea typeface="微軟正黑體" pitchFamily="34" charset="-120"/>
              </a:rPr>
              <a:t>i</a:t>
            </a:r>
            <a:r>
              <a:rPr lang="en-US" altLang="zh-TW" dirty="0" smtClean="0">
                <a:solidFill>
                  <a:srgbClr val="FF0000"/>
                </a:solidFill>
                <a:latin typeface="微軟正黑體" pitchFamily="34" charset="-120"/>
                <a:ea typeface="微軟正黑體" pitchFamily="34" charset="-120"/>
              </a:rPr>
              <a:t>=</a:t>
            </a:r>
            <a:r>
              <a:rPr lang="en-US" altLang="zh-TW" dirty="0" err="1" smtClean="0">
                <a:solidFill>
                  <a:srgbClr val="FF0000"/>
                </a:solidFill>
                <a:latin typeface="微軟正黑體" pitchFamily="34" charset="-120"/>
                <a:ea typeface="微軟正黑體" pitchFamily="34" charset="-120"/>
              </a:rPr>
              <a:t>A</a:t>
            </a:r>
            <a:r>
              <a:rPr lang="en-US" altLang="zh-TW" baseline="-25000" dirty="0" err="1" smtClean="0">
                <a:solidFill>
                  <a:srgbClr val="FF0000"/>
                </a:solidFill>
                <a:latin typeface="微軟正黑體" pitchFamily="34" charset="-120"/>
                <a:ea typeface="微軟正黑體" pitchFamily="34" charset="-120"/>
              </a:rPr>
              <a:t>i</a:t>
            </a:r>
            <a:r>
              <a:rPr lang="en-US" altLang="zh-TW" dirty="0" err="1" smtClean="0">
                <a:solidFill>
                  <a:srgbClr val="FF0000"/>
                </a:solidFill>
                <a:latin typeface="微軟正黑體" pitchFamily="34" charset="-120"/>
                <a:ea typeface="微軟正黑體" pitchFamily="34" charset="-120"/>
              </a:rPr>
              <a:t>x+b</a:t>
            </a:r>
            <a:r>
              <a:rPr lang="en-US" altLang="zh-TW" baseline="-25000" dirty="0" err="1" smtClean="0">
                <a:solidFill>
                  <a:srgbClr val="FF0000"/>
                </a:solidFill>
                <a:latin typeface="微軟正黑體" pitchFamily="34" charset="-120"/>
                <a:ea typeface="微軟正黑體" pitchFamily="34" charset="-120"/>
              </a:rPr>
              <a:t>i</a:t>
            </a:r>
            <a:endParaRPr lang="zh-TW" altLang="en-US" baseline="-25000" dirty="0">
              <a:solidFill>
                <a:srgbClr val="FF0000"/>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6DB77C0-BE76-4008-9870-D6C63D01CE46}" type="slidenum">
              <a:rPr lang="zh-TW" altLang="en-US" smtClean="0"/>
              <a:pPr/>
              <a:t>46</a:t>
            </a:fld>
            <a:endParaRPr lang="zh-TW" altLang="en-US"/>
          </a:p>
        </p:txBody>
      </p:sp>
      <p:pic>
        <p:nvPicPr>
          <p:cNvPr id="66562" name="Picture 2"/>
          <p:cNvPicPr>
            <a:picLocks noChangeAspect="1" noChangeArrowheads="1"/>
          </p:cNvPicPr>
          <p:nvPr/>
        </p:nvPicPr>
        <p:blipFill>
          <a:blip r:embed="rId2" cstate="print"/>
          <a:srcRect/>
          <a:stretch>
            <a:fillRect/>
          </a:stretch>
        </p:blipFill>
        <p:spPr bwMode="auto">
          <a:xfrm>
            <a:off x="971600" y="404664"/>
            <a:ext cx="7924933" cy="2160240"/>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a:stretch>
            <a:fillRect/>
          </a:stretch>
        </p:blipFill>
        <p:spPr bwMode="auto">
          <a:xfrm>
            <a:off x="1979712" y="3212976"/>
            <a:ext cx="6500813" cy="3356992"/>
          </a:xfrm>
          <a:prstGeom prst="rect">
            <a:avLst/>
          </a:prstGeom>
          <a:noFill/>
          <a:ln w="9525">
            <a:noFill/>
            <a:miter lim="800000"/>
            <a:headEnd/>
            <a:tailEnd/>
          </a:ln>
        </p:spPr>
      </p:pic>
      <p:cxnSp>
        <p:nvCxnSpPr>
          <p:cNvPr id="6" name="直線接點 5"/>
          <p:cNvCxnSpPr/>
          <p:nvPr/>
        </p:nvCxnSpPr>
        <p:spPr>
          <a:xfrm>
            <a:off x="467544" y="1998132"/>
            <a:ext cx="1728192"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文字方塊 6"/>
          <p:cNvSpPr txBox="1"/>
          <p:nvPr/>
        </p:nvSpPr>
        <p:spPr>
          <a:xfrm>
            <a:off x="1979712" y="1556792"/>
            <a:ext cx="432048" cy="369332"/>
          </a:xfrm>
          <a:prstGeom prst="rect">
            <a:avLst/>
          </a:prstGeom>
          <a:noFill/>
        </p:spPr>
        <p:txBody>
          <a:bodyPr wrap="square" rtlCol="0">
            <a:spAutoFit/>
          </a:bodyPr>
          <a:lstStyle/>
          <a:p>
            <a:r>
              <a:rPr lang="en-US" altLang="zh-TW" dirty="0" smtClean="0"/>
              <a:t>t</a:t>
            </a:r>
            <a:endParaRPr lang="zh-TW" altLang="en-US" dirty="0"/>
          </a:p>
        </p:txBody>
      </p:sp>
      <p:sp>
        <p:nvSpPr>
          <p:cNvPr id="11" name="弧形 10"/>
          <p:cNvSpPr/>
          <p:nvPr/>
        </p:nvSpPr>
        <p:spPr>
          <a:xfrm>
            <a:off x="395536" y="3212976"/>
            <a:ext cx="2016224" cy="1728192"/>
          </a:xfrm>
          <a:prstGeom prst="arc">
            <a:avLst>
              <a:gd name="adj1" fmla="val 21362392"/>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2" name="弧形 11"/>
          <p:cNvSpPr/>
          <p:nvPr/>
        </p:nvSpPr>
        <p:spPr>
          <a:xfrm>
            <a:off x="611560" y="1052736"/>
            <a:ext cx="1224136" cy="1656184"/>
          </a:xfrm>
          <a:prstGeom prst="arc">
            <a:avLst>
              <a:gd name="adj1" fmla="val 21425374"/>
              <a:gd name="adj2" fmla="val 1097939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3" name="文字方塊 12"/>
          <p:cNvSpPr txBox="1"/>
          <p:nvPr/>
        </p:nvSpPr>
        <p:spPr>
          <a:xfrm>
            <a:off x="1547664" y="2420888"/>
            <a:ext cx="792088" cy="369332"/>
          </a:xfrm>
          <a:prstGeom prst="rect">
            <a:avLst/>
          </a:prstGeom>
          <a:noFill/>
        </p:spPr>
        <p:txBody>
          <a:bodyPr wrap="square" rtlCol="0">
            <a:spAutoFit/>
          </a:bodyPr>
          <a:lstStyle/>
          <a:p>
            <a:r>
              <a:rPr lang="en-US" altLang="zh-TW" dirty="0" smtClean="0"/>
              <a:t>f</a:t>
            </a:r>
            <a:r>
              <a:rPr lang="en-US" altLang="zh-TW" baseline="-25000" dirty="0" smtClean="0"/>
              <a:t>0</a:t>
            </a:r>
            <a:r>
              <a:rPr lang="en-US" altLang="zh-TW" dirty="0" smtClean="0"/>
              <a:t>(x)</a:t>
            </a:r>
            <a:endParaRPr lang="zh-TW" altLang="en-US" dirty="0"/>
          </a:p>
        </p:txBody>
      </p:sp>
      <p:cxnSp>
        <p:nvCxnSpPr>
          <p:cNvPr id="15" name="直線接點 14"/>
          <p:cNvCxnSpPr/>
          <p:nvPr/>
        </p:nvCxnSpPr>
        <p:spPr>
          <a:xfrm flipH="1">
            <a:off x="755576" y="1988840"/>
            <a:ext cx="144016"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flipH="1">
            <a:off x="907976" y="1988840"/>
            <a:ext cx="204976" cy="512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flipH="1">
            <a:off x="1060377" y="1988840"/>
            <a:ext cx="265935" cy="6648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flipH="1">
            <a:off x="1212776" y="1988840"/>
            <a:ext cx="288032"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flipH="1">
            <a:off x="1365176" y="1988840"/>
            <a:ext cx="288032" cy="72008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smtClean="0"/>
              <a:t>Linear program (LP)</a:t>
            </a:r>
            <a:endParaRPr lang="zh-TW" altLang="en-US" dirty="0"/>
          </a:p>
        </p:txBody>
      </p:sp>
      <p:sp>
        <p:nvSpPr>
          <p:cNvPr id="2" name="投影片編號版面配置區 1"/>
          <p:cNvSpPr>
            <a:spLocks noGrp="1"/>
          </p:cNvSpPr>
          <p:nvPr>
            <p:ph type="sldNum" sz="quarter" idx="12"/>
          </p:nvPr>
        </p:nvSpPr>
        <p:spPr/>
        <p:txBody>
          <a:bodyPr/>
          <a:lstStyle/>
          <a:p>
            <a:fld id="{D6DB77C0-BE76-4008-9870-D6C63D01CE46}" type="slidenum">
              <a:rPr lang="zh-TW" altLang="en-US" smtClean="0"/>
              <a:pPr/>
              <a:t>47</a:t>
            </a:fld>
            <a:endParaRPr lang="zh-TW" altLang="en-US"/>
          </a:p>
        </p:txBody>
      </p:sp>
      <p:pic>
        <p:nvPicPr>
          <p:cNvPr id="67586" name="Picture 2"/>
          <p:cNvPicPr>
            <a:picLocks noChangeAspect="1" noChangeArrowheads="1"/>
          </p:cNvPicPr>
          <p:nvPr/>
        </p:nvPicPr>
        <p:blipFill>
          <a:blip r:embed="rId2" cstate="print"/>
          <a:srcRect/>
          <a:stretch>
            <a:fillRect/>
          </a:stretch>
        </p:blipFill>
        <p:spPr bwMode="auto">
          <a:xfrm>
            <a:off x="2843808" y="1340768"/>
            <a:ext cx="3119191" cy="1296144"/>
          </a:xfrm>
          <a:prstGeom prst="rect">
            <a:avLst/>
          </a:prstGeom>
          <a:noFill/>
          <a:ln w="9525">
            <a:noFill/>
            <a:miter lim="800000"/>
            <a:headEnd/>
            <a:tailEnd/>
          </a:ln>
        </p:spPr>
      </p:pic>
      <p:pic>
        <p:nvPicPr>
          <p:cNvPr id="67587" name="Picture 3"/>
          <p:cNvPicPr>
            <a:picLocks noChangeAspect="1" noChangeArrowheads="1"/>
          </p:cNvPicPr>
          <p:nvPr/>
        </p:nvPicPr>
        <p:blipFill>
          <a:blip r:embed="rId3" cstate="print"/>
          <a:srcRect/>
          <a:stretch>
            <a:fillRect/>
          </a:stretch>
        </p:blipFill>
        <p:spPr bwMode="auto">
          <a:xfrm>
            <a:off x="971600" y="2708920"/>
            <a:ext cx="7124700" cy="3910013"/>
          </a:xfrm>
          <a:prstGeom prst="rect">
            <a:avLst/>
          </a:prstGeom>
          <a:noFill/>
          <a:ln w="9525">
            <a:noFill/>
            <a:miter lim="800000"/>
            <a:headEnd/>
            <a:tailEnd/>
          </a:ln>
        </p:spPr>
      </p:pic>
      <p:pic>
        <p:nvPicPr>
          <p:cNvPr id="97282" name="Picture 2"/>
          <p:cNvPicPr>
            <a:picLocks noChangeAspect="1" noChangeArrowheads="1"/>
          </p:cNvPicPr>
          <p:nvPr/>
        </p:nvPicPr>
        <p:blipFill>
          <a:blip r:embed="rId4" cstate="print"/>
          <a:srcRect/>
          <a:stretch>
            <a:fillRect/>
          </a:stretch>
        </p:blipFill>
        <p:spPr bwMode="auto">
          <a:xfrm>
            <a:off x="179512" y="4077072"/>
            <a:ext cx="3042623" cy="15841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Linear-fractional program</a:t>
            </a:r>
            <a:endParaRPr lang="zh-TW" altLang="en-US" dirty="0"/>
          </a:p>
        </p:txBody>
      </p:sp>
      <p:sp>
        <p:nvSpPr>
          <p:cNvPr id="3" name="投影片編號版面配置區 2"/>
          <p:cNvSpPr>
            <a:spLocks noGrp="1"/>
          </p:cNvSpPr>
          <p:nvPr>
            <p:ph type="sldNum" sz="quarter" idx="12"/>
          </p:nvPr>
        </p:nvSpPr>
        <p:spPr/>
        <p:txBody>
          <a:bodyPr/>
          <a:lstStyle/>
          <a:p>
            <a:fld id="{D6DB77C0-BE76-4008-9870-D6C63D01CE46}" type="slidenum">
              <a:rPr lang="zh-TW" altLang="en-US" smtClean="0"/>
              <a:pPr/>
              <a:t>48</a:t>
            </a:fld>
            <a:endParaRPr lang="zh-TW" altLang="en-US"/>
          </a:p>
        </p:txBody>
      </p:sp>
      <p:pic>
        <p:nvPicPr>
          <p:cNvPr id="68610" name="Picture 2"/>
          <p:cNvPicPr>
            <a:picLocks noChangeAspect="1" noChangeArrowheads="1"/>
          </p:cNvPicPr>
          <p:nvPr/>
        </p:nvPicPr>
        <p:blipFill>
          <a:blip r:embed="rId2" cstate="print"/>
          <a:srcRect t="4508" b="48742"/>
          <a:stretch>
            <a:fillRect/>
          </a:stretch>
        </p:blipFill>
        <p:spPr bwMode="auto">
          <a:xfrm>
            <a:off x="827584" y="1268760"/>
            <a:ext cx="7475537" cy="2736304"/>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t="57409" b="1993"/>
          <a:stretch>
            <a:fillRect/>
          </a:stretch>
        </p:blipFill>
        <p:spPr bwMode="auto">
          <a:xfrm>
            <a:off x="899592" y="4149080"/>
            <a:ext cx="7475537" cy="2376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Quadratic program (QP)</a:t>
            </a:r>
            <a:endParaRPr lang="zh-TW" altLang="en-US" dirty="0"/>
          </a:p>
        </p:txBody>
      </p:sp>
      <p:sp>
        <p:nvSpPr>
          <p:cNvPr id="3" name="投影片編號版面配置區 2"/>
          <p:cNvSpPr>
            <a:spLocks noGrp="1"/>
          </p:cNvSpPr>
          <p:nvPr>
            <p:ph type="sldNum" sz="quarter" idx="12"/>
          </p:nvPr>
        </p:nvSpPr>
        <p:spPr/>
        <p:txBody>
          <a:bodyPr/>
          <a:lstStyle/>
          <a:p>
            <a:fld id="{D6DB77C0-BE76-4008-9870-D6C63D01CE46}" type="slidenum">
              <a:rPr lang="zh-TW" altLang="en-US" smtClean="0"/>
              <a:pPr/>
              <a:t>49</a:t>
            </a:fld>
            <a:endParaRPr lang="zh-TW" altLang="en-US"/>
          </a:p>
        </p:txBody>
      </p:sp>
      <p:pic>
        <p:nvPicPr>
          <p:cNvPr id="69634" name="Picture 2"/>
          <p:cNvPicPr>
            <a:picLocks noChangeAspect="1" noChangeArrowheads="1"/>
          </p:cNvPicPr>
          <p:nvPr/>
        </p:nvPicPr>
        <p:blipFill>
          <a:blip r:embed="rId2" cstate="print"/>
          <a:srcRect/>
          <a:stretch>
            <a:fillRect/>
          </a:stretch>
        </p:blipFill>
        <p:spPr bwMode="auto">
          <a:xfrm>
            <a:off x="2339752" y="1340768"/>
            <a:ext cx="4068763" cy="1096963"/>
          </a:xfrm>
          <a:prstGeom prst="rect">
            <a:avLst/>
          </a:prstGeom>
          <a:noFill/>
          <a:ln w="9525">
            <a:noFill/>
            <a:miter lim="800000"/>
            <a:headEnd/>
            <a:tailEnd/>
          </a:ln>
        </p:spPr>
      </p:pic>
      <p:pic>
        <p:nvPicPr>
          <p:cNvPr id="69635" name="Picture 3"/>
          <p:cNvPicPr>
            <a:picLocks noChangeAspect="1" noChangeArrowheads="1"/>
          </p:cNvPicPr>
          <p:nvPr/>
        </p:nvPicPr>
        <p:blipFill>
          <a:blip r:embed="rId3" cstate="print"/>
          <a:srcRect/>
          <a:stretch>
            <a:fillRect/>
          </a:stretch>
        </p:blipFill>
        <p:spPr bwMode="auto">
          <a:xfrm>
            <a:off x="1259632" y="2420888"/>
            <a:ext cx="6077149" cy="3626568"/>
          </a:xfrm>
          <a:prstGeom prst="rect">
            <a:avLst/>
          </a:prstGeom>
          <a:noFill/>
          <a:ln w="9525">
            <a:noFill/>
            <a:miter lim="800000"/>
            <a:headEnd/>
            <a:tailEnd/>
          </a:ln>
        </p:spPr>
      </p:pic>
      <p:pic>
        <p:nvPicPr>
          <p:cNvPr id="98306" name="Picture 2"/>
          <p:cNvPicPr>
            <a:picLocks noChangeAspect="1" noChangeArrowheads="1"/>
          </p:cNvPicPr>
          <p:nvPr/>
        </p:nvPicPr>
        <p:blipFill>
          <a:blip r:embed="rId4" cstate="print"/>
          <a:srcRect/>
          <a:stretch>
            <a:fillRect/>
          </a:stretch>
        </p:blipFill>
        <p:spPr bwMode="auto">
          <a:xfrm>
            <a:off x="0" y="4077072"/>
            <a:ext cx="3385199" cy="1512168"/>
          </a:xfrm>
          <a:prstGeom prst="rect">
            <a:avLst/>
          </a:prstGeom>
          <a:noFill/>
          <a:ln w="9525">
            <a:noFill/>
            <a:miter lim="800000"/>
            <a:headEnd/>
            <a:tailEnd/>
          </a:ln>
        </p:spPr>
      </p:pic>
      <p:sp>
        <p:nvSpPr>
          <p:cNvPr id="7" name="文字方塊 6"/>
          <p:cNvSpPr txBox="1"/>
          <p:nvPr/>
        </p:nvSpPr>
        <p:spPr>
          <a:xfrm>
            <a:off x="395536" y="3573016"/>
            <a:ext cx="3024336" cy="369332"/>
          </a:xfrm>
          <a:prstGeom prst="rect">
            <a:avLst/>
          </a:prstGeom>
          <a:noFill/>
        </p:spPr>
        <p:txBody>
          <a:bodyPr wrap="square" rtlCol="0">
            <a:spAutoFit/>
          </a:bodyPr>
          <a:lstStyle/>
          <a:p>
            <a:r>
              <a:rPr lang="en-US" altLang="zh-TW" dirty="0" smtClean="0">
                <a:solidFill>
                  <a:srgbClr val="FF0000"/>
                </a:solidFill>
              </a:rPr>
              <a:t>Mean variance model:</a:t>
            </a:r>
            <a:endParaRPr lang="zh-TW" altLang="en-US"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827584" y="404664"/>
            <a:ext cx="7793038" cy="693738"/>
          </a:xfrm>
        </p:spPr>
        <p:txBody>
          <a:bodyPr>
            <a:normAutofit fontScale="90000"/>
          </a:bodyPr>
          <a:lstStyle/>
          <a:p>
            <a:r>
              <a:rPr lang="en-US" altLang="zh-TW" dirty="0" smtClean="0"/>
              <a:t>Example: 0/1 </a:t>
            </a:r>
            <a:r>
              <a:rPr lang="en-US" altLang="zh-TW" dirty="0"/>
              <a:t>knapsack problem</a:t>
            </a:r>
            <a:endParaRPr lang="zh-TW" altLang="en-US" dirty="0"/>
          </a:p>
        </p:txBody>
      </p:sp>
      <p:sp>
        <p:nvSpPr>
          <p:cNvPr id="9" name="Rectangle 3"/>
          <p:cNvSpPr txBox="1">
            <a:spLocks noChangeArrowheads="1"/>
          </p:cNvSpPr>
          <p:nvPr/>
        </p:nvSpPr>
        <p:spPr>
          <a:xfrm>
            <a:off x="838200" y="1600200"/>
            <a:ext cx="7772400" cy="4114800"/>
          </a:xfrm>
          <a:prstGeom prst="rect">
            <a:avLst/>
          </a:prstGeom>
        </p:spPr>
        <p:txBody>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TW" sz="2800" b="0" i="0" u="none" strike="noStrike" kern="1200" cap="none" spc="0" normalizeH="0" baseline="0" noProof="0" dirty="0" smtClean="0">
                <a:ln>
                  <a:noFill/>
                </a:ln>
                <a:solidFill>
                  <a:schemeClr val="tx1"/>
                </a:solidFill>
                <a:effectLst/>
                <a:uLnTx/>
                <a:uFillTx/>
                <a:latin typeface="+mn-lt"/>
                <a:ea typeface="+mn-ea"/>
                <a:cs typeface="+mn-cs"/>
              </a:rPr>
              <a:t>n objects ,  weight  W</a:t>
            </a:r>
            <a:r>
              <a:rPr kumimoji="0" lang="en-US" altLang="zh-TW" sz="2800" b="0" i="0" u="none" strike="noStrike" kern="1200" cap="none" spc="0" normalizeH="0" baseline="-30000" noProof="0" dirty="0" smtClean="0">
                <a:ln>
                  <a:noFill/>
                </a:ln>
                <a:solidFill>
                  <a:schemeClr val="tx1"/>
                </a:solidFill>
                <a:effectLst/>
                <a:uLnTx/>
                <a:uFillTx/>
                <a:latin typeface="+mn-lt"/>
                <a:ea typeface="+mn-ea"/>
                <a:cs typeface="+mn-cs"/>
              </a:rPr>
              <a:t>1</a:t>
            </a:r>
            <a:r>
              <a:rPr kumimoji="0" lang="en-US" altLang="zh-TW" sz="2800" b="0" i="0" u="none" strike="noStrike" kern="1200" cap="none" spc="0" normalizeH="0" baseline="0" noProof="0" dirty="0" smtClean="0">
                <a:ln>
                  <a:noFill/>
                </a:ln>
                <a:solidFill>
                  <a:schemeClr val="tx1"/>
                </a:solidFill>
                <a:effectLst/>
                <a:uLnTx/>
                <a:uFillTx/>
                <a:latin typeface="+mn-lt"/>
                <a:ea typeface="+mn-ea"/>
                <a:cs typeface="+mn-cs"/>
              </a:rPr>
              <a:t>, W</a:t>
            </a:r>
            <a:r>
              <a:rPr kumimoji="0" lang="en-US" altLang="zh-TW" sz="2800" b="0" i="0" u="none" strike="noStrike" kern="1200" cap="none" spc="0" normalizeH="0" baseline="-30000" noProof="0" dirty="0" smtClean="0">
                <a:ln>
                  <a:noFill/>
                </a:ln>
                <a:solidFill>
                  <a:schemeClr val="tx1"/>
                </a:solidFill>
                <a:effectLst/>
                <a:uLnTx/>
                <a:uFillTx/>
                <a:latin typeface="+mn-lt"/>
                <a:ea typeface="+mn-ea"/>
                <a:cs typeface="+mn-cs"/>
              </a:rPr>
              <a:t>2</a:t>
            </a:r>
            <a:r>
              <a:rPr kumimoji="0" lang="en-US" altLang="zh-TW"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altLang="zh-TW" sz="2800" b="0" i="0" u="none" strike="noStrike" kern="1200" cap="none" spc="0" normalizeH="0" baseline="0" noProof="0" dirty="0" smtClean="0">
                <a:ln>
                  <a:noFill/>
                </a:ln>
                <a:solidFill>
                  <a:schemeClr val="tx1"/>
                </a:solidFill>
                <a:effectLst/>
                <a:uLnTx/>
                <a:uFillTx/>
                <a:latin typeface="Times New Roman" pitchFamily="18" charset="0"/>
                <a:ea typeface="+mn-ea"/>
                <a:cs typeface="+mn-cs"/>
                <a:sym typeface="Symbol" pitchFamily="18" charset="2"/>
              </a:rPr>
              <a:t></a:t>
            </a:r>
            <a:r>
              <a:rPr kumimoji="0" lang="en-US" altLang="zh-TW" sz="2800" b="0" i="0" u="none" strike="noStrike" kern="1200" cap="none" spc="0" normalizeH="0" baseline="0" noProof="0" dirty="0" smtClean="0">
                <a:ln>
                  <a:noFill/>
                </a:ln>
                <a:solidFill>
                  <a:schemeClr val="tx1"/>
                </a:solidFill>
                <a:effectLst/>
                <a:uLnTx/>
                <a:uFillTx/>
                <a:latin typeface="+mn-lt"/>
                <a:ea typeface="+mn-ea"/>
                <a:cs typeface="+mn-cs"/>
              </a:rPr>
              <a:t>,</a:t>
            </a:r>
            <a:r>
              <a:rPr kumimoji="0" lang="en-US" altLang="zh-TW" sz="2800" b="0" i="0" u="none" strike="noStrike" kern="1200" cap="none" spc="0" normalizeH="0" baseline="0" noProof="0" dirty="0" err="1" smtClean="0">
                <a:ln>
                  <a:noFill/>
                </a:ln>
                <a:solidFill>
                  <a:schemeClr val="tx1"/>
                </a:solidFill>
                <a:effectLst/>
                <a:uLnTx/>
                <a:uFillTx/>
                <a:latin typeface="+mn-lt"/>
                <a:ea typeface="+mn-ea"/>
                <a:cs typeface="+mn-cs"/>
              </a:rPr>
              <a:t>W</a:t>
            </a:r>
            <a:r>
              <a:rPr kumimoji="0" lang="en-US" altLang="zh-TW" sz="2800" b="0" i="0" u="none" strike="noStrike" kern="1200" cap="none" spc="0" normalizeH="0" baseline="-30000" noProof="0" dirty="0" err="1" smtClean="0">
                <a:ln>
                  <a:noFill/>
                </a:ln>
                <a:solidFill>
                  <a:schemeClr val="tx1"/>
                </a:solidFill>
                <a:effectLst/>
                <a:uLnTx/>
                <a:uFillTx/>
                <a:latin typeface="+mn-lt"/>
                <a:ea typeface="+mn-ea"/>
                <a:cs typeface="+mn-cs"/>
              </a:rPr>
              <a:t>n</a:t>
            </a:r>
            <a:r>
              <a:rPr kumimoji="0" lang="en-US" altLang="zh-TW" sz="28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altLang="zh-TW" sz="2800" b="0" i="0" u="none" strike="noStrike" kern="1200" cap="none" spc="0" normalizeH="0" baseline="0" noProof="0" dirty="0" smtClean="0">
                <a:ln>
                  <a:noFill/>
                </a:ln>
                <a:solidFill>
                  <a:schemeClr val="tx1"/>
                </a:solidFill>
                <a:effectLst/>
                <a:uLnTx/>
                <a:uFillTx/>
                <a:latin typeface="+mn-lt"/>
                <a:ea typeface="+mn-ea"/>
                <a:cs typeface="+mn-cs"/>
              </a:rPr>
              <a:t>                    profit   P</a:t>
            </a:r>
            <a:r>
              <a:rPr kumimoji="0" lang="en-US" altLang="zh-TW" sz="2800" b="0" i="0" u="none" strike="noStrike" kern="1200" cap="none" spc="0" normalizeH="0" baseline="-30000" noProof="0" dirty="0" smtClean="0">
                <a:ln>
                  <a:noFill/>
                </a:ln>
                <a:solidFill>
                  <a:schemeClr val="tx1"/>
                </a:solidFill>
                <a:effectLst/>
                <a:uLnTx/>
                <a:uFillTx/>
                <a:latin typeface="+mn-lt"/>
                <a:ea typeface="+mn-ea"/>
                <a:cs typeface="+mn-cs"/>
              </a:rPr>
              <a:t>1</a:t>
            </a:r>
            <a:r>
              <a:rPr kumimoji="0" lang="en-US" altLang="zh-TW" sz="2800" b="0" i="0" u="none" strike="noStrike" kern="1200" cap="none" spc="0" normalizeH="0" baseline="0" noProof="0" dirty="0" smtClean="0">
                <a:ln>
                  <a:noFill/>
                </a:ln>
                <a:solidFill>
                  <a:schemeClr val="tx1"/>
                </a:solidFill>
                <a:effectLst/>
                <a:uLnTx/>
                <a:uFillTx/>
                <a:latin typeface="+mn-lt"/>
                <a:ea typeface="+mn-ea"/>
                <a:cs typeface="+mn-cs"/>
              </a:rPr>
              <a:t>, P</a:t>
            </a:r>
            <a:r>
              <a:rPr kumimoji="0" lang="en-US" altLang="zh-TW" sz="2800" b="0" i="0" u="none" strike="noStrike" kern="1200" cap="none" spc="0" normalizeH="0" baseline="-30000" noProof="0" dirty="0" smtClean="0">
                <a:ln>
                  <a:noFill/>
                </a:ln>
                <a:solidFill>
                  <a:schemeClr val="tx1"/>
                </a:solidFill>
                <a:effectLst/>
                <a:uLnTx/>
                <a:uFillTx/>
                <a:latin typeface="+mn-lt"/>
                <a:ea typeface="+mn-ea"/>
                <a:cs typeface="+mn-cs"/>
              </a:rPr>
              <a:t>2</a:t>
            </a:r>
            <a:r>
              <a:rPr kumimoji="0" lang="en-US" altLang="zh-TW"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altLang="zh-TW" sz="2800" b="0" i="0" u="none" strike="noStrike" kern="1200" cap="none" spc="0" normalizeH="0" baseline="0" noProof="0" dirty="0" smtClean="0">
                <a:ln>
                  <a:noFill/>
                </a:ln>
                <a:solidFill>
                  <a:schemeClr val="tx1"/>
                </a:solidFill>
                <a:effectLst/>
                <a:uLnTx/>
                <a:uFillTx/>
                <a:latin typeface="Times New Roman" pitchFamily="18" charset="0"/>
                <a:ea typeface="+mn-ea"/>
                <a:cs typeface="+mn-cs"/>
                <a:sym typeface="Symbol" pitchFamily="18" charset="2"/>
              </a:rPr>
              <a:t></a:t>
            </a:r>
            <a:r>
              <a:rPr kumimoji="0" lang="en-US" altLang="zh-TW" sz="2800" b="0" i="0" u="none" strike="noStrike" kern="1200" cap="none" spc="0" normalizeH="0" baseline="0" noProof="0" dirty="0" smtClean="0">
                <a:ln>
                  <a:noFill/>
                </a:ln>
                <a:solidFill>
                  <a:schemeClr val="tx1"/>
                </a:solidFill>
                <a:effectLst/>
                <a:uLnTx/>
                <a:uFillTx/>
                <a:latin typeface="+mn-lt"/>
                <a:ea typeface="+mn-ea"/>
                <a:cs typeface="+mn-cs"/>
              </a:rPr>
              <a:t>,</a:t>
            </a:r>
            <a:r>
              <a:rPr kumimoji="0" lang="en-US" altLang="zh-TW" sz="2800" b="0" i="0" u="none" strike="noStrike" kern="1200" cap="none" spc="0" normalizeH="0" baseline="0" noProof="0" dirty="0" err="1" smtClean="0">
                <a:ln>
                  <a:noFill/>
                </a:ln>
                <a:solidFill>
                  <a:schemeClr val="tx1"/>
                </a:solidFill>
                <a:effectLst/>
                <a:uLnTx/>
                <a:uFillTx/>
                <a:latin typeface="+mn-lt"/>
                <a:ea typeface="+mn-ea"/>
                <a:cs typeface="+mn-cs"/>
              </a:rPr>
              <a:t>P</a:t>
            </a:r>
            <a:r>
              <a:rPr kumimoji="0" lang="en-US" altLang="zh-TW" sz="2800" b="0" i="0" u="none" strike="noStrike" kern="1200" cap="none" spc="0" normalizeH="0" baseline="-30000" noProof="0" dirty="0" err="1" smtClean="0">
                <a:ln>
                  <a:noFill/>
                </a:ln>
                <a:solidFill>
                  <a:schemeClr val="tx1"/>
                </a:solidFill>
                <a:effectLst/>
                <a:uLnTx/>
                <a:uFillTx/>
                <a:latin typeface="+mn-lt"/>
                <a:ea typeface="+mn-ea"/>
                <a:cs typeface="+mn-cs"/>
              </a:rPr>
              <a:t>n</a:t>
            </a:r>
            <a:r>
              <a:rPr kumimoji="0" lang="en-US" altLang="zh-TW" sz="28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altLang="zh-TW" sz="2800" b="0" i="0" u="none" strike="noStrike" kern="1200" cap="none" spc="0" normalizeH="0" baseline="0" noProof="0" dirty="0" smtClean="0">
                <a:ln>
                  <a:noFill/>
                </a:ln>
                <a:solidFill>
                  <a:schemeClr val="tx1"/>
                </a:solidFill>
                <a:effectLst/>
                <a:uLnTx/>
                <a:uFillTx/>
                <a:latin typeface="+mn-lt"/>
                <a:ea typeface="+mn-ea"/>
                <a:cs typeface="+mn-cs"/>
              </a:rPr>
              <a:t>	                 capacity M</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altLang="zh-TW" sz="2800" b="0" i="0" u="none" strike="noStrike" kern="1200" cap="none" spc="0" normalizeH="0" baseline="0" noProof="0" dirty="0" smtClean="0">
                <a:ln>
                  <a:noFill/>
                </a:ln>
                <a:solidFill>
                  <a:schemeClr val="tx1"/>
                </a:solidFill>
                <a:effectLst/>
                <a:uLnTx/>
                <a:uFillTx/>
                <a:latin typeface="+mn-lt"/>
                <a:ea typeface="+mn-ea"/>
                <a:cs typeface="+mn-cs"/>
              </a:rPr>
              <a:t>			maximize</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zh-TW" alt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altLang="zh-TW" sz="2800" b="0" i="0" u="none" strike="noStrike" kern="1200" cap="none" spc="0" normalizeH="0" baseline="0" noProof="0" dirty="0" smtClean="0">
                <a:ln>
                  <a:noFill/>
                </a:ln>
                <a:solidFill>
                  <a:schemeClr val="tx1"/>
                </a:solidFill>
                <a:effectLst/>
                <a:uLnTx/>
                <a:uFillTx/>
                <a:latin typeface="+mn-lt"/>
                <a:ea typeface="+mn-ea"/>
                <a:cs typeface="+mn-cs"/>
              </a:rPr>
              <a:t>subject to           </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zh-TW" alt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altLang="zh-TW" sz="2800" b="0" i="0" u="none" strike="noStrike" kern="1200" cap="none" spc="0" normalizeH="0" baseline="0" noProof="0" dirty="0" smtClean="0">
                <a:ln>
                  <a:noFill/>
                </a:ln>
                <a:solidFill>
                  <a:schemeClr val="tx1"/>
                </a:solidFill>
                <a:effectLst/>
                <a:uLnTx/>
                <a:uFillTx/>
                <a:latin typeface="+mn-lt"/>
                <a:ea typeface="+mn-ea"/>
                <a:cs typeface="+mn-cs"/>
              </a:rPr>
              <a:t>x</a:t>
            </a:r>
            <a:r>
              <a:rPr kumimoji="0" lang="en-US" altLang="zh-TW" sz="2800" b="0" i="0" u="none" strike="noStrike" kern="1200" cap="none" spc="0" normalizeH="0" baseline="-30000" noProof="0" dirty="0" smtClean="0">
                <a:ln>
                  <a:noFill/>
                </a:ln>
                <a:solidFill>
                  <a:schemeClr val="tx1"/>
                </a:solidFill>
                <a:effectLst/>
                <a:uLnTx/>
                <a:uFillTx/>
                <a:latin typeface="+mn-lt"/>
                <a:ea typeface="+mn-ea"/>
                <a:cs typeface="+mn-cs"/>
              </a:rPr>
              <a:t>i</a:t>
            </a:r>
            <a:r>
              <a:rPr kumimoji="0" lang="en-US" altLang="zh-TW" sz="2800" b="0" i="0" u="none" strike="noStrike" kern="1200" cap="none" spc="0" normalizeH="0" baseline="0" noProof="0" dirty="0" smtClean="0">
                <a:ln>
                  <a:noFill/>
                </a:ln>
                <a:solidFill>
                  <a:schemeClr val="tx1"/>
                </a:solidFill>
                <a:effectLst/>
                <a:uLnTx/>
                <a:uFillTx/>
                <a:latin typeface="+mn-lt"/>
                <a:ea typeface="+mn-ea"/>
                <a:cs typeface="+mn-cs"/>
              </a:rPr>
              <a:t> = 0 or 1,  1</a:t>
            </a:r>
            <a:r>
              <a:rPr kumimoji="0" lang="en-US" altLang="zh-TW" sz="2800" b="0" i="0" u="none" strike="noStrike" kern="1200" cap="none" spc="0" normalizeH="0" baseline="0" noProof="0" dirty="0" smtClean="0">
                <a:ln>
                  <a:noFill/>
                </a:ln>
                <a:solidFill>
                  <a:schemeClr val="tx1"/>
                </a:solidFill>
                <a:effectLst/>
                <a:uLnTx/>
                <a:uFillTx/>
                <a:latin typeface="Times New Roman" pitchFamily="18" charset="0"/>
                <a:ea typeface="+mn-ea"/>
                <a:cs typeface="+mn-cs"/>
                <a:sym typeface="Symbol" pitchFamily="18" charset="2"/>
              </a:rPr>
              <a:t></a:t>
            </a:r>
            <a:r>
              <a:rPr kumimoji="0" lang="en-US" altLang="zh-TW" sz="2800" b="0" i="0" u="none" strike="noStrike" kern="1200" cap="none" spc="0" normalizeH="0" baseline="0" noProof="0" dirty="0" smtClean="0">
                <a:ln>
                  <a:noFill/>
                </a:ln>
                <a:solidFill>
                  <a:schemeClr val="tx1"/>
                </a:solidFill>
                <a:effectLst/>
                <a:uLnTx/>
                <a:uFillTx/>
                <a:latin typeface="+mn-lt"/>
                <a:ea typeface="+mn-ea"/>
                <a:cs typeface="+mn-cs"/>
              </a:rPr>
              <a:t>i</a:t>
            </a:r>
            <a:r>
              <a:rPr kumimoji="0" lang="en-US" altLang="zh-TW" sz="2800" b="0" i="0" u="none" strike="noStrike" kern="1200" cap="none" spc="0" normalizeH="0" baseline="0" noProof="0" dirty="0" smtClean="0">
                <a:ln>
                  <a:noFill/>
                </a:ln>
                <a:solidFill>
                  <a:schemeClr val="tx1"/>
                </a:solidFill>
                <a:effectLst/>
                <a:uLnTx/>
                <a:uFillTx/>
                <a:latin typeface="Times New Roman" pitchFamily="18" charset="0"/>
                <a:ea typeface="+mn-ea"/>
                <a:cs typeface="+mn-cs"/>
                <a:sym typeface="Symbol" pitchFamily="18" charset="2"/>
              </a:rPr>
              <a:t></a:t>
            </a:r>
            <a:r>
              <a:rPr kumimoji="0" lang="en-US" altLang="zh-TW" sz="2800" b="0" i="0" u="none" strike="noStrike" kern="1200" cap="none" spc="0" normalizeH="0" baseline="0" noProof="0" dirty="0" smtClean="0">
                <a:ln>
                  <a:noFill/>
                </a:ln>
                <a:solidFill>
                  <a:schemeClr val="tx1"/>
                </a:solidFill>
                <a:effectLst/>
                <a:uLnTx/>
                <a:uFillTx/>
                <a:latin typeface="+mn-lt"/>
                <a:ea typeface="+mn-ea"/>
                <a:cs typeface="+mn-cs"/>
              </a:rPr>
              <a:t>n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TW" sz="2800" b="0" i="0" u="none" strike="noStrike" kern="1200" cap="none" spc="0" normalizeH="0" baseline="0" noProof="0" dirty="0" smtClean="0">
                <a:ln>
                  <a:noFill/>
                </a:ln>
                <a:solidFill>
                  <a:schemeClr val="tx1"/>
                </a:solidFill>
                <a:effectLst/>
                <a:uLnTx/>
                <a:uFillTx/>
                <a:latin typeface="+mn-lt"/>
                <a:ea typeface="+mn-ea"/>
                <a:cs typeface="+mn-cs"/>
              </a:rPr>
              <a:t>e. g. </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zh-TW" altLang="en-US" sz="28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10" name="Object 4"/>
          <p:cNvGraphicFramePr>
            <a:graphicFrameLocks noChangeAspect="1"/>
          </p:cNvGraphicFramePr>
          <p:nvPr/>
        </p:nvGraphicFramePr>
        <p:xfrm>
          <a:off x="4644008" y="3068960"/>
          <a:ext cx="1143000" cy="661988"/>
        </p:xfrm>
        <a:graphic>
          <a:graphicData uri="http://schemas.openxmlformats.org/presentationml/2006/ole">
            <p:oleObj spid="_x0000_s50177" name="Equation" r:id="rId3" imgW="482400" imgH="342720" progId="Equation.3">
              <p:embed/>
            </p:oleObj>
          </a:graphicData>
        </a:graphic>
      </p:graphicFrame>
      <p:graphicFrame>
        <p:nvGraphicFramePr>
          <p:cNvPr id="11" name="Object 5"/>
          <p:cNvGraphicFramePr>
            <a:graphicFrameLocks noChangeAspect="1"/>
          </p:cNvGraphicFramePr>
          <p:nvPr/>
        </p:nvGraphicFramePr>
        <p:xfrm>
          <a:off x="4572000" y="3717032"/>
          <a:ext cx="1449388" cy="603250"/>
        </p:xfrm>
        <a:graphic>
          <a:graphicData uri="http://schemas.openxmlformats.org/presentationml/2006/ole">
            <p:oleObj spid="_x0000_s50178" name="方程式" r:id="rId4" imgW="825480" imgH="342720" progId="Equation.3">
              <p:embed/>
            </p:oleObj>
          </a:graphicData>
        </a:graphic>
      </p:graphicFrame>
      <p:graphicFrame>
        <p:nvGraphicFramePr>
          <p:cNvPr id="12" name="Object 6"/>
          <p:cNvGraphicFramePr>
            <a:graphicFrameLocks noChangeAspect="1"/>
          </p:cNvGraphicFramePr>
          <p:nvPr/>
        </p:nvGraphicFramePr>
        <p:xfrm>
          <a:off x="1547664" y="5013176"/>
          <a:ext cx="6248400" cy="1633538"/>
        </p:xfrm>
        <a:graphic>
          <a:graphicData uri="http://schemas.openxmlformats.org/presentationml/2006/ole">
            <p:oleObj spid="_x0000_s50179" name="文件" r:id="rId5" imgW="5530680" imgH="1446120" progId="Word.Document.8">
              <p:embed/>
            </p:oleObj>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err="1" smtClean="0"/>
              <a:t>Quadratically</a:t>
            </a:r>
            <a:r>
              <a:rPr lang="en-US" altLang="zh-TW" dirty="0" smtClean="0"/>
              <a:t> constrained quadratic program (QCQP)</a:t>
            </a:r>
            <a:endParaRPr lang="zh-TW" altLang="en-US" dirty="0"/>
          </a:p>
        </p:txBody>
      </p:sp>
      <p:sp>
        <p:nvSpPr>
          <p:cNvPr id="3" name="投影片編號版面配置區 2"/>
          <p:cNvSpPr>
            <a:spLocks noGrp="1"/>
          </p:cNvSpPr>
          <p:nvPr>
            <p:ph type="sldNum" sz="quarter" idx="12"/>
          </p:nvPr>
        </p:nvSpPr>
        <p:spPr/>
        <p:txBody>
          <a:bodyPr/>
          <a:lstStyle/>
          <a:p>
            <a:fld id="{D6DB77C0-BE76-4008-9870-D6C63D01CE46}" type="slidenum">
              <a:rPr lang="zh-TW" altLang="en-US" smtClean="0"/>
              <a:pPr/>
              <a:t>50</a:t>
            </a:fld>
            <a:endParaRPr lang="zh-TW" altLang="en-US"/>
          </a:p>
        </p:txBody>
      </p:sp>
      <p:pic>
        <p:nvPicPr>
          <p:cNvPr id="70658" name="Picture 2"/>
          <p:cNvPicPr>
            <a:picLocks noChangeAspect="1" noChangeArrowheads="1"/>
          </p:cNvPicPr>
          <p:nvPr/>
        </p:nvPicPr>
        <p:blipFill>
          <a:blip r:embed="rId2" cstate="print"/>
          <a:srcRect/>
          <a:stretch>
            <a:fillRect/>
          </a:stretch>
        </p:blipFill>
        <p:spPr bwMode="auto">
          <a:xfrm>
            <a:off x="467544" y="2420888"/>
            <a:ext cx="8237537" cy="283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Second-order cone programming</a:t>
            </a:r>
            <a:endParaRPr lang="zh-TW" altLang="en-US" dirty="0"/>
          </a:p>
        </p:txBody>
      </p:sp>
      <p:sp>
        <p:nvSpPr>
          <p:cNvPr id="3" name="投影片編號版面配置區 2"/>
          <p:cNvSpPr>
            <a:spLocks noGrp="1"/>
          </p:cNvSpPr>
          <p:nvPr>
            <p:ph type="sldNum" sz="quarter" idx="12"/>
          </p:nvPr>
        </p:nvSpPr>
        <p:spPr/>
        <p:txBody>
          <a:bodyPr/>
          <a:lstStyle/>
          <a:p>
            <a:fld id="{D6DB77C0-BE76-4008-9870-D6C63D01CE46}" type="slidenum">
              <a:rPr lang="zh-TW" altLang="en-US" smtClean="0"/>
              <a:pPr/>
              <a:t>51</a:t>
            </a:fld>
            <a:endParaRPr lang="zh-TW" altLang="en-US"/>
          </a:p>
        </p:txBody>
      </p:sp>
      <p:pic>
        <p:nvPicPr>
          <p:cNvPr id="71682" name="Picture 2"/>
          <p:cNvPicPr>
            <a:picLocks noChangeAspect="1" noChangeArrowheads="1"/>
          </p:cNvPicPr>
          <p:nvPr/>
        </p:nvPicPr>
        <p:blipFill>
          <a:blip r:embed="rId2" cstate="print"/>
          <a:srcRect/>
          <a:stretch>
            <a:fillRect/>
          </a:stretch>
        </p:blipFill>
        <p:spPr bwMode="auto">
          <a:xfrm>
            <a:off x="395536" y="1340768"/>
            <a:ext cx="8250376" cy="2088232"/>
          </a:xfrm>
          <a:prstGeom prst="rect">
            <a:avLst/>
          </a:prstGeom>
          <a:noFill/>
          <a:ln w="9525">
            <a:noFill/>
            <a:miter lim="800000"/>
            <a:headEnd/>
            <a:tailEnd/>
          </a:ln>
        </p:spPr>
      </p:pic>
      <p:pic>
        <p:nvPicPr>
          <p:cNvPr id="71683" name="Picture 3"/>
          <p:cNvPicPr>
            <a:picLocks noChangeAspect="1" noChangeArrowheads="1"/>
          </p:cNvPicPr>
          <p:nvPr/>
        </p:nvPicPr>
        <p:blipFill>
          <a:blip r:embed="rId3" cstate="print"/>
          <a:srcRect/>
          <a:stretch>
            <a:fillRect/>
          </a:stretch>
        </p:blipFill>
        <p:spPr bwMode="auto">
          <a:xfrm>
            <a:off x="683568" y="3573016"/>
            <a:ext cx="7575550" cy="201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6DB77C0-BE76-4008-9870-D6C63D01CE46}" type="slidenum">
              <a:rPr lang="zh-TW" altLang="en-US" smtClean="0"/>
              <a:pPr/>
              <a:t>52</a:t>
            </a:fld>
            <a:endParaRPr lang="zh-TW" altLang="en-US"/>
          </a:p>
        </p:txBody>
      </p:sp>
      <p:pic>
        <p:nvPicPr>
          <p:cNvPr id="99330" name="Picture 2"/>
          <p:cNvPicPr>
            <a:picLocks noChangeAspect="1" noChangeArrowheads="1"/>
          </p:cNvPicPr>
          <p:nvPr/>
        </p:nvPicPr>
        <p:blipFill>
          <a:blip r:embed="rId2" cstate="print"/>
          <a:srcRect/>
          <a:stretch>
            <a:fillRect/>
          </a:stretch>
        </p:blipFill>
        <p:spPr bwMode="auto">
          <a:xfrm>
            <a:off x="251520" y="188640"/>
            <a:ext cx="8742853" cy="56886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6DB77C0-BE76-4008-9870-D6C63D01CE46}" type="slidenum">
              <a:rPr lang="zh-TW" altLang="en-US" smtClean="0"/>
              <a:pPr/>
              <a:t>53</a:t>
            </a:fld>
            <a:endParaRPr lang="zh-TW" altLang="en-US"/>
          </a:p>
        </p:txBody>
      </p:sp>
      <p:sp>
        <p:nvSpPr>
          <p:cNvPr id="3" name="文字方塊 2"/>
          <p:cNvSpPr txBox="1"/>
          <p:nvPr/>
        </p:nvSpPr>
        <p:spPr>
          <a:xfrm>
            <a:off x="971600" y="2636912"/>
            <a:ext cx="7128792" cy="769441"/>
          </a:xfrm>
          <a:prstGeom prst="rect">
            <a:avLst/>
          </a:prstGeom>
          <a:noFill/>
        </p:spPr>
        <p:txBody>
          <a:bodyPr wrap="square" rtlCol="0">
            <a:spAutoFit/>
          </a:bodyPr>
          <a:lstStyle/>
          <a:p>
            <a:pPr algn="ctr"/>
            <a:r>
              <a:rPr lang="en-US" altLang="zh-TW" sz="4400" dirty="0" smtClean="0"/>
              <a:t>Python </a:t>
            </a:r>
            <a:r>
              <a:rPr lang="en-US" altLang="zh-TW" sz="4400" dirty="0" err="1" smtClean="0"/>
              <a:t>cvxopt</a:t>
            </a:r>
            <a:r>
              <a:rPr lang="en-US" altLang="zh-TW" sz="4400" dirty="0" smtClean="0"/>
              <a:t> </a:t>
            </a:r>
            <a:r>
              <a:rPr lang="en-US" altLang="zh-TW" sz="4400" dirty="0" smtClean="0"/>
              <a:t>package</a:t>
            </a:r>
            <a:endParaRPr lang="zh-TW" altLang="en-US" sz="4400" dirty="0"/>
          </a:p>
        </p:txBody>
      </p:sp>
      <p:sp>
        <p:nvSpPr>
          <p:cNvPr id="4" name="矩形 3"/>
          <p:cNvSpPr/>
          <p:nvPr/>
        </p:nvSpPr>
        <p:spPr>
          <a:xfrm>
            <a:off x="2843808" y="3933056"/>
            <a:ext cx="3151697" cy="369332"/>
          </a:xfrm>
          <a:prstGeom prst="rect">
            <a:avLst/>
          </a:prstGeom>
        </p:spPr>
        <p:txBody>
          <a:bodyPr wrap="none">
            <a:spAutoFit/>
          </a:bodyPr>
          <a:lstStyle/>
          <a:p>
            <a:r>
              <a:rPr lang="en-US" altLang="zh-TW" dirty="0" smtClean="0">
                <a:hlinkClick r:id="rId2"/>
              </a:rPr>
              <a:t>http://abel.ee.ucla.edu/cvxopt/</a:t>
            </a:r>
            <a:endParaRPr lang="zh-TW" alt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smtClean="0"/>
              <a:t>Linear programming</a:t>
            </a:r>
            <a:endParaRPr lang="zh-TW" altLang="en-US" dirty="0"/>
          </a:p>
        </p:txBody>
      </p:sp>
      <p:sp>
        <p:nvSpPr>
          <p:cNvPr id="2" name="投影片編號版面配置區 1"/>
          <p:cNvSpPr>
            <a:spLocks noGrp="1"/>
          </p:cNvSpPr>
          <p:nvPr>
            <p:ph type="sldNum" sz="quarter" idx="12"/>
          </p:nvPr>
        </p:nvSpPr>
        <p:spPr/>
        <p:txBody>
          <a:bodyPr/>
          <a:lstStyle/>
          <a:p>
            <a:fld id="{D6DB77C0-BE76-4008-9870-D6C63D01CE46}" type="slidenum">
              <a:rPr lang="zh-TW" altLang="en-US" smtClean="0"/>
              <a:pPr/>
              <a:t>54</a:t>
            </a:fld>
            <a:endParaRPr lang="zh-TW" altLang="en-US"/>
          </a:p>
        </p:txBody>
      </p:sp>
      <p:pic>
        <p:nvPicPr>
          <p:cNvPr id="5" name="圖片 4" descr="20b4c4466ff23a0c6d3864f869c1c4a80c0fd408.png"/>
          <p:cNvPicPr>
            <a:picLocks noChangeAspect="1"/>
          </p:cNvPicPr>
          <p:nvPr/>
        </p:nvPicPr>
        <p:blipFill>
          <a:blip r:embed="rId2" cstate="print"/>
          <a:stretch>
            <a:fillRect/>
          </a:stretch>
        </p:blipFill>
        <p:spPr>
          <a:xfrm>
            <a:off x="4283968" y="1412776"/>
            <a:ext cx="4489656" cy="1656184"/>
          </a:xfrm>
          <a:prstGeom prst="rect">
            <a:avLst/>
          </a:prstGeom>
        </p:spPr>
      </p:pic>
      <p:sp>
        <p:nvSpPr>
          <p:cNvPr id="11" name="矩形 10"/>
          <p:cNvSpPr/>
          <p:nvPr/>
        </p:nvSpPr>
        <p:spPr>
          <a:xfrm>
            <a:off x="323528" y="3429000"/>
            <a:ext cx="8424936" cy="2862322"/>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TW" sz="2000" b="1" dirty="0" smtClean="0">
                <a:solidFill>
                  <a:srgbClr val="0000FF"/>
                </a:solidFill>
                <a:latin typeface="Courier New"/>
              </a:rPr>
              <a:t>from</a:t>
            </a:r>
            <a:r>
              <a:rPr lang="en-US" altLang="zh-TW" sz="2000" dirty="0" smtClean="0">
                <a:solidFill>
                  <a:srgbClr val="000000"/>
                </a:solidFill>
                <a:latin typeface="Courier New"/>
              </a:rPr>
              <a:t> </a:t>
            </a:r>
            <a:r>
              <a:rPr lang="en-US" altLang="zh-TW" sz="2000" dirty="0" err="1" smtClean="0">
                <a:solidFill>
                  <a:srgbClr val="000000"/>
                </a:solidFill>
                <a:latin typeface="Courier New"/>
              </a:rPr>
              <a:t>cvxopt</a:t>
            </a:r>
            <a:r>
              <a:rPr lang="en-US" altLang="zh-TW" sz="2000" dirty="0" smtClean="0">
                <a:solidFill>
                  <a:srgbClr val="000000"/>
                </a:solidFill>
                <a:latin typeface="Courier New"/>
              </a:rPr>
              <a:t> </a:t>
            </a:r>
            <a:r>
              <a:rPr lang="en-US" altLang="zh-TW" sz="2000" b="1" dirty="0" smtClean="0">
                <a:solidFill>
                  <a:srgbClr val="0000FF"/>
                </a:solidFill>
                <a:latin typeface="Courier New"/>
              </a:rPr>
              <a:t>import</a:t>
            </a:r>
            <a:r>
              <a:rPr lang="en-US" altLang="zh-TW" sz="2000" dirty="0" smtClean="0">
                <a:solidFill>
                  <a:srgbClr val="000000"/>
                </a:solidFill>
                <a:latin typeface="Courier New"/>
              </a:rPr>
              <a:t> matrix</a:t>
            </a:r>
            <a:r>
              <a:rPr lang="en-US" altLang="zh-TW" sz="2000" b="1" dirty="0" smtClean="0">
                <a:solidFill>
                  <a:srgbClr val="000080"/>
                </a:solidFill>
                <a:latin typeface="Courier New"/>
              </a:rPr>
              <a:t>,</a:t>
            </a:r>
            <a:r>
              <a:rPr lang="en-US" altLang="zh-TW" sz="2000" dirty="0" smtClean="0">
                <a:solidFill>
                  <a:srgbClr val="000000"/>
                </a:solidFill>
                <a:latin typeface="Courier New"/>
              </a:rPr>
              <a:t> solvers </a:t>
            </a:r>
          </a:p>
          <a:p>
            <a:r>
              <a:rPr lang="en-US" altLang="zh-TW" sz="2000" dirty="0" smtClean="0">
                <a:solidFill>
                  <a:srgbClr val="000000"/>
                </a:solidFill>
                <a:latin typeface="Courier New"/>
              </a:rPr>
              <a:t>c </a:t>
            </a:r>
            <a:r>
              <a:rPr lang="en-US" altLang="zh-TW" sz="2000" b="1" dirty="0" smtClean="0">
                <a:solidFill>
                  <a:srgbClr val="000080"/>
                </a:solidFill>
                <a:latin typeface="Courier New"/>
              </a:rPr>
              <a:t>=</a:t>
            </a:r>
            <a:r>
              <a:rPr lang="en-US" altLang="zh-TW" sz="2000" dirty="0" smtClean="0">
                <a:solidFill>
                  <a:srgbClr val="000000"/>
                </a:solidFill>
                <a:latin typeface="Courier New"/>
              </a:rPr>
              <a:t> matrix</a:t>
            </a:r>
            <a:r>
              <a:rPr lang="en-US" altLang="zh-TW" sz="2000" b="1" dirty="0" smtClean="0">
                <a:solidFill>
                  <a:srgbClr val="000080"/>
                </a:solidFill>
                <a:latin typeface="Courier New"/>
              </a:rPr>
              <a:t>([-</a:t>
            </a:r>
            <a:r>
              <a:rPr lang="en-US" altLang="zh-TW" sz="2000" dirty="0" smtClean="0">
                <a:solidFill>
                  <a:srgbClr val="FF0000"/>
                </a:solidFill>
                <a:latin typeface="Courier New"/>
              </a:rPr>
              <a:t>4.</a:t>
            </a:r>
            <a:r>
              <a:rPr lang="en-US" altLang="zh-TW" sz="2000" b="1" dirty="0" smtClean="0">
                <a:solidFill>
                  <a:srgbClr val="000080"/>
                </a:solidFill>
                <a:latin typeface="Courier New"/>
              </a:rPr>
              <a:t>,</a:t>
            </a:r>
            <a:r>
              <a:rPr lang="en-US" altLang="zh-TW" sz="2000" dirty="0" smtClean="0">
                <a:solidFill>
                  <a:srgbClr val="000000"/>
                </a:solidFill>
                <a:latin typeface="Courier New"/>
              </a:rPr>
              <a:t> </a:t>
            </a:r>
            <a:r>
              <a:rPr lang="en-US" altLang="zh-TW" sz="2000" b="1" dirty="0" smtClean="0">
                <a:solidFill>
                  <a:srgbClr val="000080"/>
                </a:solidFill>
                <a:latin typeface="Courier New"/>
              </a:rPr>
              <a:t>-</a:t>
            </a:r>
            <a:r>
              <a:rPr lang="en-US" altLang="zh-TW" sz="2000" dirty="0" smtClean="0">
                <a:solidFill>
                  <a:srgbClr val="FF0000"/>
                </a:solidFill>
                <a:latin typeface="Courier New"/>
              </a:rPr>
              <a:t>5.</a:t>
            </a:r>
            <a:r>
              <a:rPr lang="en-US" altLang="zh-TW" sz="2000" b="1" dirty="0" smtClean="0">
                <a:solidFill>
                  <a:srgbClr val="000080"/>
                </a:solidFill>
                <a:latin typeface="Courier New"/>
              </a:rPr>
              <a:t>])</a:t>
            </a:r>
            <a:r>
              <a:rPr lang="en-US" altLang="zh-TW" sz="2000" dirty="0" smtClean="0">
                <a:solidFill>
                  <a:srgbClr val="000000"/>
                </a:solidFill>
                <a:latin typeface="Courier New"/>
              </a:rPr>
              <a:t> </a:t>
            </a:r>
          </a:p>
          <a:p>
            <a:r>
              <a:rPr lang="en-US" altLang="zh-TW" sz="2000" dirty="0" smtClean="0">
                <a:solidFill>
                  <a:srgbClr val="000000"/>
                </a:solidFill>
                <a:latin typeface="Courier New"/>
              </a:rPr>
              <a:t>G </a:t>
            </a:r>
            <a:r>
              <a:rPr lang="en-US" altLang="zh-TW" sz="2000" b="1" dirty="0" smtClean="0">
                <a:solidFill>
                  <a:srgbClr val="000080"/>
                </a:solidFill>
                <a:latin typeface="Courier New"/>
              </a:rPr>
              <a:t>=</a:t>
            </a:r>
            <a:r>
              <a:rPr lang="en-US" altLang="zh-TW" sz="2000" dirty="0" smtClean="0">
                <a:solidFill>
                  <a:srgbClr val="000000"/>
                </a:solidFill>
                <a:latin typeface="Courier New"/>
              </a:rPr>
              <a:t> matrix</a:t>
            </a:r>
            <a:r>
              <a:rPr lang="en-US" altLang="zh-TW" sz="2000" b="1" dirty="0" smtClean="0">
                <a:solidFill>
                  <a:srgbClr val="000080"/>
                </a:solidFill>
                <a:latin typeface="Courier New"/>
              </a:rPr>
              <a:t>([[</a:t>
            </a:r>
            <a:r>
              <a:rPr lang="en-US" altLang="zh-TW" sz="2000" dirty="0" smtClean="0">
                <a:solidFill>
                  <a:srgbClr val="FF0000"/>
                </a:solidFill>
                <a:latin typeface="Courier New"/>
              </a:rPr>
              <a:t>2.</a:t>
            </a:r>
            <a:r>
              <a:rPr lang="en-US" altLang="zh-TW" sz="2000" b="1" dirty="0" smtClean="0">
                <a:solidFill>
                  <a:srgbClr val="000080"/>
                </a:solidFill>
                <a:latin typeface="Courier New"/>
              </a:rPr>
              <a:t>,</a:t>
            </a:r>
            <a:r>
              <a:rPr lang="en-US" altLang="zh-TW" sz="2000" dirty="0" smtClean="0">
                <a:solidFill>
                  <a:srgbClr val="000000"/>
                </a:solidFill>
                <a:latin typeface="Courier New"/>
              </a:rPr>
              <a:t> </a:t>
            </a:r>
            <a:r>
              <a:rPr lang="en-US" altLang="zh-TW" sz="2000" dirty="0" smtClean="0">
                <a:solidFill>
                  <a:srgbClr val="FF0000"/>
                </a:solidFill>
                <a:latin typeface="Courier New"/>
              </a:rPr>
              <a:t>1.</a:t>
            </a:r>
            <a:r>
              <a:rPr lang="en-US" altLang="zh-TW" sz="2000" b="1" dirty="0" smtClean="0">
                <a:solidFill>
                  <a:srgbClr val="000080"/>
                </a:solidFill>
                <a:latin typeface="Courier New"/>
              </a:rPr>
              <a:t>,</a:t>
            </a:r>
            <a:r>
              <a:rPr lang="en-US" altLang="zh-TW" sz="2000" dirty="0" smtClean="0">
                <a:solidFill>
                  <a:srgbClr val="000000"/>
                </a:solidFill>
                <a:latin typeface="Courier New"/>
              </a:rPr>
              <a:t> </a:t>
            </a:r>
            <a:r>
              <a:rPr lang="en-US" altLang="zh-TW" sz="2000" b="1" dirty="0" smtClean="0">
                <a:solidFill>
                  <a:srgbClr val="000080"/>
                </a:solidFill>
                <a:latin typeface="Courier New"/>
              </a:rPr>
              <a:t>-</a:t>
            </a:r>
            <a:r>
              <a:rPr lang="en-US" altLang="zh-TW" sz="2000" dirty="0" smtClean="0">
                <a:solidFill>
                  <a:srgbClr val="FF0000"/>
                </a:solidFill>
                <a:latin typeface="Courier New"/>
              </a:rPr>
              <a:t>1.</a:t>
            </a:r>
            <a:r>
              <a:rPr lang="en-US" altLang="zh-TW" sz="2000" b="1" dirty="0" smtClean="0">
                <a:solidFill>
                  <a:srgbClr val="000080"/>
                </a:solidFill>
                <a:latin typeface="Courier New"/>
              </a:rPr>
              <a:t>,</a:t>
            </a:r>
            <a:r>
              <a:rPr lang="en-US" altLang="zh-TW" sz="2000" dirty="0" smtClean="0">
                <a:solidFill>
                  <a:srgbClr val="000000"/>
                </a:solidFill>
                <a:latin typeface="Courier New"/>
              </a:rPr>
              <a:t> </a:t>
            </a:r>
            <a:r>
              <a:rPr lang="en-US" altLang="zh-TW" sz="2000" dirty="0" smtClean="0">
                <a:solidFill>
                  <a:srgbClr val="FF0000"/>
                </a:solidFill>
                <a:latin typeface="Courier New"/>
              </a:rPr>
              <a:t>0.</a:t>
            </a:r>
            <a:r>
              <a:rPr lang="en-US" altLang="zh-TW" sz="2000" b="1" dirty="0" smtClean="0">
                <a:solidFill>
                  <a:srgbClr val="000080"/>
                </a:solidFill>
                <a:latin typeface="Courier New"/>
              </a:rPr>
              <a:t>],</a:t>
            </a:r>
            <a:r>
              <a:rPr lang="en-US" altLang="zh-TW" sz="2000" dirty="0" smtClean="0">
                <a:solidFill>
                  <a:srgbClr val="000000"/>
                </a:solidFill>
                <a:latin typeface="Courier New"/>
              </a:rPr>
              <a:t> </a:t>
            </a:r>
            <a:r>
              <a:rPr lang="en-US" altLang="zh-TW" sz="2000" b="1" dirty="0" smtClean="0">
                <a:solidFill>
                  <a:srgbClr val="000080"/>
                </a:solidFill>
                <a:latin typeface="Courier New"/>
              </a:rPr>
              <a:t>[</a:t>
            </a:r>
            <a:r>
              <a:rPr lang="en-US" altLang="zh-TW" sz="2000" dirty="0" smtClean="0">
                <a:solidFill>
                  <a:srgbClr val="FF0000"/>
                </a:solidFill>
                <a:latin typeface="Courier New"/>
              </a:rPr>
              <a:t>1.</a:t>
            </a:r>
            <a:r>
              <a:rPr lang="en-US" altLang="zh-TW" sz="2000" b="1" dirty="0" smtClean="0">
                <a:solidFill>
                  <a:srgbClr val="000080"/>
                </a:solidFill>
                <a:latin typeface="Courier New"/>
              </a:rPr>
              <a:t>,</a:t>
            </a:r>
            <a:r>
              <a:rPr lang="en-US" altLang="zh-TW" sz="2000" dirty="0" smtClean="0">
                <a:solidFill>
                  <a:srgbClr val="000000"/>
                </a:solidFill>
                <a:latin typeface="Courier New"/>
              </a:rPr>
              <a:t> </a:t>
            </a:r>
            <a:r>
              <a:rPr lang="en-US" altLang="zh-TW" sz="2000" dirty="0" smtClean="0">
                <a:solidFill>
                  <a:srgbClr val="FF0000"/>
                </a:solidFill>
                <a:latin typeface="Courier New"/>
              </a:rPr>
              <a:t>2.</a:t>
            </a:r>
            <a:r>
              <a:rPr lang="en-US" altLang="zh-TW" sz="2000" b="1" dirty="0" smtClean="0">
                <a:solidFill>
                  <a:srgbClr val="000080"/>
                </a:solidFill>
                <a:latin typeface="Courier New"/>
              </a:rPr>
              <a:t>,</a:t>
            </a:r>
            <a:r>
              <a:rPr lang="en-US" altLang="zh-TW" sz="2000" dirty="0" smtClean="0">
                <a:solidFill>
                  <a:srgbClr val="000000"/>
                </a:solidFill>
                <a:latin typeface="Courier New"/>
              </a:rPr>
              <a:t> </a:t>
            </a:r>
            <a:r>
              <a:rPr lang="en-US" altLang="zh-TW" sz="2000" dirty="0" smtClean="0">
                <a:solidFill>
                  <a:srgbClr val="FF0000"/>
                </a:solidFill>
                <a:latin typeface="Courier New"/>
              </a:rPr>
              <a:t>0.</a:t>
            </a:r>
            <a:r>
              <a:rPr lang="en-US" altLang="zh-TW" sz="2000" b="1" dirty="0" smtClean="0">
                <a:solidFill>
                  <a:srgbClr val="000080"/>
                </a:solidFill>
                <a:latin typeface="Courier New"/>
              </a:rPr>
              <a:t>,</a:t>
            </a:r>
            <a:r>
              <a:rPr lang="en-US" altLang="zh-TW" sz="2000" dirty="0" smtClean="0">
                <a:solidFill>
                  <a:srgbClr val="000000"/>
                </a:solidFill>
                <a:latin typeface="Courier New"/>
              </a:rPr>
              <a:t> </a:t>
            </a:r>
            <a:r>
              <a:rPr lang="en-US" altLang="zh-TW" sz="2000" b="1" dirty="0" smtClean="0">
                <a:solidFill>
                  <a:srgbClr val="000080"/>
                </a:solidFill>
                <a:latin typeface="Courier New"/>
              </a:rPr>
              <a:t>-</a:t>
            </a:r>
            <a:r>
              <a:rPr lang="en-US" altLang="zh-TW" sz="2000" dirty="0" smtClean="0">
                <a:solidFill>
                  <a:srgbClr val="FF0000"/>
                </a:solidFill>
                <a:latin typeface="Courier New"/>
              </a:rPr>
              <a:t>1.</a:t>
            </a:r>
            <a:r>
              <a:rPr lang="en-US" altLang="zh-TW" sz="2000" b="1" dirty="0" smtClean="0">
                <a:solidFill>
                  <a:srgbClr val="000080"/>
                </a:solidFill>
                <a:latin typeface="Courier New"/>
              </a:rPr>
              <a:t>]])</a:t>
            </a:r>
            <a:r>
              <a:rPr lang="en-US" altLang="zh-TW" sz="2000" dirty="0" smtClean="0">
                <a:solidFill>
                  <a:srgbClr val="000000"/>
                </a:solidFill>
                <a:latin typeface="Courier New"/>
              </a:rPr>
              <a:t> </a:t>
            </a:r>
          </a:p>
          <a:p>
            <a:r>
              <a:rPr lang="en-US" altLang="zh-TW" sz="2000" dirty="0" smtClean="0">
                <a:solidFill>
                  <a:srgbClr val="000000"/>
                </a:solidFill>
                <a:latin typeface="Courier New"/>
              </a:rPr>
              <a:t>h </a:t>
            </a:r>
            <a:r>
              <a:rPr lang="en-US" altLang="zh-TW" sz="2000" b="1" dirty="0" smtClean="0">
                <a:solidFill>
                  <a:srgbClr val="000080"/>
                </a:solidFill>
                <a:latin typeface="Courier New"/>
              </a:rPr>
              <a:t>=</a:t>
            </a:r>
            <a:r>
              <a:rPr lang="en-US" altLang="zh-TW" sz="2000" dirty="0" smtClean="0">
                <a:solidFill>
                  <a:srgbClr val="000000"/>
                </a:solidFill>
                <a:latin typeface="Courier New"/>
              </a:rPr>
              <a:t> matrix</a:t>
            </a:r>
            <a:r>
              <a:rPr lang="en-US" altLang="zh-TW" sz="2000" b="1" dirty="0" smtClean="0">
                <a:solidFill>
                  <a:srgbClr val="000080"/>
                </a:solidFill>
                <a:latin typeface="Courier New"/>
              </a:rPr>
              <a:t>([</a:t>
            </a:r>
            <a:r>
              <a:rPr lang="en-US" altLang="zh-TW" sz="2000" dirty="0" smtClean="0">
                <a:solidFill>
                  <a:srgbClr val="FF0000"/>
                </a:solidFill>
                <a:latin typeface="Courier New"/>
              </a:rPr>
              <a:t>3.</a:t>
            </a:r>
            <a:r>
              <a:rPr lang="en-US" altLang="zh-TW" sz="2000" b="1" dirty="0" smtClean="0">
                <a:solidFill>
                  <a:srgbClr val="000080"/>
                </a:solidFill>
                <a:latin typeface="Courier New"/>
              </a:rPr>
              <a:t>,</a:t>
            </a:r>
            <a:r>
              <a:rPr lang="en-US" altLang="zh-TW" sz="2000" dirty="0" smtClean="0">
                <a:solidFill>
                  <a:srgbClr val="000000"/>
                </a:solidFill>
                <a:latin typeface="Courier New"/>
              </a:rPr>
              <a:t> </a:t>
            </a:r>
            <a:r>
              <a:rPr lang="en-US" altLang="zh-TW" sz="2000" dirty="0" smtClean="0">
                <a:solidFill>
                  <a:srgbClr val="FF0000"/>
                </a:solidFill>
                <a:latin typeface="Courier New"/>
              </a:rPr>
              <a:t>3.</a:t>
            </a:r>
            <a:r>
              <a:rPr lang="en-US" altLang="zh-TW" sz="2000" b="1" dirty="0" smtClean="0">
                <a:solidFill>
                  <a:srgbClr val="000080"/>
                </a:solidFill>
                <a:latin typeface="Courier New"/>
              </a:rPr>
              <a:t>,</a:t>
            </a:r>
            <a:r>
              <a:rPr lang="en-US" altLang="zh-TW" sz="2000" dirty="0" smtClean="0">
                <a:solidFill>
                  <a:srgbClr val="000000"/>
                </a:solidFill>
                <a:latin typeface="Courier New"/>
              </a:rPr>
              <a:t> </a:t>
            </a:r>
            <a:r>
              <a:rPr lang="en-US" altLang="zh-TW" sz="2000" dirty="0" smtClean="0">
                <a:solidFill>
                  <a:srgbClr val="FF0000"/>
                </a:solidFill>
                <a:latin typeface="Courier New"/>
              </a:rPr>
              <a:t>0.</a:t>
            </a:r>
            <a:r>
              <a:rPr lang="en-US" altLang="zh-TW" sz="2000" b="1" dirty="0" smtClean="0">
                <a:solidFill>
                  <a:srgbClr val="000080"/>
                </a:solidFill>
                <a:latin typeface="Courier New"/>
              </a:rPr>
              <a:t>,</a:t>
            </a:r>
            <a:r>
              <a:rPr lang="en-US" altLang="zh-TW" sz="2000" dirty="0" smtClean="0">
                <a:solidFill>
                  <a:srgbClr val="000000"/>
                </a:solidFill>
                <a:latin typeface="Courier New"/>
              </a:rPr>
              <a:t> </a:t>
            </a:r>
            <a:r>
              <a:rPr lang="en-US" altLang="zh-TW" sz="2000" dirty="0" smtClean="0">
                <a:solidFill>
                  <a:srgbClr val="FF0000"/>
                </a:solidFill>
                <a:latin typeface="Courier New"/>
              </a:rPr>
              <a:t>0.</a:t>
            </a:r>
            <a:r>
              <a:rPr lang="en-US" altLang="zh-TW" sz="2000" b="1" dirty="0" smtClean="0">
                <a:solidFill>
                  <a:srgbClr val="000080"/>
                </a:solidFill>
                <a:latin typeface="Courier New"/>
              </a:rPr>
              <a:t>])</a:t>
            </a:r>
            <a:r>
              <a:rPr lang="en-US" altLang="zh-TW" sz="2000" dirty="0" smtClean="0">
                <a:solidFill>
                  <a:srgbClr val="000000"/>
                </a:solidFill>
                <a:latin typeface="Courier New"/>
              </a:rPr>
              <a:t> </a:t>
            </a:r>
          </a:p>
          <a:p>
            <a:r>
              <a:rPr lang="en-US" altLang="zh-TW" sz="2000" dirty="0" smtClean="0">
                <a:solidFill>
                  <a:srgbClr val="000000"/>
                </a:solidFill>
                <a:latin typeface="Courier New"/>
              </a:rPr>
              <a:t>sol </a:t>
            </a:r>
            <a:r>
              <a:rPr lang="en-US" altLang="zh-TW" sz="2000" b="1" dirty="0" smtClean="0">
                <a:solidFill>
                  <a:srgbClr val="000080"/>
                </a:solidFill>
                <a:latin typeface="Courier New"/>
              </a:rPr>
              <a:t>=</a:t>
            </a:r>
            <a:r>
              <a:rPr lang="en-US" altLang="zh-TW" sz="2000" dirty="0" smtClean="0">
                <a:solidFill>
                  <a:srgbClr val="000000"/>
                </a:solidFill>
                <a:latin typeface="Courier New"/>
              </a:rPr>
              <a:t> </a:t>
            </a:r>
            <a:r>
              <a:rPr lang="en-US" altLang="zh-TW" sz="2000" dirty="0" err="1" smtClean="0">
                <a:solidFill>
                  <a:srgbClr val="000000"/>
                </a:solidFill>
                <a:latin typeface="Courier New"/>
              </a:rPr>
              <a:t>solvers</a:t>
            </a:r>
            <a:r>
              <a:rPr lang="en-US" altLang="zh-TW" sz="2000" b="1" dirty="0" err="1" smtClean="0">
                <a:solidFill>
                  <a:srgbClr val="000080"/>
                </a:solidFill>
                <a:latin typeface="Courier New"/>
              </a:rPr>
              <a:t>.</a:t>
            </a:r>
            <a:r>
              <a:rPr lang="en-US" altLang="zh-TW" sz="2000" dirty="0" err="1" smtClean="0">
                <a:solidFill>
                  <a:srgbClr val="000000"/>
                </a:solidFill>
                <a:latin typeface="Courier New"/>
              </a:rPr>
              <a:t>lp</a:t>
            </a:r>
            <a:r>
              <a:rPr lang="en-US" altLang="zh-TW" sz="2000" b="1" dirty="0" smtClean="0">
                <a:solidFill>
                  <a:srgbClr val="000080"/>
                </a:solidFill>
                <a:latin typeface="Courier New"/>
              </a:rPr>
              <a:t>(</a:t>
            </a:r>
            <a:r>
              <a:rPr lang="en-US" altLang="zh-TW" sz="2000" dirty="0" smtClean="0">
                <a:solidFill>
                  <a:srgbClr val="000000"/>
                </a:solidFill>
                <a:latin typeface="Courier New"/>
              </a:rPr>
              <a:t>c</a:t>
            </a:r>
            <a:r>
              <a:rPr lang="en-US" altLang="zh-TW" sz="2000" b="1" dirty="0" smtClean="0">
                <a:solidFill>
                  <a:srgbClr val="000080"/>
                </a:solidFill>
                <a:latin typeface="Courier New"/>
              </a:rPr>
              <a:t>,</a:t>
            </a:r>
            <a:r>
              <a:rPr lang="en-US" altLang="zh-TW" sz="2000" dirty="0" smtClean="0">
                <a:solidFill>
                  <a:srgbClr val="000000"/>
                </a:solidFill>
                <a:latin typeface="Courier New"/>
              </a:rPr>
              <a:t> G</a:t>
            </a:r>
            <a:r>
              <a:rPr lang="en-US" altLang="zh-TW" sz="2000" b="1" dirty="0" smtClean="0">
                <a:solidFill>
                  <a:srgbClr val="000080"/>
                </a:solidFill>
                <a:latin typeface="Courier New"/>
              </a:rPr>
              <a:t>,</a:t>
            </a:r>
            <a:r>
              <a:rPr lang="en-US" altLang="zh-TW" sz="2000" dirty="0" smtClean="0">
                <a:solidFill>
                  <a:srgbClr val="000000"/>
                </a:solidFill>
                <a:latin typeface="Courier New"/>
              </a:rPr>
              <a:t> h</a:t>
            </a:r>
            <a:r>
              <a:rPr lang="en-US" altLang="zh-TW" sz="2000" b="1" dirty="0" smtClean="0">
                <a:solidFill>
                  <a:srgbClr val="000080"/>
                </a:solidFill>
                <a:latin typeface="Courier New"/>
              </a:rPr>
              <a:t>)</a:t>
            </a:r>
            <a:r>
              <a:rPr lang="en-US" altLang="zh-TW" sz="2000" dirty="0" smtClean="0">
                <a:solidFill>
                  <a:srgbClr val="000000"/>
                </a:solidFill>
                <a:latin typeface="Courier New"/>
              </a:rPr>
              <a:t> </a:t>
            </a:r>
          </a:p>
          <a:p>
            <a:r>
              <a:rPr lang="en-US" altLang="zh-TW" sz="2000" b="1" dirty="0" smtClean="0">
                <a:solidFill>
                  <a:srgbClr val="0000FF"/>
                </a:solidFill>
                <a:latin typeface="Courier New"/>
              </a:rPr>
              <a:t>print</a:t>
            </a:r>
            <a:r>
              <a:rPr lang="en-US" altLang="zh-TW" sz="2000" dirty="0" smtClean="0">
                <a:solidFill>
                  <a:srgbClr val="000000"/>
                </a:solidFill>
                <a:latin typeface="Courier New"/>
              </a:rPr>
              <a:t> sol</a:t>
            </a:r>
            <a:r>
              <a:rPr lang="en-US" altLang="zh-TW" sz="2000" b="1" dirty="0" smtClean="0">
                <a:solidFill>
                  <a:srgbClr val="000080"/>
                </a:solidFill>
                <a:latin typeface="Courier New"/>
              </a:rPr>
              <a:t>[</a:t>
            </a:r>
            <a:r>
              <a:rPr lang="en-US" altLang="zh-TW" sz="2000" dirty="0" smtClean="0">
                <a:solidFill>
                  <a:srgbClr val="808080"/>
                </a:solidFill>
                <a:latin typeface="Courier New"/>
              </a:rPr>
              <a:t>'x'</a:t>
            </a:r>
            <a:r>
              <a:rPr lang="en-US" altLang="zh-TW" sz="2000" b="1" dirty="0" smtClean="0">
                <a:solidFill>
                  <a:srgbClr val="000080"/>
                </a:solidFill>
                <a:latin typeface="Courier New"/>
              </a:rPr>
              <a:t>]</a:t>
            </a:r>
            <a:r>
              <a:rPr lang="en-US" altLang="zh-TW" sz="2000" dirty="0" smtClean="0">
                <a:solidFill>
                  <a:srgbClr val="000000"/>
                </a:solidFill>
                <a:latin typeface="Courier New"/>
              </a:rPr>
              <a:t> </a:t>
            </a:r>
          </a:p>
          <a:p>
            <a:r>
              <a:rPr lang="en-US" altLang="zh-TW" sz="2000" dirty="0" smtClean="0">
                <a:solidFill>
                  <a:srgbClr val="008000"/>
                </a:solidFill>
                <a:latin typeface="Courier New"/>
              </a:rPr>
              <a:t>#</a:t>
            </a:r>
            <a:r>
              <a:rPr lang="en-US" altLang="zh-TW" sz="2000" dirty="0" err="1" smtClean="0">
                <a:solidFill>
                  <a:srgbClr val="008000"/>
                </a:solidFill>
                <a:latin typeface="Courier New"/>
              </a:rPr>
              <a:t>ans</a:t>
            </a:r>
            <a:r>
              <a:rPr lang="en-US" altLang="zh-TW" sz="2000" dirty="0" smtClean="0">
                <a:solidFill>
                  <a:srgbClr val="008000"/>
                </a:solidFill>
                <a:latin typeface="Courier New"/>
              </a:rPr>
              <a:t>--------</a:t>
            </a:r>
            <a:r>
              <a:rPr lang="en-US" altLang="zh-TW" sz="2000" dirty="0" smtClean="0">
                <a:solidFill>
                  <a:srgbClr val="000000"/>
                </a:solidFill>
                <a:latin typeface="Courier New"/>
              </a:rPr>
              <a:t> </a:t>
            </a:r>
          </a:p>
          <a:p>
            <a:r>
              <a:rPr lang="en-US" altLang="zh-TW" sz="2000" b="1" dirty="0" smtClean="0">
                <a:solidFill>
                  <a:srgbClr val="000080"/>
                </a:solidFill>
                <a:latin typeface="Courier New"/>
              </a:rPr>
              <a:t>[</a:t>
            </a:r>
            <a:r>
              <a:rPr lang="en-US" altLang="zh-TW" sz="2000" dirty="0" smtClean="0">
                <a:solidFill>
                  <a:srgbClr val="000000"/>
                </a:solidFill>
                <a:latin typeface="Courier New"/>
              </a:rPr>
              <a:t> </a:t>
            </a:r>
            <a:r>
              <a:rPr lang="en-US" altLang="zh-TW" sz="2000" dirty="0" smtClean="0">
                <a:solidFill>
                  <a:srgbClr val="FF0000"/>
                </a:solidFill>
                <a:latin typeface="Courier New"/>
              </a:rPr>
              <a:t>1.00e+00</a:t>
            </a:r>
            <a:r>
              <a:rPr lang="en-US" altLang="zh-TW" sz="2000" b="1" dirty="0" smtClean="0">
                <a:solidFill>
                  <a:srgbClr val="000080"/>
                </a:solidFill>
                <a:latin typeface="Courier New"/>
              </a:rPr>
              <a:t>]</a:t>
            </a:r>
            <a:r>
              <a:rPr lang="en-US" altLang="zh-TW" sz="2000" dirty="0" smtClean="0">
                <a:solidFill>
                  <a:srgbClr val="000000"/>
                </a:solidFill>
                <a:latin typeface="Courier New"/>
              </a:rPr>
              <a:t> </a:t>
            </a:r>
          </a:p>
          <a:p>
            <a:r>
              <a:rPr lang="en-US" altLang="zh-TW" sz="2000" b="1" dirty="0" smtClean="0">
                <a:solidFill>
                  <a:srgbClr val="000080"/>
                </a:solidFill>
                <a:latin typeface="Courier New"/>
              </a:rPr>
              <a:t>[</a:t>
            </a:r>
            <a:r>
              <a:rPr lang="en-US" altLang="zh-TW" sz="2000" dirty="0" smtClean="0">
                <a:solidFill>
                  <a:srgbClr val="000000"/>
                </a:solidFill>
                <a:latin typeface="Courier New"/>
              </a:rPr>
              <a:t> </a:t>
            </a:r>
            <a:r>
              <a:rPr lang="en-US" altLang="zh-TW" sz="2000" dirty="0" smtClean="0">
                <a:solidFill>
                  <a:srgbClr val="FF0000"/>
                </a:solidFill>
                <a:latin typeface="Courier New"/>
              </a:rPr>
              <a:t>1.00e+00</a:t>
            </a:r>
            <a:r>
              <a:rPr lang="en-US" altLang="zh-TW" sz="2000" b="1" dirty="0" smtClean="0">
                <a:solidFill>
                  <a:srgbClr val="000080"/>
                </a:solidFill>
                <a:latin typeface="Courier New"/>
              </a:rPr>
              <a:t>]</a:t>
            </a:r>
            <a:endParaRPr lang="en-US" altLang="zh-TW" sz="2000" dirty="0"/>
          </a:p>
        </p:txBody>
      </p:sp>
      <p:pic>
        <p:nvPicPr>
          <p:cNvPr id="12" name="圖片 11" descr="lp.png"/>
          <p:cNvPicPr>
            <a:picLocks noChangeAspect="1"/>
          </p:cNvPicPr>
          <p:nvPr/>
        </p:nvPicPr>
        <p:blipFill>
          <a:blip r:embed="rId3" cstate="print"/>
          <a:srcRect r="61664"/>
          <a:stretch>
            <a:fillRect/>
          </a:stretch>
        </p:blipFill>
        <p:spPr>
          <a:xfrm>
            <a:off x="467544" y="1340768"/>
            <a:ext cx="3672408" cy="1584176"/>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Quadratic programming</a:t>
            </a:r>
            <a:endParaRPr lang="zh-TW" altLang="en-US" dirty="0"/>
          </a:p>
        </p:txBody>
      </p:sp>
      <p:sp>
        <p:nvSpPr>
          <p:cNvPr id="3" name="投影片編號版面配置區 2"/>
          <p:cNvSpPr>
            <a:spLocks noGrp="1"/>
          </p:cNvSpPr>
          <p:nvPr>
            <p:ph type="sldNum" sz="quarter" idx="12"/>
          </p:nvPr>
        </p:nvSpPr>
        <p:spPr/>
        <p:txBody>
          <a:bodyPr/>
          <a:lstStyle/>
          <a:p>
            <a:fld id="{D6DB77C0-BE76-4008-9870-D6C63D01CE46}" type="slidenum">
              <a:rPr lang="zh-TW" altLang="en-US" smtClean="0"/>
              <a:pPr/>
              <a:t>55</a:t>
            </a:fld>
            <a:endParaRPr lang="zh-TW" altLang="en-US"/>
          </a:p>
        </p:txBody>
      </p:sp>
      <p:pic>
        <p:nvPicPr>
          <p:cNvPr id="4" name="圖片 3" descr="qp.png"/>
          <p:cNvPicPr>
            <a:picLocks noChangeAspect="1"/>
          </p:cNvPicPr>
          <p:nvPr/>
        </p:nvPicPr>
        <p:blipFill>
          <a:blip r:embed="rId2" cstate="print"/>
          <a:stretch>
            <a:fillRect/>
          </a:stretch>
        </p:blipFill>
        <p:spPr>
          <a:xfrm>
            <a:off x="539552" y="1484784"/>
            <a:ext cx="4416491" cy="1152128"/>
          </a:xfrm>
          <a:prstGeom prst="rect">
            <a:avLst/>
          </a:prstGeom>
        </p:spPr>
      </p:pic>
      <p:pic>
        <p:nvPicPr>
          <p:cNvPr id="5" name="圖片 4" descr="portfolio2.png"/>
          <p:cNvPicPr>
            <a:picLocks noChangeAspect="1"/>
          </p:cNvPicPr>
          <p:nvPr/>
        </p:nvPicPr>
        <p:blipFill>
          <a:blip r:embed="rId3" cstate="print"/>
          <a:stretch>
            <a:fillRect/>
          </a:stretch>
        </p:blipFill>
        <p:spPr>
          <a:xfrm>
            <a:off x="3779912" y="2852936"/>
            <a:ext cx="5080623" cy="3829238"/>
          </a:xfrm>
          <a:prstGeom prst="rect">
            <a:avLst/>
          </a:prstGeom>
        </p:spPr>
      </p:pic>
      <p:pic>
        <p:nvPicPr>
          <p:cNvPr id="6" name="Picture 2"/>
          <p:cNvPicPr>
            <a:picLocks noChangeAspect="1" noChangeArrowheads="1"/>
          </p:cNvPicPr>
          <p:nvPr/>
        </p:nvPicPr>
        <p:blipFill>
          <a:blip r:embed="rId4" cstate="print"/>
          <a:srcRect/>
          <a:stretch>
            <a:fillRect/>
          </a:stretch>
        </p:blipFill>
        <p:spPr bwMode="auto">
          <a:xfrm>
            <a:off x="0" y="3501008"/>
            <a:ext cx="4029999" cy="18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D6DB77C0-BE76-4008-9870-D6C63D01CE46}" type="slidenum">
              <a:rPr lang="zh-TW" altLang="en-US" smtClean="0"/>
              <a:pPr/>
              <a:t>56</a:t>
            </a:fld>
            <a:endParaRPr lang="zh-TW" altLang="en-US"/>
          </a:p>
        </p:txBody>
      </p:sp>
      <p:sp>
        <p:nvSpPr>
          <p:cNvPr id="4" name="矩形 3"/>
          <p:cNvSpPr/>
          <p:nvPr/>
        </p:nvSpPr>
        <p:spPr>
          <a:xfrm>
            <a:off x="467544" y="134044"/>
            <a:ext cx="8352928" cy="646330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altLang="zh-TW" b="1" dirty="0" smtClean="0">
                <a:solidFill>
                  <a:srgbClr val="0000FF"/>
                </a:solidFill>
                <a:latin typeface="Courier New"/>
              </a:rPr>
              <a:t>from</a:t>
            </a:r>
            <a:r>
              <a:rPr lang="en-US" altLang="zh-TW" dirty="0" smtClean="0">
                <a:solidFill>
                  <a:srgbClr val="000000"/>
                </a:solidFill>
                <a:latin typeface="Courier New"/>
              </a:rPr>
              <a:t> math </a:t>
            </a:r>
            <a:r>
              <a:rPr lang="en-US" altLang="zh-TW" b="1" dirty="0" smtClean="0">
                <a:solidFill>
                  <a:srgbClr val="0000FF"/>
                </a:solidFill>
                <a:latin typeface="Courier New"/>
              </a:rPr>
              <a:t>import</a:t>
            </a:r>
            <a:r>
              <a:rPr lang="en-US" altLang="zh-TW" dirty="0" smtClean="0">
                <a:solidFill>
                  <a:srgbClr val="000000"/>
                </a:solidFill>
                <a:latin typeface="Courier New"/>
              </a:rPr>
              <a:t> </a:t>
            </a:r>
            <a:r>
              <a:rPr lang="en-US" altLang="zh-TW" dirty="0" err="1" smtClean="0">
                <a:solidFill>
                  <a:srgbClr val="000000"/>
                </a:solidFill>
                <a:latin typeface="Courier New"/>
              </a:rPr>
              <a:t>sqrt</a:t>
            </a:r>
            <a:r>
              <a:rPr lang="en-US" altLang="zh-TW" dirty="0" smtClean="0">
                <a:solidFill>
                  <a:srgbClr val="000000"/>
                </a:solidFill>
                <a:latin typeface="Courier New"/>
              </a:rPr>
              <a:t> </a:t>
            </a:r>
          </a:p>
          <a:p>
            <a:r>
              <a:rPr lang="en-US" altLang="zh-TW" b="1" dirty="0" smtClean="0">
                <a:solidFill>
                  <a:srgbClr val="0000FF"/>
                </a:solidFill>
                <a:latin typeface="Courier New"/>
              </a:rPr>
              <a:t>from</a:t>
            </a:r>
            <a:r>
              <a:rPr lang="en-US" altLang="zh-TW" dirty="0" smtClean="0">
                <a:solidFill>
                  <a:srgbClr val="000000"/>
                </a:solidFill>
                <a:latin typeface="Courier New"/>
              </a:rPr>
              <a:t> </a:t>
            </a:r>
            <a:r>
              <a:rPr lang="en-US" altLang="zh-TW" dirty="0" err="1" smtClean="0">
                <a:solidFill>
                  <a:srgbClr val="000000"/>
                </a:solidFill>
                <a:latin typeface="Courier New"/>
              </a:rPr>
              <a:t>cvxopt</a:t>
            </a:r>
            <a:r>
              <a:rPr lang="en-US" altLang="zh-TW" dirty="0" smtClean="0">
                <a:solidFill>
                  <a:srgbClr val="000000"/>
                </a:solidFill>
                <a:latin typeface="Courier New"/>
              </a:rPr>
              <a:t> </a:t>
            </a:r>
            <a:r>
              <a:rPr lang="en-US" altLang="zh-TW" b="1" dirty="0" smtClean="0">
                <a:solidFill>
                  <a:srgbClr val="0000FF"/>
                </a:solidFill>
                <a:latin typeface="Courier New"/>
              </a:rPr>
              <a:t>import</a:t>
            </a:r>
            <a:r>
              <a:rPr lang="en-US" altLang="zh-TW" dirty="0" smtClean="0">
                <a:solidFill>
                  <a:srgbClr val="000000"/>
                </a:solidFill>
                <a:latin typeface="Courier New"/>
              </a:rPr>
              <a:t> matrix </a:t>
            </a:r>
          </a:p>
          <a:p>
            <a:r>
              <a:rPr lang="en-US" altLang="zh-TW" b="1" dirty="0" smtClean="0">
                <a:solidFill>
                  <a:srgbClr val="0000FF"/>
                </a:solidFill>
                <a:latin typeface="Courier New"/>
              </a:rPr>
              <a:t>from</a:t>
            </a:r>
            <a:r>
              <a:rPr lang="en-US" altLang="zh-TW" dirty="0" smtClean="0">
                <a:solidFill>
                  <a:srgbClr val="000000"/>
                </a:solidFill>
                <a:latin typeface="Courier New"/>
              </a:rPr>
              <a:t> </a:t>
            </a:r>
            <a:r>
              <a:rPr lang="en-US" altLang="zh-TW" dirty="0" err="1" smtClean="0">
                <a:solidFill>
                  <a:srgbClr val="000000"/>
                </a:solidFill>
                <a:latin typeface="Courier New"/>
              </a:rPr>
              <a:t>cvxopt</a:t>
            </a:r>
            <a:r>
              <a:rPr lang="en-US" altLang="zh-TW" b="1" dirty="0" err="1" smtClean="0">
                <a:solidFill>
                  <a:srgbClr val="000080"/>
                </a:solidFill>
                <a:latin typeface="Courier New"/>
              </a:rPr>
              <a:t>.</a:t>
            </a:r>
            <a:r>
              <a:rPr lang="en-US" altLang="zh-TW" dirty="0" err="1" smtClean="0">
                <a:solidFill>
                  <a:srgbClr val="000000"/>
                </a:solidFill>
                <a:latin typeface="Courier New"/>
              </a:rPr>
              <a:t>blas</a:t>
            </a:r>
            <a:r>
              <a:rPr lang="en-US" altLang="zh-TW" dirty="0" smtClean="0">
                <a:solidFill>
                  <a:srgbClr val="000000"/>
                </a:solidFill>
                <a:latin typeface="Courier New"/>
              </a:rPr>
              <a:t> </a:t>
            </a:r>
            <a:r>
              <a:rPr lang="en-US" altLang="zh-TW" b="1" dirty="0" smtClean="0">
                <a:solidFill>
                  <a:srgbClr val="0000FF"/>
                </a:solidFill>
                <a:latin typeface="Courier New"/>
              </a:rPr>
              <a:t>import</a:t>
            </a:r>
            <a:r>
              <a:rPr lang="en-US" altLang="zh-TW" dirty="0" smtClean="0">
                <a:solidFill>
                  <a:srgbClr val="000000"/>
                </a:solidFill>
                <a:latin typeface="Courier New"/>
              </a:rPr>
              <a:t> dot </a:t>
            </a:r>
          </a:p>
          <a:p>
            <a:r>
              <a:rPr lang="en-US" altLang="zh-TW" b="1" dirty="0" smtClean="0">
                <a:solidFill>
                  <a:srgbClr val="0000FF"/>
                </a:solidFill>
                <a:latin typeface="Courier New"/>
              </a:rPr>
              <a:t>from</a:t>
            </a:r>
            <a:r>
              <a:rPr lang="en-US" altLang="zh-TW" dirty="0" smtClean="0">
                <a:solidFill>
                  <a:srgbClr val="000000"/>
                </a:solidFill>
                <a:latin typeface="Courier New"/>
              </a:rPr>
              <a:t> </a:t>
            </a:r>
            <a:r>
              <a:rPr lang="en-US" altLang="zh-TW" dirty="0" err="1" smtClean="0">
                <a:solidFill>
                  <a:srgbClr val="000000"/>
                </a:solidFill>
                <a:latin typeface="Courier New"/>
              </a:rPr>
              <a:t>cvxopt</a:t>
            </a:r>
            <a:r>
              <a:rPr lang="en-US" altLang="zh-TW" b="1" dirty="0" err="1" smtClean="0">
                <a:solidFill>
                  <a:srgbClr val="000080"/>
                </a:solidFill>
                <a:latin typeface="Courier New"/>
              </a:rPr>
              <a:t>.</a:t>
            </a:r>
            <a:r>
              <a:rPr lang="en-US" altLang="zh-TW" dirty="0" err="1" smtClean="0">
                <a:solidFill>
                  <a:srgbClr val="000000"/>
                </a:solidFill>
                <a:latin typeface="Courier New"/>
              </a:rPr>
              <a:t>solvers</a:t>
            </a:r>
            <a:r>
              <a:rPr lang="en-US" altLang="zh-TW" dirty="0" smtClean="0">
                <a:solidFill>
                  <a:srgbClr val="000000"/>
                </a:solidFill>
                <a:latin typeface="Courier New"/>
              </a:rPr>
              <a:t> </a:t>
            </a:r>
            <a:r>
              <a:rPr lang="en-US" altLang="zh-TW" b="1" dirty="0" smtClean="0">
                <a:solidFill>
                  <a:srgbClr val="0000FF"/>
                </a:solidFill>
                <a:latin typeface="Courier New"/>
              </a:rPr>
              <a:t>import</a:t>
            </a:r>
            <a:r>
              <a:rPr lang="en-US" altLang="zh-TW" dirty="0" smtClean="0">
                <a:solidFill>
                  <a:srgbClr val="000000"/>
                </a:solidFill>
                <a:latin typeface="Courier New"/>
              </a:rPr>
              <a:t> </a:t>
            </a:r>
            <a:r>
              <a:rPr lang="en-US" altLang="zh-TW" dirty="0" err="1" smtClean="0">
                <a:solidFill>
                  <a:srgbClr val="000000"/>
                </a:solidFill>
                <a:latin typeface="Courier New"/>
              </a:rPr>
              <a:t>qp</a:t>
            </a:r>
            <a:r>
              <a:rPr lang="en-US" altLang="zh-TW" dirty="0" smtClean="0">
                <a:solidFill>
                  <a:srgbClr val="000000"/>
                </a:solidFill>
                <a:latin typeface="Courier New"/>
              </a:rPr>
              <a:t> </a:t>
            </a:r>
          </a:p>
          <a:p>
            <a:r>
              <a:rPr lang="en-US" altLang="zh-TW" b="1" dirty="0" smtClean="0">
                <a:solidFill>
                  <a:srgbClr val="0000FF"/>
                </a:solidFill>
                <a:latin typeface="Courier New"/>
              </a:rPr>
              <a:t>import</a:t>
            </a:r>
            <a:r>
              <a:rPr lang="en-US" altLang="zh-TW" dirty="0" smtClean="0">
                <a:solidFill>
                  <a:srgbClr val="000000"/>
                </a:solidFill>
                <a:latin typeface="Courier New"/>
              </a:rPr>
              <a:t> </a:t>
            </a:r>
            <a:r>
              <a:rPr lang="en-US" altLang="zh-TW" dirty="0" err="1" smtClean="0">
                <a:solidFill>
                  <a:srgbClr val="000000"/>
                </a:solidFill>
                <a:latin typeface="Courier New"/>
              </a:rPr>
              <a:t>pylab</a:t>
            </a:r>
            <a:r>
              <a:rPr lang="en-US" altLang="zh-TW" dirty="0" smtClean="0">
                <a:solidFill>
                  <a:srgbClr val="000000"/>
                </a:solidFill>
                <a:latin typeface="Courier New"/>
              </a:rPr>
              <a:t> </a:t>
            </a:r>
          </a:p>
          <a:p>
            <a:r>
              <a:rPr lang="en-US" altLang="zh-TW" dirty="0" smtClean="0">
                <a:solidFill>
                  <a:srgbClr val="000000"/>
                </a:solidFill>
                <a:latin typeface="Courier New"/>
              </a:rPr>
              <a:t>n </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dirty="0" smtClean="0">
                <a:solidFill>
                  <a:srgbClr val="FF0000"/>
                </a:solidFill>
                <a:latin typeface="Courier New"/>
              </a:rPr>
              <a:t>4</a:t>
            </a:r>
            <a:r>
              <a:rPr lang="en-US" altLang="zh-TW" dirty="0" smtClean="0">
                <a:solidFill>
                  <a:srgbClr val="000000"/>
                </a:solidFill>
                <a:latin typeface="Courier New"/>
              </a:rPr>
              <a:t> </a:t>
            </a:r>
          </a:p>
          <a:p>
            <a:r>
              <a:rPr lang="en-US" altLang="zh-TW" dirty="0" smtClean="0">
                <a:solidFill>
                  <a:srgbClr val="000000"/>
                </a:solidFill>
                <a:latin typeface="Courier New"/>
              </a:rPr>
              <a:t>S </a:t>
            </a:r>
            <a:r>
              <a:rPr lang="en-US" altLang="zh-TW" b="1" dirty="0" smtClean="0">
                <a:solidFill>
                  <a:srgbClr val="000080"/>
                </a:solidFill>
                <a:latin typeface="Courier New"/>
              </a:rPr>
              <a:t>=</a:t>
            </a:r>
            <a:r>
              <a:rPr lang="en-US" altLang="zh-TW" dirty="0" smtClean="0">
                <a:solidFill>
                  <a:srgbClr val="000000"/>
                </a:solidFill>
                <a:latin typeface="Courier New"/>
              </a:rPr>
              <a:t> matrix</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dirty="0" smtClean="0">
                <a:solidFill>
                  <a:srgbClr val="FF0000"/>
                </a:solidFill>
                <a:latin typeface="Courier New"/>
              </a:rPr>
              <a:t>4e-2</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dirty="0" smtClean="0">
                <a:solidFill>
                  <a:srgbClr val="FF0000"/>
                </a:solidFill>
                <a:latin typeface="Courier New"/>
              </a:rPr>
              <a:t>6e-3</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smtClean="0">
                <a:solidFill>
                  <a:srgbClr val="FF0000"/>
                </a:solidFill>
                <a:latin typeface="Courier New"/>
              </a:rPr>
              <a:t>4e-3</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dirty="0" smtClean="0">
                <a:solidFill>
                  <a:srgbClr val="FF0000"/>
                </a:solidFill>
                <a:latin typeface="Courier New"/>
              </a:rPr>
              <a:t>0.0</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smtClean="0">
                <a:solidFill>
                  <a:srgbClr val="000000"/>
                </a:solidFill>
                <a:latin typeface="Courier New"/>
              </a:rPr>
              <a:t> </a:t>
            </a:r>
          </a:p>
          <a:p>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dirty="0" smtClean="0">
                <a:solidFill>
                  <a:srgbClr val="FF0000"/>
                </a:solidFill>
                <a:latin typeface="Courier New"/>
              </a:rPr>
              <a:t>6e-3</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dirty="0" smtClean="0">
                <a:solidFill>
                  <a:srgbClr val="FF0000"/>
                </a:solidFill>
                <a:latin typeface="Courier New"/>
              </a:rPr>
              <a:t>1e-2</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dirty="0" smtClean="0">
                <a:solidFill>
                  <a:srgbClr val="FF0000"/>
                </a:solidFill>
                <a:latin typeface="Courier New"/>
              </a:rPr>
              <a:t>0.0</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dirty="0" smtClean="0">
                <a:solidFill>
                  <a:srgbClr val="FF0000"/>
                </a:solidFill>
                <a:latin typeface="Courier New"/>
              </a:rPr>
              <a:t>0.0</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smtClean="0">
                <a:solidFill>
                  <a:srgbClr val="000000"/>
                </a:solidFill>
                <a:latin typeface="Courier New"/>
              </a:rPr>
              <a:t> </a:t>
            </a:r>
          </a:p>
          <a:p>
            <a:r>
              <a:rPr lang="en-US" altLang="zh-TW" b="1" dirty="0" smtClean="0">
                <a:solidFill>
                  <a:srgbClr val="000080"/>
                </a:solidFill>
                <a:latin typeface="Courier New"/>
              </a:rPr>
              <a:t>[-</a:t>
            </a:r>
            <a:r>
              <a:rPr lang="en-US" altLang="zh-TW" dirty="0" smtClean="0">
                <a:solidFill>
                  <a:srgbClr val="FF0000"/>
                </a:solidFill>
                <a:latin typeface="Courier New"/>
              </a:rPr>
              <a:t>4e-3</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dirty="0" smtClean="0">
                <a:solidFill>
                  <a:srgbClr val="FF0000"/>
                </a:solidFill>
                <a:latin typeface="Courier New"/>
              </a:rPr>
              <a:t>0.0</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dirty="0" smtClean="0">
                <a:solidFill>
                  <a:srgbClr val="FF0000"/>
                </a:solidFill>
                <a:latin typeface="Courier New"/>
              </a:rPr>
              <a:t>2.5e-3</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dirty="0" smtClean="0">
                <a:solidFill>
                  <a:srgbClr val="FF0000"/>
                </a:solidFill>
                <a:latin typeface="Courier New"/>
              </a:rPr>
              <a:t>0.0</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smtClean="0">
                <a:solidFill>
                  <a:srgbClr val="000000"/>
                </a:solidFill>
                <a:latin typeface="Courier New"/>
              </a:rPr>
              <a:t> </a:t>
            </a:r>
          </a:p>
          <a:p>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dirty="0" smtClean="0">
                <a:solidFill>
                  <a:srgbClr val="FF0000"/>
                </a:solidFill>
                <a:latin typeface="Courier New"/>
              </a:rPr>
              <a:t>0.0</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dirty="0" smtClean="0">
                <a:solidFill>
                  <a:srgbClr val="FF0000"/>
                </a:solidFill>
                <a:latin typeface="Courier New"/>
              </a:rPr>
              <a:t>0.0</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dirty="0" smtClean="0">
                <a:solidFill>
                  <a:srgbClr val="FF0000"/>
                </a:solidFill>
                <a:latin typeface="Courier New"/>
              </a:rPr>
              <a:t>0.0</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dirty="0" smtClean="0">
                <a:solidFill>
                  <a:srgbClr val="FF0000"/>
                </a:solidFill>
                <a:latin typeface="Courier New"/>
              </a:rPr>
              <a:t>0.0</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smtClean="0">
                <a:solidFill>
                  <a:srgbClr val="000000"/>
                </a:solidFill>
                <a:latin typeface="Courier New"/>
              </a:rPr>
              <a:t> </a:t>
            </a:r>
          </a:p>
          <a:p>
            <a:r>
              <a:rPr lang="en-US" altLang="zh-TW" dirty="0" err="1" smtClean="0">
                <a:solidFill>
                  <a:srgbClr val="000000"/>
                </a:solidFill>
                <a:latin typeface="Courier New"/>
              </a:rPr>
              <a:t>pbar</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smtClean="0">
                <a:solidFill>
                  <a:srgbClr val="000000"/>
                </a:solidFill>
                <a:latin typeface="Courier New"/>
              </a:rPr>
              <a:t> matrix</a:t>
            </a:r>
            <a:r>
              <a:rPr lang="en-US" altLang="zh-TW" b="1" dirty="0" smtClean="0">
                <a:solidFill>
                  <a:srgbClr val="000080"/>
                </a:solidFill>
                <a:latin typeface="Courier New"/>
              </a:rPr>
              <a:t>([</a:t>
            </a:r>
            <a:r>
              <a:rPr lang="en-US" altLang="zh-TW" dirty="0" smtClean="0">
                <a:solidFill>
                  <a:srgbClr val="FF0000"/>
                </a:solidFill>
                <a:latin typeface="Courier New"/>
              </a:rPr>
              <a:t>.12</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dirty="0" smtClean="0">
                <a:solidFill>
                  <a:srgbClr val="FF0000"/>
                </a:solidFill>
                <a:latin typeface="Courier New"/>
              </a:rPr>
              <a:t>.10</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dirty="0" smtClean="0">
                <a:solidFill>
                  <a:srgbClr val="FF0000"/>
                </a:solidFill>
                <a:latin typeface="Courier New"/>
              </a:rPr>
              <a:t>.07</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dirty="0" smtClean="0">
                <a:solidFill>
                  <a:srgbClr val="FF0000"/>
                </a:solidFill>
                <a:latin typeface="Courier New"/>
              </a:rPr>
              <a:t>.03</a:t>
            </a:r>
            <a:r>
              <a:rPr lang="en-US" altLang="zh-TW" b="1" dirty="0" smtClean="0">
                <a:solidFill>
                  <a:srgbClr val="000080"/>
                </a:solidFill>
                <a:latin typeface="Courier New"/>
              </a:rPr>
              <a:t>])</a:t>
            </a:r>
            <a:r>
              <a:rPr lang="en-US" altLang="zh-TW" dirty="0" smtClean="0">
                <a:solidFill>
                  <a:srgbClr val="000000"/>
                </a:solidFill>
                <a:latin typeface="Courier New"/>
              </a:rPr>
              <a:t> </a:t>
            </a:r>
          </a:p>
          <a:p>
            <a:r>
              <a:rPr lang="en-US" altLang="zh-TW" dirty="0" smtClean="0">
                <a:solidFill>
                  <a:srgbClr val="000000"/>
                </a:solidFill>
                <a:latin typeface="Courier New"/>
              </a:rPr>
              <a:t>G </a:t>
            </a:r>
            <a:r>
              <a:rPr lang="en-US" altLang="zh-TW" b="1" dirty="0" smtClean="0">
                <a:solidFill>
                  <a:srgbClr val="000080"/>
                </a:solidFill>
                <a:latin typeface="Courier New"/>
              </a:rPr>
              <a:t>=</a:t>
            </a:r>
            <a:r>
              <a:rPr lang="en-US" altLang="zh-TW" dirty="0" smtClean="0">
                <a:solidFill>
                  <a:srgbClr val="000000"/>
                </a:solidFill>
                <a:latin typeface="Courier New"/>
              </a:rPr>
              <a:t> matrix</a:t>
            </a:r>
            <a:r>
              <a:rPr lang="en-US" altLang="zh-TW" b="1" dirty="0" smtClean="0">
                <a:solidFill>
                  <a:srgbClr val="000080"/>
                </a:solidFill>
                <a:latin typeface="Courier New"/>
              </a:rPr>
              <a:t>(</a:t>
            </a:r>
            <a:r>
              <a:rPr lang="en-US" altLang="zh-TW" dirty="0" smtClean="0">
                <a:solidFill>
                  <a:srgbClr val="FF0000"/>
                </a:solidFill>
                <a:latin typeface="Courier New"/>
              </a:rPr>
              <a:t>0.0</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err="1" smtClean="0">
                <a:solidFill>
                  <a:srgbClr val="000000"/>
                </a:solidFill>
                <a:latin typeface="Courier New"/>
              </a:rPr>
              <a:t>n</a:t>
            </a:r>
            <a:r>
              <a:rPr lang="en-US" altLang="zh-TW" b="1" dirty="0" err="1" smtClean="0">
                <a:solidFill>
                  <a:srgbClr val="000080"/>
                </a:solidFill>
                <a:latin typeface="Courier New"/>
              </a:rPr>
              <a:t>,</a:t>
            </a:r>
            <a:r>
              <a:rPr lang="en-US" altLang="zh-TW" dirty="0" err="1" smtClean="0">
                <a:solidFill>
                  <a:srgbClr val="000000"/>
                </a:solidFill>
                <a:latin typeface="Courier New"/>
              </a:rPr>
              <a:t>n</a:t>
            </a:r>
            <a:r>
              <a:rPr lang="en-US" altLang="zh-TW" b="1" dirty="0" smtClean="0">
                <a:solidFill>
                  <a:srgbClr val="000080"/>
                </a:solidFill>
                <a:latin typeface="Courier New"/>
              </a:rPr>
              <a:t>))</a:t>
            </a:r>
            <a:r>
              <a:rPr lang="en-US" altLang="zh-TW" dirty="0" smtClean="0">
                <a:solidFill>
                  <a:srgbClr val="000000"/>
                </a:solidFill>
                <a:latin typeface="Courier New"/>
              </a:rPr>
              <a:t> </a:t>
            </a:r>
          </a:p>
          <a:p>
            <a:r>
              <a:rPr lang="en-US" altLang="zh-TW" dirty="0" smtClean="0">
                <a:solidFill>
                  <a:srgbClr val="000000"/>
                </a:solidFill>
                <a:latin typeface="Courier New"/>
              </a:rPr>
              <a:t>G</a:t>
            </a:r>
            <a:r>
              <a:rPr lang="en-US" altLang="zh-TW" b="1" dirty="0" smtClean="0">
                <a:solidFill>
                  <a:srgbClr val="000080"/>
                </a:solidFill>
                <a:latin typeface="Courier New"/>
              </a:rPr>
              <a:t>[::</a:t>
            </a:r>
            <a:r>
              <a:rPr lang="en-US" altLang="zh-TW" dirty="0" smtClean="0">
                <a:solidFill>
                  <a:srgbClr val="000000"/>
                </a:solidFill>
                <a:latin typeface="Courier New"/>
              </a:rPr>
              <a:t>n</a:t>
            </a:r>
            <a:r>
              <a:rPr lang="en-US" altLang="zh-TW" b="1" dirty="0" smtClean="0">
                <a:solidFill>
                  <a:srgbClr val="000080"/>
                </a:solidFill>
                <a:latin typeface="Courier New"/>
              </a:rPr>
              <a:t>+</a:t>
            </a:r>
            <a:r>
              <a:rPr lang="en-US" altLang="zh-TW" dirty="0" smtClean="0">
                <a:solidFill>
                  <a:srgbClr val="FF0000"/>
                </a:solidFill>
                <a:latin typeface="Courier New"/>
              </a:rPr>
              <a:t>1</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smtClean="0">
                <a:solidFill>
                  <a:srgbClr val="FF0000"/>
                </a:solidFill>
                <a:latin typeface="Courier New"/>
              </a:rPr>
              <a:t>1.0</a:t>
            </a:r>
            <a:r>
              <a:rPr lang="en-US" altLang="zh-TW" dirty="0" smtClean="0">
                <a:solidFill>
                  <a:srgbClr val="000000"/>
                </a:solidFill>
                <a:latin typeface="Courier New"/>
              </a:rPr>
              <a:t> </a:t>
            </a:r>
          </a:p>
          <a:p>
            <a:r>
              <a:rPr lang="en-US" altLang="zh-TW" dirty="0" smtClean="0">
                <a:solidFill>
                  <a:srgbClr val="000000"/>
                </a:solidFill>
                <a:latin typeface="Courier New"/>
              </a:rPr>
              <a:t>h </a:t>
            </a:r>
            <a:r>
              <a:rPr lang="en-US" altLang="zh-TW" b="1" dirty="0" smtClean="0">
                <a:solidFill>
                  <a:srgbClr val="000080"/>
                </a:solidFill>
                <a:latin typeface="Courier New"/>
              </a:rPr>
              <a:t>=</a:t>
            </a:r>
            <a:r>
              <a:rPr lang="en-US" altLang="zh-TW" dirty="0" smtClean="0">
                <a:solidFill>
                  <a:srgbClr val="000000"/>
                </a:solidFill>
                <a:latin typeface="Courier New"/>
              </a:rPr>
              <a:t> matrix</a:t>
            </a:r>
            <a:r>
              <a:rPr lang="en-US" altLang="zh-TW" b="1" dirty="0" smtClean="0">
                <a:solidFill>
                  <a:srgbClr val="000080"/>
                </a:solidFill>
                <a:latin typeface="Courier New"/>
              </a:rPr>
              <a:t>(</a:t>
            </a:r>
            <a:r>
              <a:rPr lang="en-US" altLang="zh-TW" dirty="0" smtClean="0">
                <a:solidFill>
                  <a:srgbClr val="FF0000"/>
                </a:solidFill>
                <a:latin typeface="Courier New"/>
              </a:rPr>
              <a:t>0.0</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smtClean="0">
                <a:solidFill>
                  <a:srgbClr val="000000"/>
                </a:solidFill>
                <a:latin typeface="Courier New"/>
              </a:rPr>
              <a:t>n</a:t>
            </a:r>
            <a:r>
              <a:rPr lang="en-US" altLang="zh-TW" b="1" dirty="0" smtClean="0">
                <a:solidFill>
                  <a:srgbClr val="000080"/>
                </a:solidFill>
                <a:latin typeface="Courier New"/>
              </a:rPr>
              <a:t>,</a:t>
            </a:r>
            <a:r>
              <a:rPr lang="en-US" altLang="zh-TW" dirty="0" smtClean="0">
                <a:solidFill>
                  <a:srgbClr val="FF0000"/>
                </a:solidFill>
                <a:latin typeface="Courier New"/>
              </a:rPr>
              <a:t>1</a:t>
            </a:r>
            <a:r>
              <a:rPr lang="en-US" altLang="zh-TW" b="1" dirty="0" smtClean="0">
                <a:solidFill>
                  <a:srgbClr val="000080"/>
                </a:solidFill>
                <a:latin typeface="Courier New"/>
              </a:rPr>
              <a:t>))</a:t>
            </a:r>
            <a:r>
              <a:rPr lang="en-US" altLang="zh-TW" dirty="0" smtClean="0">
                <a:solidFill>
                  <a:srgbClr val="000000"/>
                </a:solidFill>
                <a:latin typeface="Courier New"/>
              </a:rPr>
              <a:t> </a:t>
            </a:r>
          </a:p>
          <a:p>
            <a:r>
              <a:rPr lang="en-US" altLang="zh-TW" dirty="0" smtClean="0">
                <a:solidFill>
                  <a:srgbClr val="000000"/>
                </a:solidFill>
                <a:latin typeface="Courier New"/>
              </a:rPr>
              <a:t>A </a:t>
            </a:r>
            <a:r>
              <a:rPr lang="en-US" altLang="zh-TW" b="1" dirty="0" smtClean="0">
                <a:solidFill>
                  <a:srgbClr val="000080"/>
                </a:solidFill>
                <a:latin typeface="Courier New"/>
              </a:rPr>
              <a:t>=</a:t>
            </a:r>
            <a:r>
              <a:rPr lang="en-US" altLang="zh-TW" dirty="0" smtClean="0">
                <a:solidFill>
                  <a:srgbClr val="000000"/>
                </a:solidFill>
                <a:latin typeface="Courier New"/>
              </a:rPr>
              <a:t> matrix</a:t>
            </a:r>
            <a:r>
              <a:rPr lang="en-US" altLang="zh-TW" b="1" dirty="0" smtClean="0">
                <a:solidFill>
                  <a:srgbClr val="000080"/>
                </a:solidFill>
                <a:latin typeface="Courier New"/>
              </a:rPr>
              <a:t>(</a:t>
            </a:r>
            <a:r>
              <a:rPr lang="en-US" altLang="zh-TW" dirty="0" smtClean="0">
                <a:solidFill>
                  <a:srgbClr val="FF0000"/>
                </a:solidFill>
                <a:latin typeface="Courier New"/>
              </a:rPr>
              <a:t>1.0</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smtClean="0">
                <a:solidFill>
                  <a:srgbClr val="FF0000"/>
                </a:solidFill>
                <a:latin typeface="Courier New"/>
              </a:rPr>
              <a:t>1</a:t>
            </a:r>
            <a:r>
              <a:rPr lang="en-US" altLang="zh-TW" b="1" dirty="0" smtClean="0">
                <a:solidFill>
                  <a:srgbClr val="000080"/>
                </a:solidFill>
                <a:latin typeface="Courier New"/>
              </a:rPr>
              <a:t>,</a:t>
            </a:r>
            <a:r>
              <a:rPr lang="en-US" altLang="zh-TW" dirty="0" smtClean="0">
                <a:solidFill>
                  <a:srgbClr val="000000"/>
                </a:solidFill>
                <a:latin typeface="Courier New"/>
              </a:rPr>
              <a:t>n</a:t>
            </a:r>
            <a:r>
              <a:rPr lang="en-US" altLang="zh-TW" b="1" dirty="0" smtClean="0">
                <a:solidFill>
                  <a:srgbClr val="000080"/>
                </a:solidFill>
                <a:latin typeface="Courier New"/>
              </a:rPr>
              <a:t>))</a:t>
            </a:r>
            <a:r>
              <a:rPr lang="en-US" altLang="zh-TW" dirty="0" smtClean="0">
                <a:solidFill>
                  <a:srgbClr val="000000"/>
                </a:solidFill>
                <a:latin typeface="Courier New"/>
              </a:rPr>
              <a:t> </a:t>
            </a:r>
          </a:p>
          <a:p>
            <a:r>
              <a:rPr lang="en-US" altLang="zh-TW" dirty="0" smtClean="0">
                <a:solidFill>
                  <a:srgbClr val="000000"/>
                </a:solidFill>
                <a:latin typeface="Courier New"/>
              </a:rPr>
              <a:t>b </a:t>
            </a:r>
            <a:r>
              <a:rPr lang="en-US" altLang="zh-TW" b="1" dirty="0" smtClean="0">
                <a:solidFill>
                  <a:srgbClr val="000080"/>
                </a:solidFill>
                <a:latin typeface="Courier New"/>
              </a:rPr>
              <a:t>=</a:t>
            </a:r>
            <a:r>
              <a:rPr lang="en-US" altLang="zh-TW" dirty="0" smtClean="0">
                <a:solidFill>
                  <a:srgbClr val="000000"/>
                </a:solidFill>
                <a:latin typeface="Courier New"/>
              </a:rPr>
              <a:t> matrix</a:t>
            </a:r>
            <a:r>
              <a:rPr lang="en-US" altLang="zh-TW" b="1" dirty="0" smtClean="0">
                <a:solidFill>
                  <a:srgbClr val="000080"/>
                </a:solidFill>
                <a:latin typeface="Courier New"/>
              </a:rPr>
              <a:t>(</a:t>
            </a:r>
            <a:r>
              <a:rPr lang="en-US" altLang="zh-TW" dirty="0" smtClean="0">
                <a:solidFill>
                  <a:srgbClr val="FF0000"/>
                </a:solidFill>
                <a:latin typeface="Courier New"/>
              </a:rPr>
              <a:t>1.0</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dirty="0" smtClean="0">
                <a:solidFill>
                  <a:srgbClr val="008000"/>
                </a:solidFill>
                <a:latin typeface="Courier New"/>
              </a:rPr>
              <a:t># </a:t>
            </a:r>
          </a:p>
          <a:p>
            <a:r>
              <a:rPr lang="en-US" altLang="zh-TW" dirty="0" smtClean="0">
                <a:solidFill>
                  <a:srgbClr val="008000"/>
                </a:solidFill>
                <a:latin typeface="Courier New"/>
              </a:rPr>
              <a:t>Compute trade-off.</a:t>
            </a:r>
            <a:r>
              <a:rPr lang="en-US" altLang="zh-TW" dirty="0" smtClean="0">
                <a:solidFill>
                  <a:srgbClr val="000000"/>
                </a:solidFill>
                <a:latin typeface="Courier New"/>
              </a:rPr>
              <a:t> </a:t>
            </a:r>
          </a:p>
          <a:p>
            <a:r>
              <a:rPr lang="en-US" altLang="zh-TW" dirty="0" smtClean="0">
                <a:solidFill>
                  <a:srgbClr val="000000"/>
                </a:solidFill>
                <a:latin typeface="Courier New"/>
              </a:rPr>
              <a:t>N </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dirty="0" smtClean="0">
                <a:solidFill>
                  <a:srgbClr val="FF0000"/>
                </a:solidFill>
                <a:latin typeface="Courier New"/>
              </a:rPr>
              <a:t>100</a:t>
            </a:r>
          </a:p>
          <a:p>
            <a:r>
              <a:rPr lang="en-US" altLang="zh-TW" dirty="0" err="1" smtClean="0">
                <a:solidFill>
                  <a:srgbClr val="000000"/>
                </a:solidFill>
                <a:latin typeface="Courier New"/>
              </a:rPr>
              <a:t>mus</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dirty="0" smtClean="0">
                <a:solidFill>
                  <a:srgbClr val="FF0000"/>
                </a:solidFill>
                <a:latin typeface="Courier New"/>
              </a:rPr>
              <a:t>10</a:t>
            </a:r>
            <a:r>
              <a:rPr lang="en-US" altLang="zh-TW" b="1" dirty="0" smtClean="0">
                <a:solidFill>
                  <a:srgbClr val="000080"/>
                </a:solidFill>
                <a:latin typeface="Courier New"/>
              </a:rPr>
              <a:t>**(</a:t>
            </a:r>
            <a:r>
              <a:rPr lang="en-US" altLang="zh-TW" dirty="0" smtClean="0">
                <a:solidFill>
                  <a:srgbClr val="FF0000"/>
                </a:solidFill>
                <a:latin typeface="Courier New"/>
              </a:rPr>
              <a:t>5.0</a:t>
            </a:r>
            <a:r>
              <a:rPr lang="en-US" altLang="zh-TW" b="1" dirty="0" smtClean="0">
                <a:solidFill>
                  <a:srgbClr val="000080"/>
                </a:solidFill>
                <a:latin typeface="Courier New"/>
              </a:rPr>
              <a:t>*</a:t>
            </a:r>
            <a:r>
              <a:rPr lang="en-US" altLang="zh-TW" dirty="0" smtClean="0">
                <a:solidFill>
                  <a:srgbClr val="000000"/>
                </a:solidFill>
                <a:latin typeface="Courier New"/>
              </a:rPr>
              <a:t>t</a:t>
            </a:r>
            <a:r>
              <a:rPr lang="en-US" altLang="zh-TW" b="1" dirty="0" smtClean="0">
                <a:solidFill>
                  <a:srgbClr val="000080"/>
                </a:solidFill>
                <a:latin typeface="Courier New"/>
              </a:rPr>
              <a:t>/</a:t>
            </a:r>
            <a:r>
              <a:rPr lang="en-US" altLang="zh-TW" dirty="0" smtClean="0">
                <a:solidFill>
                  <a:srgbClr val="000000"/>
                </a:solidFill>
                <a:latin typeface="Courier New"/>
              </a:rPr>
              <a:t>N</a:t>
            </a:r>
            <a:r>
              <a:rPr lang="en-US" altLang="zh-TW" b="1" dirty="0" smtClean="0">
                <a:solidFill>
                  <a:srgbClr val="000080"/>
                </a:solidFill>
                <a:latin typeface="Courier New"/>
              </a:rPr>
              <a:t>-</a:t>
            </a:r>
            <a:r>
              <a:rPr lang="en-US" altLang="zh-TW" dirty="0" smtClean="0">
                <a:solidFill>
                  <a:srgbClr val="FF0000"/>
                </a:solidFill>
                <a:latin typeface="Courier New"/>
              </a:rPr>
              <a:t>1.0</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b="1" dirty="0" smtClean="0">
                <a:solidFill>
                  <a:srgbClr val="0000FF"/>
                </a:solidFill>
                <a:latin typeface="Courier New"/>
              </a:rPr>
              <a:t>for</a:t>
            </a:r>
            <a:r>
              <a:rPr lang="en-US" altLang="zh-TW" dirty="0" smtClean="0">
                <a:solidFill>
                  <a:srgbClr val="000000"/>
                </a:solidFill>
                <a:latin typeface="Courier New"/>
              </a:rPr>
              <a:t> t </a:t>
            </a:r>
            <a:r>
              <a:rPr lang="en-US" altLang="zh-TW" b="1" dirty="0" smtClean="0">
                <a:solidFill>
                  <a:srgbClr val="0000FF"/>
                </a:solidFill>
                <a:latin typeface="Courier New"/>
              </a:rPr>
              <a:t>in</a:t>
            </a:r>
            <a:r>
              <a:rPr lang="en-US" altLang="zh-TW" dirty="0" smtClean="0">
                <a:solidFill>
                  <a:srgbClr val="000000"/>
                </a:solidFill>
                <a:latin typeface="Courier New"/>
              </a:rPr>
              <a:t> </a:t>
            </a:r>
            <a:r>
              <a:rPr lang="en-US" altLang="zh-TW" dirty="0" err="1" smtClean="0">
                <a:solidFill>
                  <a:srgbClr val="000000"/>
                </a:solidFill>
                <a:latin typeface="Courier New"/>
              </a:rPr>
              <a:t>xrange</a:t>
            </a:r>
            <a:r>
              <a:rPr lang="en-US" altLang="zh-TW" b="1" dirty="0" smtClean="0">
                <a:solidFill>
                  <a:srgbClr val="000080"/>
                </a:solidFill>
                <a:latin typeface="Courier New"/>
              </a:rPr>
              <a:t>(</a:t>
            </a:r>
            <a:r>
              <a:rPr lang="en-US" altLang="zh-TW" dirty="0" smtClean="0">
                <a:solidFill>
                  <a:srgbClr val="000000"/>
                </a:solidFill>
                <a:latin typeface="Courier New"/>
              </a:rPr>
              <a:t>N</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smtClean="0">
                <a:solidFill>
                  <a:srgbClr val="000000"/>
                </a:solidFill>
                <a:latin typeface="Courier New"/>
              </a:rPr>
              <a:t> </a:t>
            </a:r>
          </a:p>
          <a:p>
            <a:r>
              <a:rPr lang="en-US" altLang="zh-TW" dirty="0" smtClean="0">
                <a:solidFill>
                  <a:srgbClr val="000000"/>
                </a:solidFill>
                <a:latin typeface="Courier New"/>
              </a:rPr>
              <a:t>portfolios </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dirty="0" err="1" smtClean="0">
                <a:solidFill>
                  <a:srgbClr val="000000"/>
                </a:solidFill>
                <a:latin typeface="Courier New"/>
              </a:rPr>
              <a:t>qp</a:t>
            </a:r>
            <a:r>
              <a:rPr lang="en-US" altLang="zh-TW" b="1" dirty="0" smtClean="0">
                <a:solidFill>
                  <a:srgbClr val="000080"/>
                </a:solidFill>
                <a:latin typeface="Courier New"/>
              </a:rPr>
              <a:t>(</a:t>
            </a:r>
            <a:r>
              <a:rPr lang="en-US" altLang="zh-TW" dirty="0" smtClean="0">
                <a:solidFill>
                  <a:srgbClr val="000000"/>
                </a:solidFill>
                <a:latin typeface="Courier New"/>
              </a:rPr>
              <a:t>mu</a:t>
            </a:r>
            <a:r>
              <a:rPr lang="en-US" altLang="zh-TW" b="1" dirty="0" smtClean="0">
                <a:solidFill>
                  <a:srgbClr val="000080"/>
                </a:solidFill>
                <a:latin typeface="Courier New"/>
              </a:rPr>
              <a:t>*</a:t>
            </a:r>
            <a:r>
              <a:rPr lang="en-US" altLang="zh-TW" dirty="0" smtClean="0">
                <a:solidFill>
                  <a:srgbClr val="000000"/>
                </a:solidFill>
                <a:latin typeface="Courier New"/>
              </a:rPr>
              <a:t>S</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err="1" smtClean="0">
                <a:solidFill>
                  <a:srgbClr val="000000"/>
                </a:solidFill>
                <a:latin typeface="Courier New"/>
              </a:rPr>
              <a:t>pbar</a:t>
            </a:r>
            <a:r>
              <a:rPr lang="en-US" altLang="zh-TW" b="1" dirty="0" smtClean="0">
                <a:solidFill>
                  <a:srgbClr val="000080"/>
                </a:solidFill>
                <a:latin typeface="Courier New"/>
              </a:rPr>
              <a:t>,</a:t>
            </a:r>
            <a:r>
              <a:rPr lang="en-US" altLang="zh-TW" dirty="0" smtClean="0">
                <a:solidFill>
                  <a:srgbClr val="000000"/>
                </a:solidFill>
                <a:latin typeface="Courier New"/>
              </a:rPr>
              <a:t> G</a:t>
            </a:r>
            <a:r>
              <a:rPr lang="en-US" altLang="zh-TW" b="1" dirty="0" smtClean="0">
                <a:solidFill>
                  <a:srgbClr val="000080"/>
                </a:solidFill>
                <a:latin typeface="Courier New"/>
              </a:rPr>
              <a:t>,</a:t>
            </a:r>
            <a:r>
              <a:rPr lang="en-US" altLang="zh-TW" dirty="0" smtClean="0">
                <a:solidFill>
                  <a:srgbClr val="000000"/>
                </a:solidFill>
                <a:latin typeface="Courier New"/>
              </a:rPr>
              <a:t> h</a:t>
            </a:r>
            <a:r>
              <a:rPr lang="en-US" altLang="zh-TW" b="1" dirty="0" smtClean="0">
                <a:solidFill>
                  <a:srgbClr val="000080"/>
                </a:solidFill>
                <a:latin typeface="Courier New"/>
              </a:rPr>
              <a:t>,</a:t>
            </a:r>
            <a:r>
              <a:rPr lang="en-US" altLang="zh-TW" dirty="0" smtClean="0">
                <a:solidFill>
                  <a:srgbClr val="000000"/>
                </a:solidFill>
                <a:latin typeface="Courier New"/>
              </a:rPr>
              <a:t> A</a:t>
            </a:r>
            <a:r>
              <a:rPr lang="en-US" altLang="zh-TW" b="1" dirty="0" smtClean="0">
                <a:solidFill>
                  <a:srgbClr val="000080"/>
                </a:solidFill>
                <a:latin typeface="Courier New"/>
              </a:rPr>
              <a:t>,</a:t>
            </a:r>
            <a:r>
              <a:rPr lang="en-US" altLang="zh-TW" dirty="0" smtClean="0">
                <a:solidFill>
                  <a:srgbClr val="000000"/>
                </a:solidFill>
                <a:latin typeface="Courier New"/>
              </a:rPr>
              <a:t> b</a:t>
            </a:r>
            <a:r>
              <a:rPr lang="en-US" altLang="zh-TW" b="1" dirty="0" smtClean="0">
                <a:solidFill>
                  <a:srgbClr val="000080"/>
                </a:solidFill>
                <a:latin typeface="Courier New"/>
              </a:rPr>
              <a:t>)[</a:t>
            </a:r>
            <a:r>
              <a:rPr lang="en-US" altLang="zh-TW" dirty="0" smtClean="0">
                <a:solidFill>
                  <a:srgbClr val="808080"/>
                </a:solidFill>
                <a:latin typeface="Courier New"/>
              </a:rPr>
              <a:t>'x'</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b="1" dirty="0" smtClean="0">
                <a:solidFill>
                  <a:srgbClr val="0000FF"/>
                </a:solidFill>
                <a:latin typeface="Courier New"/>
              </a:rPr>
              <a:t>for</a:t>
            </a:r>
            <a:r>
              <a:rPr lang="en-US" altLang="zh-TW" dirty="0" smtClean="0">
                <a:solidFill>
                  <a:srgbClr val="000000"/>
                </a:solidFill>
                <a:latin typeface="Courier New"/>
              </a:rPr>
              <a:t> mu </a:t>
            </a:r>
            <a:r>
              <a:rPr lang="en-US" altLang="zh-TW" b="1" dirty="0" smtClean="0">
                <a:solidFill>
                  <a:srgbClr val="0000FF"/>
                </a:solidFill>
                <a:latin typeface="Courier New"/>
              </a:rPr>
              <a:t>in</a:t>
            </a:r>
            <a:r>
              <a:rPr lang="en-US" altLang="zh-TW" dirty="0" smtClean="0">
                <a:solidFill>
                  <a:srgbClr val="000000"/>
                </a:solidFill>
                <a:latin typeface="Courier New"/>
              </a:rPr>
              <a:t> </a:t>
            </a:r>
            <a:r>
              <a:rPr lang="en-US" altLang="zh-TW" dirty="0" err="1" smtClean="0">
                <a:solidFill>
                  <a:srgbClr val="000000"/>
                </a:solidFill>
                <a:latin typeface="Courier New"/>
              </a:rPr>
              <a:t>mus</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smtClean="0">
                <a:solidFill>
                  <a:srgbClr val="000000"/>
                </a:solidFill>
                <a:latin typeface="Courier New"/>
              </a:rPr>
              <a:t> </a:t>
            </a:r>
          </a:p>
          <a:p>
            <a:r>
              <a:rPr lang="en-US" altLang="zh-TW" dirty="0" smtClean="0">
                <a:solidFill>
                  <a:srgbClr val="000000"/>
                </a:solidFill>
                <a:latin typeface="Courier New"/>
              </a:rPr>
              <a:t>returns </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smtClean="0">
                <a:solidFill>
                  <a:srgbClr val="000000"/>
                </a:solidFill>
                <a:latin typeface="Courier New"/>
              </a:rPr>
              <a:t> dot</a:t>
            </a:r>
            <a:r>
              <a:rPr lang="en-US" altLang="zh-TW" b="1" dirty="0" smtClean="0">
                <a:solidFill>
                  <a:srgbClr val="000080"/>
                </a:solidFill>
                <a:latin typeface="Courier New"/>
              </a:rPr>
              <a:t>(</a:t>
            </a:r>
            <a:r>
              <a:rPr lang="en-US" altLang="zh-TW" dirty="0" err="1" smtClean="0">
                <a:solidFill>
                  <a:srgbClr val="000000"/>
                </a:solidFill>
                <a:latin typeface="Courier New"/>
              </a:rPr>
              <a:t>pbar</a:t>
            </a:r>
            <a:r>
              <a:rPr lang="en-US" altLang="zh-TW" b="1" dirty="0" err="1" smtClean="0">
                <a:solidFill>
                  <a:srgbClr val="000080"/>
                </a:solidFill>
                <a:latin typeface="Courier New"/>
              </a:rPr>
              <a:t>,</a:t>
            </a:r>
            <a:r>
              <a:rPr lang="en-US" altLang="zh-TW" dirty="0" err="1" smtClean="0">
                <a:solidFill>
                  <a:srgbClr val="000000"/>
                </a:solidFill>
                <a:latin typeface="Courier New"/>
              </a:rPr>
              <a:t>x</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b="1" dirty="0" smtClean="0">
                <a:solidFill>
                  <a:srgbClr val="0000FF"/>
                </a:solidFill>
                <a:latin typeface="Courier New"/>
              </a:rPr>
              <a:t>for</a:t>
            </a:r>
            <a:r>
              <a:rPr lang="en-US" altLang="zh-TW" dirty="0" smtClean="0">
                <a:solidFill>
                  <a:srgbClr val="000000"/>
                </a:solidFill>
                <a:latin typeface="Courier New"/>
              </a:rPr>
              <a:t> x </a:t>
            </a:r>
            <a:r>
              <a:rPr lang="en-US" altLang="zh-TW" b="1" dirty="0" smtClean="0">
                <a:solidFill>
                  <a:srgbClr val="0000FF"/>
                </a:solidFill>
                <a:latin typeface="Courier New"/>
              </a:rPr>
              <a:t>in</a:t>
            </a:r>
            <a:r>
              <a:rPr lang="en-US" altLang="zh-TW" dirty="0" smtClean="0">
                <a:solidFill>
                  <a:srgbClr val="000000"/>
                </a:solidFill>
                <a:latin typeface="Courier New"/>
              </a:rPr>
              <a:t> portfolios </a:t>
            </a:r>
            <a:r>
              <a:rPr lang="en-US" altLang="zh-TW" b="1" dirty="0" smtClean="0">
                <a:solidFill>
                  <a:srgbClr val="000080"/>
                </a:solidFill>
                <a:latin typeface="Courier New"/>
              </a:rPr>
              <a:t>]</a:t>
            </a:r>
            <a:r>
              <a:rPr lang="en-US" altLang="zh-TW" dirty="0" smtClean="0">
                <a:solidFill>
                  <a:srgbClr val="000000"/>
                </a:solidFill>
                <a:latin typeface="Courier New"/>
              </a:rPr>
              <a:t> </a:t>
            </a:r>
          </a:p>
          <a:p>
            <a:r>
              <a:rPr lang="en-US" altLang="zh-TW" dirty="0" smtClean="0">
                <a:solidFill>
                  <a:srgbClr val="000000"/>
                </a:solidFill>
                <a:latin typeface="Courier New"/>
              </a:rPr>
              <a:t>risks </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dirty="0" err="1" smtClean="0">
                <a:solidFill>
                  <a:srgbClr val="000000"/>
                </a:solidFill>
                <a:latin typeface="Courier New"/>
              </a:rPr>
              <a:t>sqrt</a:t>
            </a:r>
            <a:r>
              <a:rPr lang="en-US" altLang="zh-TW" b="1" dirty="0" smtClean="0">
                <a:solidFill>
                  <a:srgbClr val="000080"/>
                </a:solidFill>
                <a:latin typeface="Courier New"/>
              </a:rPr>
              <a:t>(</a:t>
            </a:r>
            <a:r>
              <a:rPr lang="en-US" altLang="zh-TW" dirty="0" smtClean="0">
                <a:solidFill>
                  <a:srgbClr val="000000"/>
                </a:solidFill>
                <a:latin typeface="Courier New"/>
              </a:rPr>
              <a:t>dot</a:t>
            </a:r>
            <a:r>
              <a:rPr lang="en-US" altLang="zh-TW" b="1" dirty="0" smtClean="0">
                <a:solidFill>
                  <a:srgbClr val="000080"/>
                </a:solidFill>
                <a:latin typeface="Courier New"/>
              </a:rPr>
              <a:t>(</a:t>
            </a:r>
            <a:r>
              <a:rPr lang="en-US" altLang="zh-TW" dirty="0" smtClean="0">
                <a:solidFill>
                  <a:srgbClr val="000000"/>
                </a:solidFill>
                <a:latin typeface="Courier New"/>
              </a:rPr>
              <a:t>x</a:t>
            </a:r>
            <a:r>
              <a:rPr lang="en-US" altLang="zh-TW" b="1" dirty="0" smtClean="0">
                <a:solidFill>
                  <a:srgbClr val="000080"/>
                </a:solidFill>
                <a:latin typeface="Courier New"/>
              </a:rPr>
              <a:t>,</a:t>
            </a:r>
            <a:r>
              <a:rPr lang="en-US" altLang="zh-TW" dirty="0" smtClean="0">
                <a:solidFill>
                  <a:srgbClr val="000000"/>
                </a:solidFill>
                <a:latin typeface="Courier New"/>
              </a:rPr>
              <a:t> S</a:t>
            </a:r>
            <a:r>
              <a:rPr lang="en-US" altLang="zh-TW" b="1" dirty="0" smtClean="0">
                <a:solidFill>
                  <a:srgbClr val="000080"/>
                </a:solidFill>
                <a:latin typeface="Courier New"/>
              </a:rPr>
              <a:t>*</a:t>
            </a:r>
            <a:r>
              <a:rPr lang="en-US" altLang="zh-TW" dirty="0" smtClean="0">
                <a:solidFill>
                  <a:srgbClr val="000000"/>
                </a:solidFill>
                <a:latin typeface="Courier New"/>
              </a:rPr>
              <a:t>x</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b="1" dirty="0" smtClean="0">
                <a:solidFill>
                  <a:srgbClr val="0000FF"/>
                </a:solidFill>
                <a:latin typeface="Courier New"/>
              </a:rPr>
              <a:t>for</a:t>
            </a:r>
            <a:r>
              <a:rPr lang="en-US" altLang="zh-TW" dirty="0" smtClean="0">
                <a:solidFill>
                  <a:srgbClr val="000000"/>
                </a:solidFill>
                <a:latin typeface="Courier New"/>
              </a:rPr>
              <a:t> x </a:t>
            </a:r>
            <a:r>
              <a:rPr lang="en-US" altLang="zh-TW" b="1" dirty="0" smtClean="0">
                <a:solidFill>
                  <a:srgbClr val="0000FF"/>
                </a:solidFill>
                <a:latin typeface="Courier New"/>
              </a:rPr>
              <a:t>in</a:t>
            </a:r>
            <a:r>
              <a:rPr lang="en-US" altLang="zh-TW" dirty="0" smtClean="0">
                <a:solidFill>
                  <a:srgbClr val="000000"/>
                </a:solidFill>
                <a:latin typeface="Courier New"/>
              </a:rPr>
              <a:t> portfolios </a:t>
            </a:r>
            <a:endParaRPr lang="en-US" altLang="zh-TW"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Second-order cone programming</a:t>
            </a:r>
            <a:endParaRPr lang="zh-TW" altLang="en-US" dirty="0"/>
          </a:p>
        </p:txBody>
      </p:sp>
      <p:sp>
        <p:nvSpPr>
          <p:cNvPr id="3" name="投影片編號版面配置區 2"/>
          <p:cNvSpPr>
            <a:spLocks noGrp="1"/>
          </p:cNvSpPr>
          <p:nvPr>
            <p:ph type="sldNum" sz="quarter" idx="12"/>
          </p:nvPr>
        </p:nvSpPr>
        <p:spPr/>
        <p:txBody>
          <a:bodyPr/>
          <a:lstStyle/>
          <a:p>
            <a:fld id="{D6DB77C0-BE76-4008-9870-D6C63D01CE46}" type="slidenum">
              <a:rPr lang="zh-TW" altLang="en-US" smtClean="0"/>
              <a:pPr/>
              <a:t>57</a:t>
            </a:fld>
            <a:endParaRPr lang="zh-TW" altLang="en-US"/>
          </a:p>
        </p:txBody>
      </p:sp>
      <p:pic>
        <p:nvPicPr>
          <p:cNvPr id="6" name="圖片 5" descr="socp.png"/>
          <p:cNvPicPr>
            <a:picLocks noChangeAspect="1"/>
          </p:cNvPicPr>
          <p:nvPr/>
        </p:nvPicPr>
        <p:blipFill>
          <a:blip r:embed="rId2" cstate="print"/>
          <a:stretch>
            <a:fillRect/>
          </a:stretch>
        </p:blipFill>
        <p:spPr>
          <a:xfrm>
            <a:off x="1187624" y="1484784"/>
            <a:ext cx="6178154" cy="2016224"/>
          </a:xfrm>
          <a:prstGeom prst="rect">
            <a:avLst/>
          </a:prstGeom>
        </p:spPr>
      </p:pic>
      <p:pic>
        <p:nvPicPr>
          <p:cNvPr id="7" name="圖片 6" descr="socp-exp.png"/>
          <p:cNvPicPr>
            <a:picLocks noChangeAspect="1"/>
          </p:cNvPicPr>
          <p:nvPr/>
        </p:nvPicPr>
        <p:blipFill>
          <a:blip r:embed="rId3" cstate="print"/>
          <a:stretch>
            <a:fillRect/>
          </a:stretch>
        </p:blipFill>
        <p:spPr>
          <a:xfrm>
            <a:off x="755576" y="4005064"/>
            <a:ext cx="7647631" cy="2088232"/>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D6DB77C0-BE76-4008-9870-D6C63D01CE46}" type="slidenum">
              <a:rPr lang="zh-TW" altLang="en-US" smtClean="0"/>
              <a:pPr/>
              <a:t>58</a:t>
            </a:fld>
            <a:endParaRPr lang="zh-TW" altLang="en-US"/>
          </a:p>
        </p:txBody>
      </p:sp>
      <p:sp>
        <p:nvSpPr>
          <p:cNvPr id="6" name="矩形 5"/>
          <p:cNvSpPr/>
          <p:nvPr/>
        </p:nvSpPr>
        <p:spPr>
          <a:xfrm>
            <a:off x="323528" y="692696"/>
            <a:ext cx="8496944" cy="397031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altLang="zh-TW" b="1" dirty="0" smtClean="0">
                <a:solidFill>
                  <a:srgbClr val="0000FF"/>
                </a:solidFill>
                <a:latin typeface="Courier New"/>
              </a:rPr>
              <a:t>from</a:t>
            </a:r>
            <a:r>
              <a:rPr lang="en-US" altLang="zh-TW" dirty="0" smtClean="0">
                <a:solidFill>
                  <a:srgbClr val="000000"/>
                </a:solidFill>
                <a:latin typeface="Courier New"/>
              </a:rPr>
              <a:t> </a:t>
            </a:r>
            <a:r>
              <a:rPr lang="en-US" altLang="zh-TW" dirty="0" err="1" smtClean="0">
                <a:solidFill>
                  <a:srgbClr val="000000"/>
                </a:solidFill>
                <a:latin typeface="Courier New"/>
              </a:rPr>
              <a:t>cvxopt</a:t>
            </a:r>
            <a:r>
              <a:rPr lang="en-US" altLang="zh-TW" dirty="0" smtClean="0">
                <a:solidFill>
                  <a:srgbClr val="000000"/>
                </a:solidFill>
                <a:latin typeface="Courier New"/>
              </a:rPr>
              <a:t> </a:t>
            </a:r>
            <a:r>
              <a:rPr lang="en-US" altLang="zh-TW" b="1" dirty="0" smtClean="0">
                <a:solidFill>
                  <a:srgbClr val="0000FF"/>
                </a:solidFill>
                <a:latin typeface="Courier New"/>
              </a:rPr>
              <a:t>import</a:t>
            </a:r>
            <a:r>
              <a:rPr lang="en-US" altLang="zh-TW" dirty="0" smtClean="0">
                <a:solidFill>
                  <a:srgbClr val="000000"/>
                </a:solidFill>
                <a:latin typeface="Courier New"/>
              </a:rPr>
              <a:t> matrix</a:t>
            </a:r>
            <a:r>
              <a:rPr lang="en-US" altLang="zh-TW" b="1" dirty="0" smtClean="0">
                <a:solidFill>
                  <a:srgbClr val="000080"/>
                </a:solidFill>
                <a:latin typeface="Courier New"/>
              </a:rPr>
              <a:t>,</a:t>
            </a:r>
            <a:r>
              <a:rPr lang="en-US" altLang="zh-TW" dirty="0" smtClean="0">
                <a:solidFill>
                  <a:srgbClr val="000000"/>
                </a:solidFill>
                <a:latin typeface="Courier New"/>
              </a:rPr>
              <a:t> solvers</a:t>
            </a:r>
          </a:p>
          <a:p>
            <a:r>
              <a:rPr lang="en-US" altLang="zh-TW" dirty="0" smtClean="0">
                <a:solidFill>
                  <a:srgbClr val="000000"/>
                </a:solidFill>
                <a:latin typeface="Courier New"/>
              </a:rPr>
              <a:t>c </a:t>
            </a:r>
            <a:r>
              <a:rPr lang="en-US" altLang="zh-TW" b="1" dirty="0" smtClean="0">
                <a:solidFill>
                  <a:srgbClr val="000080"/>
                </a:solidFill>
                <a:latin typeface="Courier New"/>
              </a:rPr>
              <a:t>=</a:t>
            </a:r>
            <a:r>
              <a:rPr lang="en-US" altLang="zh-TW" dirty="0" smtClean="0">
                <a:solidFill>
                  <a:srgbClr val="000000"/>
                </a:solidFill>
                <a:latin typeface="Courier New"/>
              </a:rPr>
              <a:t> matrix</a:t>
            </a:r>
            <a:r>
              <a:rPr lang="en-US" altLang="zh-TW" b="1" dirty="0" smtClean="0">
                <a:solidFill>
                  <a:srgbClr val="000080"/>
                </a:solidFill>
                <a:latin typeface="Courier New"/>
              </a:rPr>
              <a:t>([-</a:t>
            </a:r>
            <a:r>
              <a:rPr lang="en-US" altLang="zh-TW" dirty="0" smtClean="0">
                <a:solidFill>
                  <a:srgbClr val="FF0000"/>
                </a:solidFill>
                <a:latin typeface="Courier New"/>
              </a:rPr>
              <a:t>2.</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dirty="0" smtClean="0">
                <a:solidFill>
                  <a:srgbClr val="FF0000"/>
                </a:solidFill>
                <a:latin typeface="Courier New"/>
              </a:rPr>
              <a:t>1.</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dirty="0" smtClean="0">
                <a:solidFill>
                  <a:srgbClr val="FF0000"/>
                </a:solidFill>
                <a:latin typeface="Courier New"/>
              </a:rPr>
              <a:t>5.</a:t>
            </a:r>
            <a:r>
              <a:rPr lang="en-US" altLang="zh-TW" b="1" dirty="0" smtClean="0">
                <a:solidFill>
                  <a:srgbClr val="000080"/>
                </a:solidFill>
                <a:latin typeface="Courier New"/>
              </a:rPr>
              <a:t>])</a:t>
            </a:r>
            <a:r>
              <a:rPr lang="en-US" altLang="zh-TW" dirty="0" smtClean="0">
                <a:solidFill>
                  <a:srgbClr val="000000"/>
                </a:solidFill>
                <a:latin typeface="Courier New"/>
              </a:rPr>
              <a:t> </a:t>
            </a:r>
          </a:p>
          <a:p>
            <a:r>
              <a:rPr lang="en-US" altLang="zh-TW" dirty="0" smtClean="0">
                <a:solidFill>
                  <a:srgbClr val="000000"/>
                </a:solidFill>
                <a:latin typeface="Courier New"/>
              </a:rPr>
              <a:t>G </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smtClean="0">
                <a:solidFill>
                  <a:srgbClr val="000000"/>
                </a:solidFill>
                <a:latin typeface="Courier New"/>
              </a:rPr>
              <a:t> matrix</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smtClean="0">
                <a:solidFill>
                  <a:srgbClr val="FF0000"/>
                </a:solidFill>
                <a:latin typeface="Courier New"/>
              </a:rPr>
              <a:t>12.</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dirty="0" smtClean="0">
                <a:solidFill>
                  <a:srgbClr val="FF0000"/>
                </a:solidFill>
                <a:latin typeface="Courier New"/>
              </a:rPr>
              <a:t>13.</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dirty="0" smtClean="0">
                <a:solidFill>
                  <a:srgbClr val="FF0000"/>
                </a:solidFill>
                <a:latin typeface="Courier New"/>
              </a:rPr>
              <a:t>12.</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smtClean="0">
                <a:solidFill>
                  <a:srgbClr val="FF0000"/>
                </a:solidFill>
                <a:latin typeface="Courier New"/>
              </a:rPr>
              <a:t>6.</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smtClean="0">
                <a:solidFill>
                  <a:srgbClr val="FF0000"/>
                </a:solidFill>
                <a:latin typeface="Courier New"/>
              </a:rPr>
              <a:t>3.</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smtClean="0">
                <a:solidFill>
                  <a:srgbClr val="FF0000"/>
                </a:solidFill>
                <a:latin typeface="Courier New"/>
              </a:rPr>
              <a:t>12.</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smtClean="0">
                <a:solidFill>
                  <a:srgbClr val="FF0000"/>
                </a:solidFill>
                <a:latin typeface="Courier New"/>
              </a:rPr>
              <a:t>5.</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smtClean="0">
                <a:solidFill>
                  <a:srgbClr val="FF0000"/>
                </a:solidFill>
                <a:latin typeface="Courier New"/>
              </a:rPr>
              <a:t>5.</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dirty="0" smtClean="0">
                <a:solidFill>
                  <a:srgbClr val="FF0000"/>
                </a:solidFill>
                <a:latin typeface="Courier New"/>
              </a:rPr>
              <a:t>6.</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smtClean="0">
                <a:solidFill>
                  <a:srgbClr val="000000"/>
                </a:solidFill>
                <a:latin typeface="Courier New"/>
              </a:rPr>
              <a:t> </a:t>
            </a:r>
          </a:p>
          <a:p>
            <a:r>
              <a:rPr lang="en-US" altLang="zh-TW" dirty="0" smtClean="0">
                <a:solidFill>
                  <a:srgbClr val="000000"/>
                </a:solidFill>
                <a:latin typeface="Courier New"/>
              </a:rPr>
              <a:t>G </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smtClean="0">
                <a:solidFill>
                  <a:srgbClr val="000000"/>
                </a:solidFill>
                <a:latin typeface="Courier New"/>
              </a:rPr>
              <a:t> matrix</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smtClean="0">
                <a:solidFill>
                  <a:srgbClr val="FF0000"/>
                </a:solidFill>
                <a:latin typeface="Courier New"/>
              </a:rPr>
              <a:t>3.</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dirty="0" smtClean="0">
                <a:solidFill>
                  <a:srgbClr val="FF0000"/>
                </a:solidFill>
                <a:latin typeface="Courier New"/>
              </a:rPr>
              <a:t>3.</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smtClean="0">
                <a:solidFill>
                  <a:srgbClr val="FF0000"/>
                </a:solidFill>
                <a:latin typeface="Courier New"/>
              </a:rPr>
              <a:t>1.</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dirty="0" smtClean="0">
                <a:solidFill>
                  <a:srgbClr val="FF0000"/>
                </a:solidFill>
                <a:latin typeface="Courier New"/>
              </a:rPr>
              <a:t>1.</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smtClean="0">
                <a:solidFill>
                  <a:srgbClr val="FF0000"/>
                </a:solidFill>
                <a:latin typeface="Courier New"/>
              </a:rPr>
              <a:t>6.</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smtClean="0">
                <a:solidFill>
                  <a:srgbClr val="FF0000"/>
                </a:solidFill>
                <a:latin typeface="Courier New"/>
              </a:rPr>
              <a:t>6.</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smtClean="0">
                <a:solidFill>
                  <a:srgbClr val="FF0000"/>
                </a:solidFill>
                <a:latin typeface="Courier New"/>
              </a:rPr>
              <a:t>9.</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dirty="0" smtClean="0">
                <a:solidFill>
                  <a:srgbClr val="FF0000"/>
                </a:solidFill>
                <a:latin typeface="Courier New"/>
              </a:rPr>
              <a:t>19.</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smtClean="0">
                <a:solidFill>
                  <a:srgbClr val="FF0000"/>
                </a:solidFill>
                <a:latin typeface="Courier New"/>
              </a:rPr>
              <a:t>10.</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smtClean="0">
                <a:solidFill>
                  <a:srgbClr val="FF0000"/>
                </a:solidFill>
                <a:latin typeface="Courier New"/>
              </a:rPr>
              <a:t>2.</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smtClean="0">
                <a:solidFill>
                  <a:srgbClr val="FF0000"/>
                </a:solidFill>
                <a:latin typeface="Courier New"/>
              </a:rPr>
              <a:t>2.</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smtClean="0">
                <a:solidFill>
                  <a:srgbClr val="FF0000"/>
                </a:solidFill>
                <a:latin typeface="Courier New"/>
              </a:rPr>
              <a:t>3.</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smtClean="0">
                <a:solidFill>
                  <a:srgbClr val="000000"/>
                </a:solidFill>
                <a:latin typeface="Courier New"/>
              </a:rPr>
              <a:t> </a:t>
            </a:r>
          </a:p>
          <a:p>
            <a:r>
              <a:rPr lang="en-US" altLang="zh-TW" dirty="0" smtClean="0">
                <a:solidFill>
                  <a:srgbClr val="000000"/>
                </a:solidFill>
                <a:latin typeface="Courier New"/>
              </a:rPr>
              <a:t>h </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smtClean="0">
                <a:solidFill>
                  <a:srgbClr val="000000"/>
                </a:solidFill>
                <a:latin typeface="Courier New"/>
              </a:rPr>
              <a:t> matrix</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smtClean="0">
                <a:solidFill>
                  <a:srgbClr val="FF0000"/>
                </a:solidFill>
                <a:latin typeface="Courier New"/>
              </a:rPr>
              <a:t>12.</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smtClean="0">
                <a:solidFill>
                  <a:srgbClr val="FF0000"/>
                </a:solidFill>
                <a:latin typeface="Courier New"/>
              </a:rPr>
              <a:t>3.</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smtClean="0">
                <a:solidFill>
                  <a:srgbClr val="FF0000"/>
                </a:solidFill>
                <a:latin typeface="Courier New"/>
              </a:rPr>
              <a:t>2.</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smtClean="0">
                <a:solidFill>
                  <a:srgbClr val="000000"/>
                </a:solidFill>
                <a:latin typeface="Courier New"/>
              </a:rPr>
              <a:t> matrix</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smtClean="0">
                <a:solidFill>
                  <a:srgbClr val="FF0000"/>
                </a:solidFill>
                <a:latin typeface="Courier New"/>
              </a:rPr>
              <a:t>27.</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dirty="0" smtClean="0">
                <a:solidFill>
                  <a:srgbClr val="FF0000"/>
                </a:solidFill>
                <a:latin typeface="Courier New"/>
              </a:rPr>
              <a:t>0.</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dirty="0" smtClean="0">
                <a:solidFill>
                  <a:srgbClr val="FF0000"/>
                </a:solidFill>
                <a:latin typeface="Courier New"/>
              </a:rPr>
              <a:t>3.</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smtClean="0">
                <a:solidFill>
                  <a:srgbClr val="FF0000"/>
                </a:solidFill>
                <a:latin typeface="Courier New"/>
              </a:rPr>
              <a:t>42.</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smtClean="0">
                <a:solidFill>
                  <a:srgbClr val="000000"/>
                </a:solidFill>
                <a:latin typeface="Courier New"/>
              </a:rPr>
              <a:t> </a:t>
            </a:r>
          </a:p>
          <a:p>
            <a:r>
              <a:rPr lang="en-US" altLang="zh-TW" dirty="0" smtClean="0">
                <a:solidFill>
                  <a:srgbClr val="000000"/>
                </a:solidFill>
                <a:latin typeface="Courier New"/>
              </a:rPr>
              <a:t>sol </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dirty="0" err="1" smtClean="0">
                <a:solidFill>
                  <a:srgbClr val="000000"/>
                </a:solidFill>
                <a:latin typeface="Courier New"/>
              </a:rPr>
              <a:t>solvers</a:t>
            </a:r>
            <a:r>
              <a:rPr lang="en-US" altLang="zh-TW" b="1" dirty="0" err="1" smtClean="0">
                <a:solidFill>
                  <a:srgbClr val="000080"/>
                </a:solidFill>
                <a:latin typeface="Courier New"/>
              </a:rPr>
              <a:t>.</a:t>
            </a:r>
            <a:r>
              <a:rPr lang="en-US" altLang="zh-TW" dirty="0" err="1" smtClean="0">
                <a:solidFill>
                  <a:srgbClr val="000000"/>
                </a:solidFill>
                <a:latin typeface="Courier New"/>
              </a:rPr>
              <a:t>socp</a:t>
            </a:r>
            <a:r>
              <a:rPr lang="en-US" altLang="zh-TW" b="1" dirty="0" smtClean="0">
                <a:solidFill>
                  <a:srgbClr val="000080"/>
                </a:solidFill>
                <a:latin typeface="Courier New"/>
              </a:rPr>
              <a:t>(</a:t>
            </a:r>
            <a:r>
              <a:rPr lang="en-US" altLang="zh-TW" dirty="0" smtClean="0">
                <a:solidFill>
                  <a:srgbClr val="000000"/>
                </a:solidFill>
                <a:latin typeface="Courier New"/>
              </a:rPr>
              <a:t>c</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dirty="0" err="1" smtClean="0">
                <a:solidFill>
                  <a:srgbClr val="000000"/>
                </a:solidFill>
                <a:latin typeface="Courier New"/>
              </a:rPr>
              <a:t>Gq</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smtClean="0">
                <a:solidFill>
                  <a:srgbClr val="000000"/>
                </a:solidFill>
                <a:latin typeface="Courier New"/>
              </a:rPr>
              <a:t> G</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dirty="0" err="1" smtClean="0">
                <a:solidFill>
                  <a:srgbClr val="000000"/>
                </a:solidFill>
                <a:latin typeface="Courier New"/>
              </a:rPr>
              <a:t>hq</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smtClean="0">
                <a:solidFill>
                  <a:srgbClr val="000000"/>
                </a:solidFill>
                <a:latin typeface="Courier New"/>
              </a:rPr>
              <a:t> h</a:t>
            </a:r>
            <a:r>
              <a:rPr lang="en-US" altLang="zh-TW" b="1" dirty="0" smtClean="0">
                <a:solidFill>
                  <a:srgbClr val="000080"/>
                </a:solidFill>
                <a:latin typeface="Courier New"/>
              </a:rPr>
              <a:t>)</a:t>
            </a:r>
            <a:r>
              <a:rPr lang="en-US" altLang="zh-TW" dirty="0" smtClean="0">
                <a:solidFill>
                  <a:srgbClr val="000000"/>
                </a:solidFill>
                <a:latin typeface="Courier New"/>
              </a:rPr>
              <a:t> </a:t>
            </a:r>
          </a:p>
          <a:p>
            <a:r>
              <a:rPr lang="en-US" altLang="zh-TW" dirty="0" smtClean="0">
                <a:solidFill>
                  <a:srgbClr val="000000"/>
                </a:solidFill>
                <a:latin typeface="Courier New"/>
              </a:rPr>
              <a:t>sol</a:t>
            </a:r>
            <a:r>
              <a:rPr lang="en-US" altLang="zh-TW" b="1" dirty="0" smtClean="0">
                <a:solidFill>
                  <a:srgbClr val="000080"/>
                </a:solidFill>
                <a:latin typeface="Courier New"/>
              </a:rPr>
              <a:t>[</a:t>
            </a:r>
            <a:r>
              <a:rPr lang="en-US" altLang="zh-TW" dirty="0" smtClean="0">
                <a:solidFill>
                  <a:srgbClr val="808080"/>
                </a:solidFill>
                <a:latin typeface="Courier New"/>
              </a:rPr>
              <a:t>'status'</a:t>
            </a:r>
            <a:r>
              <a:rPr lang="en-US" altLang="zh-TW" b="1" dirty="0" smtClean="0">
                <a:solidFill>
                  <a:srgbClr val="000080"/>
                </a:solidFill>
                <a:latin typeface="Courier New"/>
              </a:rPr>
              <a:t>]</a:t>
            </a:r>
            <a:r>
              <a:rPr lang="en-US" altLang="zh-TW" dirty="0" smtClean="0">
                <a:solidFill>
                  <a:srgbClr val="000000"/>
                </a:solidFill>
                <a:latin typeface="Courier New"/>
              </a:rPr>
              <a:t> optimal </a:t>
            </a:r>
          </a:p>
          <a:p>
            <a:r>
              <a:rPr lang="en-US" altLang="zh-TW" b="1" dirty="0" smtClean="0">
                <a:solidFill>
                  <a:srgbClr val="0000FF"/>
                </a:solidFill>
                <a:latin typeface="Courier New"/>
              </a:rPr>
              <a:t>print</a:t>
            </a:r>
            <a:r>
              <a:rPr lang="en-US" altLang="zh-TW" dirty="0" smtClean="0">
                <a:solidFill>
                  <a:srgbClr val="000000"/>
                </a:solidFill>
                <a:latin typeface="Courier New"/>
              </a:rPr>
              <a:t> sol</a:t>
            </a:r>
            <a:r>
              <a:rPr lang="en-US" altLang="zh-TW" b="1" dirty="0" smtClean="0">
                <a:solidFill>
                  <a:srgbClr val="000080"/>
                </a:solidFill>
                <a:latin typeface="Courier New"/>
              </a:rPr>
              <a:t>[</a:t>
            </a:r>
            <a:r>
              <a:rPr lang="en-US" altLang="zh-TW" dirty="0" smtClean="0">
                <a:solidFill>
                  <a:srgbClr val="808080"/>
                </a:solidFill>
                <a:latin typeface="Courier New"/>
              </a:rPr>
              <a:t>'x'</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smtClean="0">
                <a:solidFill>
                  <a:srgbClr val="FF0000"/>
                </a:solidFill>
                <a:latin typeface="Courier New"/>
              </a:rPr>
              <a:t>5.02e+00</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smtClean="0">
                <a:solidFill>
                  <a:srgbClr val="FF0000"/>
                </a:solidFill>
                <a:latin typeface="Courier New"/>
              </a:rPr>
              <a:t>5.77e+00</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smtClean="0">
                <a:solidFill>
                  <a:srgbClr val="FF0000"/>
                </a:solidFill>
                <a:latin typeface="Courier New"/>
              </a:rPr>
              <a:t>8.52e+00</a:t>
            </a:r>
            <a:r>
              <a:rPr lang="en-US" altLang="zh-TW" b="1" dirty="0" smtClean="0">
                <a:solidFill>
                  <a:srgbClr val="000080"/>
                </a:solidFill>
                <a:latin typeface="Courier New"/>
              </a:rPr>
              <a:t>]</a:t>
            </a:r>
            <a:r>
              <a:rPr lang="en-US" altLang="zh-TW" dirty="0" smtClean="0">
                <a:solidFill>
                  <a:srgbClr val="000000"/>
                </a:solidFill>
                <a:latin typeface="Courier New"/>
              </a:rPr>
              <a:t> </a:t>
            </a:r>
          </a:p>
          <a:p>
            <a:r>
              <a:rPr lang="en-US" altLang="zh-TW" b="1" dirty="0" smtClean="0">
                <a:solidFill>
                  <a:srgbClr val="0000FF"/>
                </a:solidFill>
                <a:latin typeface="Courier New"/>
              </a:rPr>
              <a:t>print</a:t>
            </a:r>
            <a:r>
              <a:rPr lang="en-US" altLang="zh-TW" dirty="0" smtClean="0">
                <a:solidFill>
                  <a:srgbClr val="000000"/>
                </a:solidFill>
                <a:latin typeface="Courier New"/>
              </a:rPr>
              <a:t> sol</a:t>
            </a:r>
            <a:r>
              <a:rPr lang="en-US" altLang="zh-TW" b="1" dirty="0" smtClean="0">
                <a:solidFill>
                  <a:srgbClr val="000080"/>
                </a:solidFill>
                <a:latin typeface="Courier New"/>
              </a:rPr>
              <a:t>[</a:t>
            </a:r>
            <a:r>
              <a:rPr lang="en-US" altLang="zh-TW" dirty="0" smtClean="0">
                <a:solidFill>
                  <a:srgbClr val="808080"/>
                </a:solidFill>
                <a:latin typeface="Courier New"/>
              </a:rPr>
              <a:t>'</a:t>
            </a:r>
            <a:r>
              <a:rPr lang="en-US" altLang="zh-TW" dirty="0" err="1" smtClean="0">
                <a:solidFill>
                  <a:srgbClr val="808080"/>
                </a:solidFill>
                <a:latin typeface="Courier New"/>
              </a:rPr>
              <a:t>zq</a:t>
            </a:r>
            <a:r>
              <a:rPr lang="en-US" altLang="zh-TW" dirty="0" smtClean="0">
                <a:solidFill>
                  <a:srgbClr val="808080"/>
                </a:solidFill>
                <a:latin typeface="Courier New"/>
              </a:rPr>
              <a:t>'</a:t>
            </a:r>
            <a:r>
              <a:rPr lang="en-US" altLang="zh-TW" b="1" dirty="0" smtClean="0">
                <a:solidFill>
                  <a:srgbClr val="000080"/>
                </a:solidFill>
                <a:latin typeface="Courier New"/>
              </a:rPr>
              <a:t>] #[</a:t>
            </a:r>
            <a:r>
              <a:rPr lang="en-US" altLang="zh-TW" dirty="0" smtClean="0">
                <a:solidFill>
                  <a:srgbClr val="FF0000"/>
                </a:solidFill>
                <a:latin typeface="Courier New"/>
              </a:rPr>
              <a:t>0</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dirty="0" smtClean="0">
                <a:solidFill>
                  <a:srgbClr val="FF0000"/>
                </a:solidFill>
                <a:latin typeface="Courier New"/>
              </a:rPr>
              <a:t>1.34e+00</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smtClean="0">
                <a:solidFill>
                  <a:srgbClr val="FF0000"/>
                </a:solidFill>
                <a:latin typeface="Courier New"/>
              </a:rPr>
              <a:t>7.63e-02</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smtClean="0">
                <a:solidFill>
                  <a:srgbClr val="FF0000"/>
                </a:solidFill>
                <a:latin typeface="Courier New"/>
              </a:rPr>
              <a:t>1.34e+00</a:t>
            </a:r>
            <a:r>
              <a:rPr lang="en-US" altLang="zh-TW" b="1" dirty="0" smtClean="0">
                <a:solidFill>
                  <a:srgbClr val="000080"/>
                </a:solidFill>
                <a:latin typeface="Courier New"/>
              </a:rPr>
              <a:t>]</a:t>
            </a:r>
            <a:r>
              <a:rPr lang="en-US" altLang="zh-TW" dirty="0" smtClean="0">
                <a:solidFill>
                  <a:srgbClr val="000000"/>
                </a:solidFill>
                <a:latin typeface="Courier New"/>
              </a:rPr>
              <a:t> </a:t>
            </a:r>
          </a:p>
          <a:p>
            <a:r>
              <a:rPr lang="en-US" altLang="zh-TW" b="1" dirty="0" smtClean="0">
                <a:solidFill>
                  <a:srgbClr val="0000FF"/>
                </a:solidFill>
                <a:latin typeface="Courier New"/>
              </a:rPr>
              <a:t>print</a:t>
            </a:r>
            <a:r>
              <a:rPr lang="en-US" altLang="zh-TW" dirty="0" smtClean="0">
                <a:solidFill>
                  <a:srgbClr val="000000"/>
                </a:solidFill>
                <a:latin typeface="Courier New"/>
              </a:rPr>
              <a:t> sol</a:t>
            </a:r>
            <a:r>
              <a:rPr lang="en-US" altLang="zh-TW" b="1" dirty="0" smtClean="0">
                <a:solidFill>
                  <a:srgbClr val="000080"/>
                </a:solidFill>
                <a:latin typeface="Courier New"/>
              </a:rPr>
              <a:t>[</a:t>
            </a:r>
            <a:r>
              <a:rPr lang="en-US" altLang="zh-TW" dirty="0" smtClean="0">
                <a:solidFill>
                  <a:srgbClr val="808080"/>
                </a:solidFill>
                <a:latin typeface="Courier New"/>
              </a:rPr>
              <a:t>'</a:t>
            </a:r>
            <a:r>
              <a:rPr lang="en-US" altLang="zh-TW" dirty="0" err="1" smtClean="0">
                <a:solidFill>
                  <a:srgbClr val="808080"/>
                </a:solidFill>
                <a:latin typeface="Courier New"/>
              </a:rPr>
              <a:t>zq</a:t>
            </a:r>
            <a:r>
              <a:rPr lang="en-US" altLang="zh-TW" dirty="0" smtClean="0">
                <a:solidFill>
                  <a:srgbClr val="808080"/>
                </a:solidFill>
                <a:latin typeface="Courier New"/>
              </a:rPr>
              <a:t>'</a:t>
            </a:r>
            <a:r>
              <a:rPr lang="en-US" altLang="zh-TW" b="1" dirty="0" smtClean="0">
                <a:solidFill>
                  <a:srgbClr val="000080"/>
                </a:solidFill>
                <a:latin typeface="Courier New"/>
              </a:rPr>
              <a:t>] #[</a:t>
            </a:r>
            <a:r>
              <a:rPr lang="en-US" altLang="zh-TW" dirty="0" smtClean="0">
                <a:solidFill>
                  <a:srgbClr val="FF0000"/>
                </a:solidFill>
                <a:latin typeface="Courier New"/>
              </a:rPr>
              <a:t>1</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dirty="0" smtClean="0">
                <a:solidFill>
                  <a:srgbClr val="FF0000"/>
                </a:solidFill>
                <a:latin typeface="Courier New"/>
              </a:rPr>
              <a:t>1.02e+00</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dirty="0" smtClean="0">
                <a:solidFill>
                  <a:srgbClr val="FF0000"/>
                </a:solidFill>
                <a:latin typeface="Courier New"/>
              </a:rPr>
              <a:t>4.02e-01</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dirty="0" smtClean="0">
                <a:solidFill>
                  <a:srgbClr val="FF0000"/>
                </a:solidFill>
                <a:latin typeface="Courier New"/>
              </a:rPr>
              <a:t>7.80e-01</a:t>
            </a:r>
            <a:r>
              <a:rPr lang="en-US" altLang="zh-TW" b="1" dirty="0" smtClean="0">
                <a:solidFill>
                  <a:srgbClr val="000080"/>
                </a:solidFill>
                <a:latin typeface="Courier New"/>
              </a:rPr>
              <a:t>]</a:t>
            </a:r>
            <a:r>
              <a:rPr lang="en-US" altLang="zh-TW" dirty="0" smtClean="0">
                <a:solidFill>
                  <a:srgbClr val="000000"/>
                </a:solidFill>
                <a:latin typeface="Courier New"/>
              </a:rPr>
              <a:t> </a:t>
            </a:r>
            <a:r>
              <a:rPr lang="en-US" altLang="zh-TW" b="1" dirty="0" smtClean="0">
                <a:solidFill>
                  <a:srgbClr val="000080"/>
                </a:solidFill>
                <a:latin typeface="Courier New"/>
              </a:rPr>
              <a:t>[-</a:t>
            </a:r>
            <a:r>
              <a:rPr lang="en-US" altLang="zh-TW" dirty="0" smtClean="0">
                <a:solidFill>
                  <a:srgbClr val="FF0000"/>
                </a:solidFill>
                <a:latin typeface="Courier New"/>
              </a:rPr>
              <a:t>5.17e-01</a:t>
            </a:r>
            <a:r>
              <a:rPr lang="en-US" altLang="zh-TW" b="1" dirty="0" smtClean="0">
                <a:solidFill>
                  <a:srgbClr val="000080"/>
                </a:solidFill>
                <a:latin typeface="Courier New"/>
              </a:rPr>
              <a:t>]</a:t>
            </a:r>
            <a:endParaRPr lang="en-US" altLang="zh-TW"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Semidefinite</a:t>
            </a:r>
            <a:r>
              <a:rPr lang="en-US" altLang="zh-TW" dirty="0" smtClean="0"/>
              <a:t> programming</a:t>
            </a:r>
            <a:endParaRPr lang="zh-TW" altLang="en-US" dirty="0"/>
          </a:p>
        </p:txBody>
      </p:sp>
      <p:sp>
        <p:nvSpPr>
          <p:cNvPr id="3" name="投影片編號版面配置區 2"/>
          <p:cNvSpPr>
            <a:spLocks noGrp="1"/>
          </p:cNvSpPr>
          <p:nvPr>
            <p:ph type="sldNum" sz="quarter" idx="12"/>
          </p:nvPr>
        </p:nvSpPr>
        <p:spPr/>
        <p:txBody>
          <a:bodyPr/>
          <a:lstStyle/>
          <a:p>
            <a:fld id="{D6DB77C0-BE76-4008-9870-D6C63D01CE46}" type="slidenum">
              <a:rPr lang="zh-TW" altLang="en-US" smtClean="0"/>
              <a:pPr/>
              <a:t>59</a:t>
            </a:fld>
            <a:endParaRPr lang="zh-TW" altLang="en-US"/>
          </a:p>
        </p:txBody>
      </p:sp>
      <p:pic>
        <p:nvPicPr>
          <p:cNvPr id="4" name="圖片 3" descr="sdp.png"/>
          <p:cNvPicPr>
            <a:picLocks noChangeAspect="1"/>
          </p:cNvPicPr>
          <p:nvPr/>
        </p:nvPicPr>
        <p:blipFill>
          <a:blip r:embed="rId2" cstate="print"/>
          <a:stretch>
            <a:fillRect/>
          </a:stretch>
        </p:blipFill>
        <p:spPr>
          <a:xfrm>
            <a:off x="1115616" y="1340768"/>
            <a:ext cx="6311224" cy="1944216"/>
          </a:xfrm>
          <a:prstGeom prst="rect">
            <a:avLst/>
          </a:prstGeom>
        </p:spPr>
      </p:pic>
      <p:pic>
        <p:nvPicPr>
          <p:cNvPr id="5" name="圖片 4" descr="sdp_exp.png"/>
          <p:cNvPicPr>
            <a:picLocks noChangeAspect="1"/>
          </p:cNvPicPr>
          <p:nvPr/>
        </p:nvPicPr>
        <p:blipFill>
          <a:blip r:embed="rId3" cstate="print"/>
          <a:stretch>
            <a:fillRect/>
          </a:stretch>
        </p:blipFill>
        <p:spPr>
          <a:xfrm>
            <a:off x="539552" y="3933056"/>
            <a:ext cx="8220489" cy="18002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611560" y="3068960"/>
            <a:ext cx="8229600" cy="1143000"/>
          </a:xfrm>
        </p:spPr>
        <p:txBody>
          <a:bodyPr/>
          <a:lstStyle/>
          <a:p>
            <a:r>
              <a:rPr lang="en-US" altLang="zh-TW" dirty="0" smtClean="0"/>
              <a:t>Convex set</a:t>
            </a:r>
            <a:endParaRPr lang="zh-TW" altLang="en-US" dirty="0"/>
          </a:p>
        </p:txBody>
      </p:sp>
      <p:sp>
        <p:nvSpPr>
          <p:cNvPr id="2" name="投影片編號版面配置區 1"/>
          <p:cNvSpPr>
            <a:spLocks noGrp="1"/>
          </p:cNvSpPr>
          <p:nvPr>
            <p:ph type="sldNum" sz="quarter" idx="12"/>
          </p:nvPr>
        </p:nvSpPr>
        <p:spPr/>
        <p:txBody>
          <a:bodyPr/>
          <a:lstStyle/>
          <a:p>
            <a:fld id="{D6DB77C0-BE76-4008-9870-D6C63D01CE46}" type="slidenum">
              <a:rPr lang="zh-TW" altLang="en-US" smtClean="0"/>
              <a:pPr/>
              <a:t>6</a:t>
            </a:fld>
            <a:endParaRPr lang="zh-TW" alt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D6DB77C0-BE76-4008-9870-D6C63D01CE46}" type="slidenum">
              <a:rPr lang="zh-TW" altLang="en-US" smtClean="0"/>
              <a:pPr/>
              <a:t>60</a:t>
            </a:fld>
            <a:endParaRPr lang="zh-TW" altLang="en-US"/>
          </a:p>
        </p:txBody>
      </p:sp>
      <p:sp>
        <p:nvSpPr>
          <p:cNvPr id="4" name="矩形 3"/>
          <p:cNvSpPr/>
          <p:nvPr/>
        </p:nvSpPr>
        <p:spPr>
          <a:xfrm>
            <a:off x="683568" y="335846"/>
            <a:ext cx="7992888" cy="507831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pt-BR" altLang="zh-TW" b="1" dirty="0" smtClean="0">
                <a:solidFill>
                  <a:srgbClr val="0000FF"/>
                </a:solidFill>
                <a:latin typeface="Courier New"/>
              </a:rPr>
              <a:t>from</a:t>
            </a:r>
            <a:r>
              <a:rPr lang="pt-BR" altLang="zh-TW" dirty="0" smtClean="0">
                <a:solidFill>
                  <a:srgbClr val="000000"/>
                </a:solidFill>
                <a:latin typeface="Courier New"/>
              </a:rPr>
              <a:t> cvxopt </a:t>
            </a:r>
            <a:r>
              <a:rPr lang="pt-BR" altLang="zh-TW" b="1" dirty="0" smtClean="0">
                <a:solidFill>
                  <a:srgbClr val="0000FF"/>
                </a:solidFill>
                <a:latin typeface="Courier New"/>
              </a:rPr>
              <a:t>import</a:t>
            </a:r>
            <a:r>
              <a:rPr lang="pt-BR" altLang="zh-TW" dirty="0" smtClean="0">
                <a:solidFill>
                  <a:srgbClr val="000000"/>
                </a:solidFill>
                <a:latin typeface="Courier New"/>
              </a:rPr>
              <a:t> matrix</a:t>
            </a:r>
            <a:r>
              <a:rPr lang="pt-BR" altLang="zh-TW" b="1" dirty="0" smtClean="0">
                <a:solidFill>
                  <a:srgbClr val="000080"/>
                </a:solidFill>
                <a:latin typeface="Courier New"/>
              </a:rPr>
              <a:t>,</a:t>
            </a:r>
            <a:r>
              <a:rPr lang="pt-BR" altLang="zh-TW" dirty="0" smtClean="0">
                <a:solidFill>
                  <a:srgbClr val="000000"/>
                </a:solidFill>
                <a:latin typeface="Courier New"/>
              </a:rPr>
              <a:t> solvers </a:t>
            </a:r>
          </a:p>
          <a:p>
            <a:r>
              <a:rPr lang="pt-BR" altLang="zh-TW" dirty="0" smtClean="0">
                <a:solidFill>
                  <a:srgbClr val="000000"/>
                </a:solidFill>
                <a:latin typeface="Courier New"/>
              </a:rPr>
              <a:t>c </a:t>
            </a:r>
            <a:r>
              <a:rPr lang="pt-BR" altLang="zh-TW" b="1" dirty="0" smtClean="0">
                <a:solidFill>
                  <a:srgbClr val="000080"/>
                </a:solidFill>
                <a:latin typeface="Courier New"/>
              </a:rPr>
              <a:t>=</a:t>
            </a:r>
            <a:r>
              <a:rPr lang="pt-BR" altLang="zh-TW" dirty="0" smtClean="0">
                <a:solidFill>
                  <a:srgbClr val="000000"/>
                </a:solidFill>
                <a:latin typeface="Courier New"/>
              </a:rPr>
              <a:t> matrix</a:t>
            </a:r>
            <a:r>
              <a:rPr lang="pt-BR" altLang="zh-TW" b="1" dirty="0" smtClean="0">
                <a:solidFill>
                  <a:srgbClr val="000080"/>
                </a:solidFill>
                <a:latin typeface="Courier New"/>
              </a:rPr>
              <a:t>([</a:t>
            </a:r>
            <a:r>
              <a:rPr lang="pt-BR" altLang="zh-TW" dirty="0" smtClean="0">
                <a:solidFill>
                  <a:srgbClr val="FF0000"/>
                </a:solidFill>
                <a:latin typeface="Courier New"/>
              </a:rPr>
              <a:t>1.</a:t>
            </a:r>
            <a:r>
              <a:rPr lang="pt-BR" altLang="zh-TW" b="1" dirty="0" smtClean="0">
                <a:solidFill>
                  <a:srgbClr val="000080"/>
                </a:solidFill>
                <a:latin typeface="Courier New"/>
              </a:rPr>
              <a:t>,-</a:t>
            </a:r>
            <a:r>
              <a:rPr lang="pt-BR" altLang="zh-TW" dirty="0" smtClean="0">
                <a:solidFill>
                  <a:srgbClr val="FF0000"/>
                </a:solidFill>
                <a:latin typeface="Courier New"/>
              </a:rPr>
              <a:t>1.</a:t>
            </a:r>
            <a:r>
              <a:rPr lang="pt-BR" altLang="zh-TW" b="1" dirty="0" smtClean="0">
                <a:solidFill>
                  <a:srgbClr val="000080"/>
                </a:solidFill>
                <a:latin typeface="Courier New"/>
              </a:rPr>
              <a:t>,</a:t>
            </a:r>
            <a:r>
              <a:rPr lang="pt-BR" altLang="zh-TW" dirty="0" smtClean="0">
                <a:solidFill>
                  <a:srgbClr val="FF0000"/>
                </a:solidFill>
                <a:latin typeface="Courier New"/>
              </a:rPr>
              <a:t>1.</a:t>
            </a:r>
            <a:r>
              <a:rPr lang="pt-BR" altLang="zh-TW" b="1" dirty="0" smtClean="0">
                <a:solidFill>
                  <a:srgbClr val="000080"/>
                </a:solidFill>
                <a:latin typeface="Courier New"/>
              </a:rPr>
              <a:t>])</a:t>
            </a:r>
            <a:r>
              <a:rPr lang="pt-BR" altLang="zh-TW" dirty="0" smtClean="0">
                <a:solidFill>
                  <a:srgbClr val="000000"/>
                </a:solidFill>
                <a:latin typeface="Courier New"/>
              </a:rPr>
              <a:t> </a:t>
            </a:r>
          </a:p>
          <a:p>
            <a:r>
              <a:rPr lang="pt-BR" altLang="zh-TW" dirty="0" smtClean="0">
                <a:solidFill>
                  <a:srgbClr val="000000"/>
                </a:solidFill>
                <a:latin typeface="Courier New"/>
              </a:rPr>
              <a:t>G </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b="1" dirty="0" smtClean="0">
                <a:solidFill>
                  <a:srgbClr val="000080"/>
                </a:solidFill>
                <a:latin typeface="Courier New"/>
              </a:rPr>
              <a:t>[</a:t>
            </a:r>
            <a:r>
              <a:rPr lang="pt-BR" altLang="zh-TW" dirty="0" smtClean="0">
                <a:solidFill>
                  <a:srgbClr val="000000"/>
                </a:solidFill>
                <a:latin typeface="Courier New"/>
              </a:rPr>
              <a:t> matrix</a:t>
            </a:r>
            <a:r>
              <a:rPr lang="pt-BR" altLang="zh-TW" b="1" dirty="0" smtClean="0">
                <a:solidFill>
                  <a:srgbClr val="000080"/>
                </a:solidFill>
                <a:latin typeface="Courier New"/>
              </a:rPr>
              <a:t>([[-</a:t>
            </a:r>
            <a:r>
              <a:rPr lang="pt-BR" altLang="zh-TW" dirty="0" smtClean="0">
                <a:solidFill>
                  <a:srgbClr val="FF0000"/>
                </a:solidFill>
                <a:latin typeface="Courier New"/>
              </a:rPr>
              <a:t>7.</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b="1" dirty="0" smtClean="0">
                <a:solidFill>
                  <a:srgbClr val="000080"/>
                </a:solidFill>
                <a:latin typeface="Courier New"/>
              </a:rPr>
              <a:t>-</a:t>
            </a:r>
            <a:r>
              <a:rPr lang="pt-BR" altLang="zh-TW" dirty="0" smtClean="0">
                <a:solidFill>
                  <a:srgbClr val="FF0000"/>
                </a:solidFill>
                <a:latin typeface="Courier New"/>
              </a:rPr>
              <a:t>11.</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b="1" dirty="0" smtClean="0">
                <a:solidFill>
                  <a:srgbClr val="000080"/>
                </a:solidFill>
                <a:latin typeface="Courier New"/>
              </a:rPr>
              <a:t>-</a:t>
            </a:r>
            <a:r>
              <a:rPr lang="pt-BR" altLang="zh-TW" dirty="0" smtClean="0">
                <a:solidFill>
                  <a:srgbClr val="FF0000"/>
                </a:solidFill>
                <a:latin typeface="Courier New"/>
              </a:rPr>
              <a:t>11.</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dirty="0" smtClean="0">
                <a:solidFill>
                  <a:srgbClr val="FF0000"/>
                </a:solidFill>
                <a:latin typeface="Courier New"/>
              </a:rPr>
              <a:t>3.</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dirty="0" smtClean="0">
                <a:solidFill>
                  <a:srgbClr val="FF0000"/>
                </a:solidFill>
                <a:latin typeface="Courier New"/>
              </a:rPr>
              <a:t>7.</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b="1" dirty="0" smtClean="0">
                <a:solidFill>
                  <a:srgbClr val="000080"/>
                </a:solidFill>
                <a:latin typeface="Courier New"/>
              </a:rPr>
              <a:t>-</a:t>
            </a:r>
            <a:r>
              <a:rPr lang="pt-BR" altLang="zh-TW" dirty="0" smtClean="0">
                <a:solidFill>
                  <a:srgbClr val="FF0000"/>
                </a:solidFill>
                <a:latin typeface="Courier New"/>
              </a:rPr>
              <a:t>18.</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b="1" dirty="0" smtClean="0">
                <a:solidFill>
                  <a:srgbClr val="000080"/>
                </a:solidFill>
                <a:latin typeface="Courier New"/>
              </a:rPr>
              <a:t>-</a:t>
            </a:r>
            <a:r>
              <a:rPr lang="pt-BR" altLang="zh-TW" dirty="0" smtClean="0">
                <a:solidFill>
                  <a:srgbClr val="FF0000"/>
                </a:solidFill>
                <a:latin typeface="Courier New"/>
              </a:rPr>
              <a:t>18.</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dirty="0" smtClean="0">
                <a:solidFill>
                  <a:srgbClr val="FF0000"/>
                </a:solidFill>
                <a:latin typeface="Courier New"/>
              </a:rPr>
              <a:t>8.</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b="1" dirty="0" smtClean="0">
                <a:solidFill>
                  <a:srgbClr val="000080"/>
                </a:solidFill>
                <a:latin typeface="Courier New"/>
              </a:rPr>
              <a:t>[-</a:t>
            </a:r>
            <a:r>
              <a:rPr lang="pt-BR" altLang="zh-TW" dirty="0" smtClean="0">
                <a:solidFill>
                  <a:srgbClr val="FF0000"/>
                </a:solidFill>
                <a:latin typeface="Courier New"/>
              </a:rPr>
              <a:t>2.</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b="1" dirty="0" smtClean="0">
                <a:solidFill>
                  <a:srgbClr val="000080"/>
                </a:solidFill>
                <a:latin typeface="Courier New"/>
              </a:rPr>
              <a:t>-</a:t>
            </a:r>
            <a:r>
              <a:rPr lang="pt-BR" altLang="zh-TW" dirty="0" smtClean="0">
                <a:solidFill>
                  <a:srgbClr val="FF0000"/>
                </a:solidFill>
                <a:latin typeface="Courier New"/>
              </a:rPr>
              <a:t>8.</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b="1" dirty="0" smtClean="0">
                <a:solidFill>
                  <a:srgbClr val="000080"/>
                </a:solidFill>
                <a:latin typeface="Courier New"/>
              </a:rPr>
              <a:t>-</a:t>
            </a:r>
            <a:r>
              <a:rPr lang="pt-BR" altLang="zh-TW" dirty="0" smtClean="0">
                <a:solidFill>
                  <a:srgbClr val="FF0000"/>
                </a:solidFill>
                <a:latin typeface="Courier New"/>
              </a:rPr>
              <a:t>8.</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dirty="0" smtClean="0">
                <a:solidFill>
                  <a:srgbClr val="FF0000"/>
                </a:solidFill>
                <a:latin typeface="Courier New"/>
              </a:rPr>
              <a:t>1.</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b="1" dirty="0" smtClean="0">
                <a:solidFill>
                  <a:srgbClr val="000080"/>
                </a:solidFill>
                <a:latin typeface="Courier New"/>
              </a:rPr>
              <a:t>]</a:t>
            </a:r>
            <a:r>
              <a:rPr lang="pt-BR" altLang="zh-TW" dirty="0" smtClean="0">
                <a:solidFill>
                  <a:srgbClr val="000000"/>
                </a:solidFill>
                <a:latin typeface="Courier New"/>
              </a:rPr>
              <a:t> </a:t>
            </a:r>
          </a:p>
          <a:p>
            <a:r>
              <a:rPr lang="pt-BR" altLang="zh-TW" dirty="0" smtClean="0">
                <a:solidFill>
                  <a:srgbClr val="000000"/>
                </a:solidFill>
                <a:latin typeface="Courier New"/>
              </a:rPr>
              <a:t>G </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b="1" dirty="0" smtClean="0">
                <a:solidFill>
                  <a:srgbClr val="000080"/>
                </a:solidFill>
                <a:latin typeface="Courier New"/>
              </a:rPr>
              <a:t>[</a:t>
            </a:r>
            <a:r>
              <a:rPr lang="pt-BR" altLang="zh-TW" dirty="0" smtClean="0">
                <a:solidFill>
                  <a:srgbClr val="000000"/>
                </a:solidFill>
                <a:latin typeface="Courier New"/>
              </a:rPr>
              <a:t> matrix</a:t>
            </a:r>
            <a:r>
              <a:rPr lang="pt-BR" altLang="zh-TW" b="1" dirty="0" smtClean="0">
                <a:solidFill>
                  <a:srgbClr val="000080"/>
                </a:solidFill>
                <a:latin typeface="Courier New"/>
              </a:rPr>
              <a:t>([[-</a:t>
            </a:r>
            <a:r>
              <a:rPr lang="pt-BR" altLang="zh-TW" dirty="0" smtClean="0">
                <a:solidFill>
                  <a:srgbClr val="FF0000"/>
                </a:solidFill>
                <a:latin typeface="Courier New"/>
              </a:rPr>
              <a:t>21.</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b="1" dirty="0" smtClean="0">
                <a:solidFill>
                  <a:srgbClr val="000080"/>
                </a:solidFill>
                <a:latin typeface="Courier New"/>
              </a:rPr>
              <a:t>-</a:t>
            </a:r>
            <a:r>
              <a:rPr lang="pt-BR" altLang="zh-TW" dirty="0" smtClean="0">
                <a:solidFill>
                  <a:srgbClr val="FF0000"/>
                </a:solidFill>
                <a:latin typeface="Courier New"/>
              </a:rPr>
              <a:t>11.</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dirty="0" smtClean="0">
                <a:solidFill>
                  <a:srgbClr val="FF0000"/>
                </a:solidFill>
                <a:latin typeface="Courier New"/>
              </a:rPr>
              <a:t>0.</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b="1" dirty="0" smtClean="0">
                <a:solidFill>
                  <a:srgbClr val="000080"/>
                </a:solidFill>
                <a:latin typeface="Courier New"/>
              </a:rPr>
              <a:t>-</a:t>
            </a:r>
            <a:r>
              <a:rPr lang="pt-BR" altLang="zh-TW" dirty="0" smtClean="0">
                <a:solidFill>
                  <a:srgbClr val="FF0000"/>
                </a:solidFill>
                <a:latin typeface="Courier New"/>
              </a:rPr>
              <a:t>11.</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dirty="0" smtClean="0">
                <a:solidFill>
                  <a:srgbClr val="FF0000"/>
                </a:solidFill>
                <a:latin typeface="Courier New"/>
              </a:rPr>
              <a:t>10.</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dirty="0" smtClean="0">
                <a:solidFill>
                  <a:srgbClr val="FF0000"/>
                </a:solidFill>
                <a:latin typeface="Courier New"/>
              </a:rPr>
              <a:t>8.</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dirty="0" smtClean="0">
                <a:solidFill>
                  <a:srgbClr val="FF0000"/>
                </a:solidFill>
                <a:latin typeface="Courier New"/>
              </a:rPr>
              <a:t>0.</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dirty="0" smtClean="0">
                <a:solidFill>
                  <a:srgbClr val="FF0000"/>
                </a:solidFill>
                <a:latin typeface="Courier New"/>
              </a:rPr>
              <a:t>8.</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dirty="0" smtClean="0">
                <a:solidFill>
                  <a:srgbClr val="FF0000"/>
                </a:solidFill>
                <a:latin typeface="Courier New"/>
              </a:rPr>
              <a:t>5.</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dirty="0" smtClean="0">
                <a:solidFill>
                  <a:srgbClr val="FF0000"/>
                </a:solidFill>
                <a:latin typeface="Courier New"/>
              </a:rPr>
              <a:t>0.</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dirty="0" smtClean="0">
                <a:solidFill>
                  <a:srgbClr val="FF0000"/>
                </a:solidFill>
                <a:latin typeface="Courier New"/>
              </a:rPr>
              <a:t>10.</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dirty="0" smtClean="0">
                <a:solidFill>
                  <a:srgbClr val="FF0000"/>
                </a:solidFill>
                <a:latin typeface="Courier New"/>
              </a:rPr>
              <a:t>16.</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dirty="0" smtClean="0">
                <a:solidFill>
                  <a:srgbClr val="FF0000"/>
                </a:solidFill>
                <a:latin typeface="Courier New"/>
              </a:rPr>
              <a:t>10.</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b="1" dirty="0" smtClean="0">
                <a:solidFill>
                  <a:srgbClr val="000080"/>
                </a:solidFill>
                <a:latin typeface="Courier New"/>
              </a:rPr>
              <a:t>-</a:t>
            </a:r>
            <a:r>
              <a:rPr lang="pt-BR" altLang="zh-TW" dirty="0" smtClean="0">
                <a:solidFill>
                  <a:srgbClr val="FF0000"/>
                </a:solidFill>
                <a:latin typeface="Courier New"/>
              </a:rPr>
              <a:t>10.</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b="1" dirty="0" smtClean="0">
                <a:solidFill>
                  <a:srgbClr val="000080"/>
                </a:solidFill>
                <a:latin typeface="Courier New"/>
              </a:rPr>
              <a:t>-</a:t>
            </a:r>
            <a:r>
              <a:rPr lang="pt-BR" altLang="zh-TW" dirty="0" smtClean="0">
                <a:solidFill>
                  <a:srgbClr val="FF0000"/>
                </a:solidFill>
                <a:latin typeface="Courier New"/>
              </a:rPr>
              <a:t>10.</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dirty="0" smtClean="0">
                <a:solidFill>
                  <a:srgbClr val="FF0000"/>
                </a:solidFill>
                <a:latin typeface="Courier New"/>
              </a:rPr>
              <a:t>16.</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b="1" dirty="0" smtClean="0">
                <a:solidFill>
                  <a:srgbClr val="000080"/>
                </a:solidFill>
                <a:latin typeface="Courier New"/>
              </a:rPr>
              <a:t>-</a:t>
            </a:r>
            <a:r>
              <a:rPr lang="pt-BR" altLang="zh-TW" dirty="0" smtClean="0">
                <a:solidFill>
                  <a:srgbClr val="FF0000"/>
                </a:solidFill>
                <a:latin typeface="Courier New"/>
              </a:rPr>
              <a:t>10.</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dirty="0" smtClean="0">
                <a:solidFill>
                  <a:srgbClr val="FF0000"/>
                </a:solidFill>
                <a:latin typeface="Courier New"/>
              </a:rPr>
              <a:t>3.</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b="1" dirty="0" smtClean="0">
                <a:solidFill>
                  <a:srgbClr val="000080"/>
                </a:solidFill>
                <a:latin typeface="Courier New"/>
              </a:rPr>
              <a:t>-</a:t>
            </a:r>
            <a:r>
              <a:rPr lang="pt-BR" altLang="zh-TW" dirty="0" smtClean="0">
                <a:solidFill>
                  <a:srgbClr val="FF0000"/>
                </a:solidFill>
                <a:latin typeface="Courier New"/>
              </a:rPr>
              <a:t>5.</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dirty="0" smtClean="0">
                <a:solidFill>
                  <a:srgbClr val="FF0000"/>
                </a:solidFill>
                <a:latin typeface="Courier New"/>
              </a:rPr>
              <a:t>2.</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b="1" dirty="0" smtClean="0">
                <a:solidFill>
                  <a:srgbClr val="000080"/>
                </a:solidFill>
                <a:latin typeface="Courier New"/>
              </a:rPr>
              <a:t>-</a:t>
            </a:r>
            <a:r>
              <a:rPr lang="pt-BR" altLang="zh-TW" dirty="0" smtClean="0">
                <a:solidFill>
                  <a:srgbClr val="FF0000"/>
                </a:solidFill>
                <a:latin typeface="Courier New"/>
              </a:rPr>
              <a:t>17.</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dirty="0" smtClean="0">
                <a:solidFill>
                  <a:srgbClr val="FF0000"/>
                </a:solidFill>
                <a:latin typeface="Courier New"/>
              </a:rPr>
              <a:t>2.</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b="1" dirty="0" smtClean="0">
                <a:solidFill>
                  <a:srgbClr val="000080"/>
                </a:solidFill>
                <a:latin typeface="Courier New"/>
              </a:rPr>
              <a:t>-</a:t>
            </a:r>
            <a:r>
              <a:rPr lang="pt-BR" altLang="zh-TW" dirty="0" smtClean="0">
                <a:solidFill>
                  <a:srgbClr val="FF0000"/>
                </a:solidFill>
                <a:latin typeface="Courier New"/>
              </a:rPr>
              <a:t>6.</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dirty="0" smtClean="0">
                <a:solidFill>
                  <a:srgbClr val="FF0000"/>
                </a:solidFill>
                <a:latin typeface="Courier New"/>
              </a:rPr>
              <a:t>8.</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b="1" dirty="0" smtClean="0">
                <a:solidFill>
                  <a:srgbClr val="000080"/>
                </a:solidFill>
                <a:latin typeface="Courier New"/>
              </a:rPr>
              <a:t>-</a:t>
            </a:r>
            <a:r>
              <a:rPr lang="pt-BR" altLang="zh-TW" dirty="0" smtClean="0">
                <a:solidFill>
                  <a:srgbClr val="FF0000"/>
                </a:solidFill>
                <a:latin typeface="Courier New"/>
              </a:rPr>
              <a:t>17.</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b="1" dirty="0" smtClean="0">
                <a:solidFill>
                  <a:srgbClr val="000080"/>
                </a:solidFill>
                <a:latin typeface="Courier New"/>
              </a:rPr>
              <a:t>-</a:t>
            </a:r>
            <a:r>
              <a:rPr lang="pt-BR" altLang="zh-TW" dirty="0" smtClean="0">
                <a:solidFill>
                  <a:srgbClr val="FF0000"/>
                </a:solidFill>
                <a:latin typeface="Courier New"/>
              </a:rPr>
              <a:t>7.</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dirty="0" smtClean="0">
                <a:solidFill>
                  <a:srgbClr val="FF0000"/>
                </a:solidFill>
                <a:latin typeface="Courier New"/>
              </a:rPr>
              <a:t>6.</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b="1" dirty="0" smtClean="0">
                <a:solidFill>
                  <a:srgbClr val="000080"/>
                </a:solidFill>
                <a:latin typeface="Courier New"/>
              </a:rPr>
              <a:t>]</a:t>
            </a:r>
            <a:r>
              <a:rPr lang="pt-BR" altLang="zh-TW" dirty="0" smtClean="0">
                <a:solidFill>
                  <a:srgbClr val="000000"/>
                </a:solidFill>
                <a:latin typeface="Courier New"/>
              </a:rPr>
              <a:t> </a:t>
            </a:r>
          </a:p>
          <a:p>
            <a:r>
              <a:rPr lang="pt-BR" altLang="zh-TW" dirty="0" smtClean="0">
                <a:solidFill>
                  <a:srgbClr val="000000"/>
                </a:solidFill>
                <a:latin typeface="Courier New"/>
              </a:rPr>
              <a:t>h </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b="1" dirty="0" smtClean="0">
                <a:solidFill>
                  <a:srgbClr val="000080"/>
                </a:solidFill>
                <a:latin typeface="Courier New"/>
              </a:rPr>
              <a:t>[</a:t>
            </a:r>
            <a:r>
              <a:rPr lang="pt-BR" altLang="zh-TW" dirty="0" smtClean="0">
                <a:solidFill>
                  <a:srgbClr val="000000"/>
                </a:solidFill>
                <a:latin typeface="Courier New"/>
              </a:rPr>
              <a:t> matrix</a:t>
            </a:r>
            <a:r>
              <a:rPr lang="pt-BR" altLang="zh-TW" b="1" dirty="0" smtClean="0">
                <a:solidFill>
                  <a:srgbClr val="000080"/>
                </a:solidFill>
                <a:latin typeface="Courier New"/>
              </a:rPr>
              <a:t>([[</a:t>
            </a:r>
            <a:r>
              <a:rPr lang="pt-BR" altLang="zh-TW" dirty="0" smtClean="0">
                <a:solidFill>
                  <a:srgbClr val="FF0000"/>
                </a:solidFill>
                <a:latin typeface="Courier New"/>
              </a:rPr>
              <a:t>33.</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b="1" dirty="0" smtClean="0">
                <a:solidFill>
                  <a:srgbClr val="000080"/>
                </a:solidFill>
                <a:latin typeface="Courier New"/>
              </a:rPr>
              <a:t>-</a:t>
            </a:r>
            <a:r>
              <a:rPr lang="pt-BR" altLang="zh-TW" dirty="0" smtClean="0">
                <a:solidFill>
                  <a:srgbClr val="FF0000"/>
                </a:solidFill>
                <a:latin typeface="Courier New"/>
              </a:rPr>
              <a:t>9.</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b="1" dirty="0" smtClean="0">
                <a:solidFill>
                  <a:srgbClr val="000080"/>
                </a:solidFill>
                <a:latin typeface="Courier New"/>
              </a:rPr>
              <a:t>[-</a:t>
            </a:r>
            <a:r>
              <a:rPr lang="pt-BR" altLang="zh-TW" dirty="0" smtClean="0">
                <a:solidFill>
                  <a:srgbClr val="FF0000"/>
                </a:solidFill>
                <a:latin typeface="Courier New"/>
              </a:rPr>
              <a:t>9.</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dirty="0" smtClean="0">
                <a:solidFill>
                  <a:srgbClr val="FF0000"/>
                </a:solidFill>
                <a:latin typeface="Courier New"/>
              </a:rPr>
              <a:t>26.</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b="1" dirty="0" smtClean="0">
                <a:solidFill>
                  <a:srgbClr val="000080"/>
                </a:solidFill>
                <a:latin typeface="Courier New"/>
              </a:rPr>
              <a:t>]</a:t>
            </a:r>
            <a:r>
              <a:rPr lang="pt-BR" altLang="zh-TW" dirty="0" smtClean="0">
                <a:solidFill>
                  <a:srgbClr val="000000"/>
                </a:solidFill>
                <a:latin typeface="Courier New"/>
              </a:rPr>
              <a:t> </a:t>
            </a:r>
          </a:p>
          <a:p>
            <a:r>
              <a:rPr lang="pt-BR" altLang="zh-TW" dirty="0" smtClean="0">
                <a:solidFill>
                  <a:srgbClr val="000000"/>
                </a:solidFill>
                <a:latin typeface="Courier New"/>
              </a:rPr>
              <a:t>h </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b="1" dirty="0" smtClean="0">
                <a:solidFill>
                  <a:srgbClr val="000080"/>
                </a:solidFill>
                <a:latin typeface="Courier New"/>
              </a:rPr>
              <a:t>[</a:t>
            </a:r>
            <a:r>
              <a:rPr lang="pt-BR" altLang="zh-TW" dirty="0" smtClean="0">
                <a:solidFill>
                  <a:srgbClr val="000000"/>
                </a:solidFill>
                <a:latin typeface="Courier New"/>
              </a:rPr>
              <a:t> matrix</a:t>
            </a:r>
            <a:r>
              <a:rPr lang="pt-BR" altLang="zh-TW" b="1" dirty="0" smtClean="0">
                <a:solidFill>
                  <a:srgbClr val="000080"/>
                </a:solidFill>
                <a:latin typeface="Courier New"/>
              </a:rPr>
              <a:t>([[</a:t>
            </a:r>
            <a:r>
              <a:rPr lang="pt-BR" altLang="zh-TW" dirty="0" smtClean="0">
                <a:solidFill>
                  <a:srgbClr val="FF0000"/>
                </a:solidFill>
                <a:latin typeface="Courier New"/>
              </a:rPr>
              <a:t>14.</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dirty="0" smtClean="0">
                <a:solidFill>
                  <a:srgbClr val="FF0000"/>
                </a:solidFill>
                <a:latin typeface="Courier New"/>
              </a:rPr>
              <a:t>9.</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dirty="0" smtClean="0">
                <a:solidFill>
                  <a:srgbClr val="FF0000"/>
                </a:solidFill>
                <a:latin typeface="Courier New"/>
              </a:rPr>
              <a:t>40.</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b="1" dirty="0" smtClean="0">
                <a:solidFill>
                  <a:srgbClr val="000080"/>
                </a:solidFill>
                <a:latin typeface="Courier New"/>
              </a:rPr>
              <a:t>[</a:t>
            </a:r>
            <a:r>
              <a:rPr lang="pt-BR" altLang="zh-TW" dirty="0" smtClean="0">
                <a:solidFill>
                  <a:srgbClr val="FF0000"/>
                </a:solidFill>
                <a:latin typeface="Courier New"/>
              </a:rPr>
              <a:t>9.</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dirty="0" smtClean="0">
                <a:solidFill>
                  <a:srgbClr val="FF0000"/>
                </a:solidFill>
                <a:latin typeface="Courier New"/>
              </a:rPr>
              <a:t>91.</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dirty="0" smtClean="0">
                <a:solidFill>
                  <a:srgbClr val="FF0000"/>
                </a:solidFill>
                <a:latin typeface="Courier New"/>
              </a:rPr>
              <a:t>10.</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b="1" dirty="0" smtClean="0">
                <a:solidFill>
                  <a:srgbClr val="000080"/>
                </a:solidFill>
                <a:latin typeface="Courier New"/>
              </a:rPr>
              <a:t>[</a:t>
            </a:r>
            <a:r>
              <a:rPr lang="pt-BR" altLang="zh-TW" dirty="0" smtClean="0">
                <a:solidFill>
                  <a:srgbClr val="FF0000"/>
                </a:solidFill>
                <a:latin typeface="Courier New"/>
              </a:rPr>
              <a:t>40.</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dirty="0" smtClean="0">
                <a:solidFill>
                  <a:srgbClr val="FF0000"/>
                </a:solidFill>
                <a:latin typeface="Courier New"/>
              </a:rPr>
              <a:t>10.</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dirty="0" smtClean="0">
                <a:solidFill>
                  <a:srgbClr val="FF0000"/>
                </a:solidFill>
                <a:latin typeface="Courier New"/>
              </a:rPr>
              <a:t>15.</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b="1" dirty="0" smtClean="0">
                <a:solidFill>
                  <a:srgbClr val="000080"/>
                </a:solidFill>
                <a:latin typeface="Courier New"/>
              </a:rPr>
              <a:t>]</a:t>
            </a:r>
            <a:r>
              <a:rPr lang="pt-BR" altLang="zh-TW" dirty="0" smtClean="0">
                <a:solidFill>
                  <a:srgbClr val="000000"/>
                </a:solidFill>
                <a:latin typeface="Courier New"/>
              </a:rPr>
              <a:t> </a:t>
            </a:r>
          </a:p>
          <a:p>
            <a:r>
              <a:rPr lang="pt-BR" altLang="zh-TW" dirty="0" smtClean="0">
                <a:solidFill>
                  <a:srgbClr val="000000"/>
                </a:solidFill>
                <a:latin typeface="Courier New"/>
              </a:rPr>
              <a:t>sol </a:t>
            </a:r>
            <a:r>
              <a:rPr lang="pt-BR" altLang="zh-TW" b="1" dirty="0" smtClean="0">
                <a:solidFill>
                  <a:srgbClr val="000080"/>
                </a:solidFill>
                <a:latin typeface="Courier New"/>
              </a:rPr>
              <a:t>=</a:t>
            </a:r>
            <a:r>
              <a:rPr lang="pt-BR" altLang="zh-TW" dirty="0" smtClean="0">
                <a:solidFill>
                  <a:srgbClr val="000000"/>
                </a:solidFill>
                <a:latin typeface="Courier New"/>
              </a:rPr>
              <a:t> solvers</a:t>
            </a:r>
            <a:r>
              <a:rPr lang="pt-BR" altLang="zh-TW" b="1" dirty="0" smtClean="0">
                <a:solidFill>
                  <a:srgbClr val="000080"/>
                </a:solidFill>
                <a:latin typeface="Courier New"/>
              </a:rPr>
              <a:t>.</a:t>
            </a:r>
            <a:r>
              <a:rPr lang="pt-BR" altLang="zh-TW" dirty="0" smtClean="0">
                <a:solidFill>
                  <a:srgbClr val="000000"/>
                </a:solidFill>
                <a:latin typeface="Courier New"/>
              </a:rPr>
              <a:t>sdp</a:t>
            </a:r>
            <a:r>
              <a:rPr lang="pt-BR" altLang="zh-TW" b="1" dirty="0" smtClean="0">
                <a:solidFill>
                  <a:srgbClr val="000080"/>
                </a:solidFill>
                <a:latin typeface="Courier New"/>
              </a:rPr>
              <a:t>(</a:t>
            </a:r>
            <a:r>
              <a:rPr lang="pt-BR" altLang="zh-TW" dirty="0" smtClean="0">
                <a:solidFill>
                  <a:srgbClr val="000000"/>
                </a:solidFill>
                <a:latin typeface="Courier New"/>
              </a:rPr>
              <a:t>c</a:t>
            </a:r>
            <a:r>
              <a:rPr lang="pt-BR" altLang="zh-TW" b="1" dirty="0" smtClean="0">
                <a:solidFill>
                  <a:srgbClr val="000080"/>
                </a:solidFill>
                <a:latin typeface="Courier New"/>
              </a:rPr>
              <a:t>,</a:t>
            </a:r>
            <a:r>
              <a:rPr lang="pt-BR" altLang="zh-TW" dirty="0" smtClean="0">
                <a:solidFill>
                  <a:srgbClr val="000000"/>
                </a:solidFill>
                <a:latin typeface="Courier New"/>
              </a:rPr>
              <a:t> Gs</a:t>
            </a:r>
            <a:r>
              <a:rPr lang="pt-BR" altLang="zh-TW" b="1" dirty="0" smtClean="0">
                <a:solidFill>
                  <a:srgbClr val="000080"/>
                </a:solidFill>
                <a:latin typeface="Courier New"/>
              </a:rPr>
              <a:t>=</a:t>
            </a:r>
            <a:r>
              <a:rPr lang="pt-BR" altLang="zh-TW" dirty="0" smtClean="0">
                <a:solidFill>
                  <a:srgbClr val="000000"/>
                </a:solidFill>
                <a:latin typeface="Courier New"/>
              </a:rPr>
              <a:t>G</a:t>
            </a:r>
            <a:r>
              <a:rPr lang="pt-BR" altLang="zh-TW" b="1" dirty="0" smtClean="0">
                <a:solidFill>
                  <a:srgbClr val="000080"/>
                </a:solidFill>
                <a:latin typeface="Courier New"/>
              </a:rPr>
              <a:t>,</a:t>
            </a:r>
            <a:r>
              <a:rPr lang="pt-BR" altLang="zh-TW" dirty="0" smtClean="0">
                <a:solidFill>
                  <a:srgbClr val="000000"/>
                </a:solidFill>
                <a:latin typeface="Courier New"/>
              </a:rPr>
              <a:t> hs</a:t>
            </a:r>
            <a:r>
              <a:rPr lang="pt-BR" altLang="zh-TW" b="1" dirty="0" smtClean="0">
                <a:solidFill>
                  <a:srgbClr val="000080"/>
                </a:solidFill>
                <a:latin typeface="Courier New"/>
              </a:rPr>
              <a:t>=</a:t>
            </a:r>
            <a:r>
              <a:rPr lang="pt-BR" altLang="zh-TW" dirty="0" smtClean="0">
                <a:solidFill>
                  <a:srgbClr val="000000"/>
                </a:solidFill>
                <a:latin typeface="Courier New"/>
              </a:rPr>
              <a:t>h</a:t>
            </a:r>
            <a:r>
              <a:rPr lang="pt-BR" altLang="zh-TW" b="1" dirty="0" smtClean="0">
                <a:solidFill>
                  <a:srgbClr val="000080"/>
                </a:solidFill>
                <a:latin typeface="Courier New"/>
              </a:rPr>
              <a:t>)</a:t>
            </a:r>
            <a:r>
              <a:rPr lang="pt-BR" altLang="zh-TW" dirty="0" smtClean="0">
                <a:solidFill>
                  <a:srgbClr val="000000"/>
                </a:solidFill>
                <a:latin typeface="Courier New"/>
              </a:rPr>
              <a:t> </a:t>
            </a:r>
          </a:p>
          <a:p>
            <a:endParaRPr lang="pt-BR" altLang="zh-TW" b="1" dirty="0" smtClean="0">
              <a:solidFill>
                <a:srgbClr val="000000"/>
              </a:solidFill>
              <a:latin typeface="Courier New"/>
            </a:endParaRPr>
          </a:p>
          <a:p>
            <a:r>
              <a:rPr lang="pt-BR" altLang="zh-TW" b="1" dirty="0" smtClean="0">
                <a:solidFill>
                  <a:srgbClr val="0000FF"/>
                </a:solidFill>
                <a:latin typeface="Courier New"/>
              </a:rPr>
              <a:t>print</a:t>
            </a:r>
            <a:r>
              <a:rPr lang="pt-BR" altLang="zh-TW" dirty="0" smtClean="0">
                <a:solidFill>
                  <a:srgbClr val="000000"/>
                </a:solidFill>
                <a:latin typeface="Courier New"/>
              </a:rPr>
              <a:t> sol</a:t>
            </a:r>
            <a:r>
              <a:rPr lang="pt-BR" altLang="zh-TW" b="1" dirty="0" smtClean="0">
                <a:solidFill>
                  <a:srgbClr val="000080"/>
                </a:solidFill>
                <a:latin typeface="Courier New"/>
              </a:rPr>
              <a:t>[</a:t>
            </a:r>
            <a:r>
              <a:rPr lang="pt-BR" altLang="zh-TW" dirty="0" smtClean="0">
                <a:solidFill>
                  <a:srgbClr val="808080"/>
                </a:solidFill>
                <a:latin typeface="Courier New"/>
              </a:rPr>
              <a:t>'x'</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b="1" dirty="0" smtClean="0">
                <a:solidFill>
                  <a:srgbClr val="000080"/>
                </a:solidFill>
                <a:latin typeface="Courier New"/>
              </a:rPr>
              <a:t>[-</a:t>
            </a:r>
            <a:r>
              <a:rPr lang="pt-BR" altLang="zh-TW" dirty="0" smtClean="0">
                <a:solidFill>
                  <a:srgbClr val="FF0000"/>
                </a:solidFill>
                <a:latin typeface="Courier New"/>
              </a:rPr>
              <a:t>3.68e-01</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dirty="0" smtClean="0">
                <a:solidFill>
                  <a:srgbClr val="FF0000"/>
                </a:solidFill>
                <a:latin typeface="Courier New"/>
              </a:rPr>
              <a:t>1.90e+00</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b="1" dirty="0" smtClean="0">
                <a:solidFill>
                  <a:srgbClr val="000080"/>
                </a:solidFill>
                <a:latin typeface="Courier New"/>
              </a:rPr>
              <a:t>[-</a:t>
            </a:r>
            <a:r>
              <a:rPr lang="pt-BR" altLang="zh-TW" dirty="0" smtClean="0">
                <a:solidFill>
                  <a:srgbClr val="FF0000"/>
                </a:solidFill>
                <a:latin typeface="Courier New"/>
              </a:rPr>
              <a:t>8.88e-01</a:t>
            </a:r>
            <a:r>
              <a:rPr lang="pt-BR" altLang="zh-TW" b="1" dirty="0" smtClean="0">
                <a:solidFill>
                  <a:srgbClr val="000080"/>
                </a:solidFill>
                <a:latin typeface="Courier New"/>
              </a:rPr>
              <a:t>]</a:t>
            </a:r>
            <a:r>
              <a:rPr lang="pt-BR" altLang="zh-TW" dirty="0" smtClean="0">
                <a:solidFill>
                  <a:srgbClr val="000000"/>
                </a:solidFill>
                <a:latin typeface="Courier New"/>
              </a:rPr>
              <a:t> </a:t>
            </a:r>
          </a:p>
          <a:p>
            <a:r>
              <a:rPr lang="pt-BR" altLang="zh-TW" b="1" dirty="0" smtClean="0">
                <a:solidFill>
                  <a:srgbClr val="0000FF"/>
                </a:solidFill>
                <a:latin typeface="Courier New"/>
              </a:rPr>
              <a:t>print</a:t>
            </a:r>
            <a:r>
              <a:rPr lang="pt-BR" altLang="zh-TW" dirty="0" smtClean="0">
                <a:solidFill>
                  <a:srgbClr val="000000"/>
                </a:solidFill>
                <a:latin typeface="Courier New"/>
              </a:rPr>
              <a:t> sol</a:t>
            </a:r>
            <a:r>
              <a:rPr lang="pt-BR" altLang="zh-TW" b="1" dirty="0" smtClean="0">
                <a:solidFill>
                  <a:srgbClr val="000080"/>
                </a:solidFill>
                <a:latin typeface="Courier New"/>
              </a:rPr>
              <a:t>[</a:t>
            </a:r>
            <a:r>
              <a:rPr lang="pt-BR" altLang="zh-TW" dirty="0" smtClean="0">
                <a:solidFill>
                  <a:srgbClr val="808080"/>
                </a:solidFill>
                <a:latin typeface="Courier New"/>
              </a:rPr>
              <a:t>'zs'</a:t>
            </a:r>
            <a:r>
              <a:rPr lang="pt-BR" altLang="zh-TW" b="1" dirty="0" smtClean="0">
                <a:solidFill>
                  <a:srgbClr val="000080"/>
                </a:solidFill>
                <a:latin typeface="Courier New"/>
              </a:rPr>
              <a:t>][</a:t>
            </a:r>
            <a:r>
              <a:rPr lang="pt-BR" altLang="zh-TW" dirty="0" smtClean="0">
                <a:solidFill>
                  <a:srgbClr val="FF0000"/>
                </a:solidFill>
                <a:latin typeface="Courier New"/>
              </a:rPr>
              <a:t>0</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dirty="0" smtClean="0">
                <a:solidFill>
                  <a:srgbClr val="FF0000"/>
                </a:solidFill>
                <a:latin typeface="Courier New"/>
              </a:rPr>
              <a:t>3.96e-03</a:t>
            </a:r>
            <a:r>
              <a:rPr lang="pt-BR" altLang="zh-TW" dirty="0" smtClean="0">
                <a:solidFill>
                  <a:srgbClr val="000000"/>
                </a:solidFill>
                <a:latin typeface="Courier New"/>
              </a:rPr>
              <a:t> </a:t>
            </a:r>
            <a:r>
              <a:rPr lang="pt-BR" altLang="zh-TW" b="1" dirty="0" smtClean="0">
                <a:solidFill>
                  <a:srgbClr val="000080"/>
                </a:solidFill>
                <a:latin typeface="Courier New"/>
              </a:rPr>
              <a:t>-</a:t>
            </a:r>
            <a:r>
              <a:rPr lang="pt-BR" altLang="zh-TW" dirty="0" smtClean="0">
                <a:solidFill>
                  <a:srgbClr val="FF0000"/>
                </a:solidFill>
                <a:latin typeface="Courier New"/>
              </a:rPr>
              <a:t>4.34e-03</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b="1" dirty="0" smtClean="0">
                <a:solidFill>
                  <a:srgbClr val="000080"/>
                </a:solidFill>
                <a:latin typeface="Courier New"/>
              </a:rPr>
              <a:t>[-</a:t>
            </a:r>
            <a:r>
              <a:rPr lang="pt-BR" altLang="zh-TW" dirty="0" smtClean="0">
                <a:solidFill>
                  <a:srgbClr val="FF0000"/>
                </a:solidFill>
                <a:latin typeface="Courier New"/>
              </a:rPr>
              <a:t>4.34e-03</a:t>
            </a:r>
            <a:r>
              <a:rPr lang="pt-BR" altLang="zh-TW" dirty="0" smtClean="0">
                <a:solidFill>
                  <a:srgbClr val="000000"/>
                </a:solidFill>
                <a:latin typeface="Courier New"/>
              </a:rPr>
              <a:t> </a:t>
            </a:r>
            <a:r>
              <a:rPr lang="pt-BR" altLang="zh-TW" dirty="0" smtClean="0">
                <a:solidFill>
                  <a:srgbClr val="FF0000"/>
                </a:solidFill>
                <a:latin typeface="Courier New"/>
              </a:rPr>
              <a:t>4.75e-03</a:t>
            </a:r>
            <a:r>
              <a:rPr lang="pt-BR" altLang="zh-TW" b="1" dirty="0" smtClean="0">
                <a:solidFill>
                  <a:srgbClr val="000080"/>
                </a:solidFill>
                <a:latin typeface="Courier New"/>
              </a:rPr>
              <a:t>]</a:t>
            </a:r>
            <a:r>
              <a:rPr lang="pt-BR" altLang="zh-TW" dirty="0" smtClean="0">
                <a:solidFill>
                  <a:srgbClr val="000000"/>
                </a:solidFill>
                <a:latin typeface="Courier New"/>
              </a:rPr>
              <a:t> </a:t>
            </a:r>
          </a:p>
          <a:p>
            <a:r>
              <a:rPr lang="pt-BR" altLang="zh-TW" b="1" dirty="0" smtClean="0">
                <a:solidFill>
                  <a:srgbClr val="0000FF"/>
                </a:solidFill>
                <a:latin typeface="Courier New"/>
              </a:rPr>
              <a:t>print</a:t>
            </a:r>
            <a:r>
              <a:rPr lang="pt-BR" altLang="zh-TW" dirty="0" smtClean="0">
                <a:solidFill>
                  <a:srgbClr val="000000"/>
                </a:solidFill>
                <a:latin typeface="Courier New"/>
              </a:rPr>
              <a:t> sol</a:t>
            </a:r>
            <a:r>
              <a:rPr lang="pt-BR" altLang="zh-TW" b="1" dirty="0" smtClean="0">
                <a:solidFill>
                  <a:srgbClr val="000080"/>
                </a:solidFill>
                <a:latin typeface="Courier New"/>
              </a:rPr>
              <a:t>[</a:t>
            </a:r>
            <a:r>
              <a:rPr lang="pt-BR" altLang="zh-TW" dirty="0" smtClean="0">
                <a:solidFill>
                  <a:srgbClr val="808080"/>
                </a:solidFill>
                <a:latin typeface="Courier New"/>
              </a:rPr>
              <a:t>'zs'</a:t>
            </a:r>
            <a:r>
              <a:rPr lang="pt-BR" altLang="zh-TW" b="1" dirty="0" smtClean="0">
                <a:solidFill>
                  <a:srgbClr val="000080"/>
                </a:solidFill>
                <a:latin typeface="Courier New"/>
              </a:rPr>
              <a:t>][</a:t>
            </a:r>
            <a:r>
              <a:rPr lang="pt-BR" altLang="zh-TW" dirty="0" smtClean="0">
                <a:solidFill>
                  <a:srgbClr val="FF0000"/>
                </a:solidFill>
                <a:latin typeface="Courier New"/>
              </a:rPr>
              <a:t>1</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dirty="0" smtClean="0">
                <a:solidFill>
                  <a:srgbClr val="FF0000"/>
                </a:solidFill>
                <a:latin typeface="Courier New"/>
              </a:rPr>
              <a:t>5.58e-02</a:t>
            </a:r>
            <a:r>
              <a:rPr lang="pt-BR" altLang="zh-TW" dirty="0" smtClean="0">
                <a:solidFill>
                  <a:srgbClr val="000000"/>
                </a:solidFill>
                <a:latin typeface="Courier New"/>
              </a:rPr>
              <a:t> </a:t>
            </a:r>
            <a:r>
              <a:rPr lang="pt-BR" altLang="zh-TW" b="1" dirty="0" smtClean="0">
                <a:solidFill>
                  <a:srgbClr val="000080"/>
                </a:solidFill>
                <a:latin typeface="Courier New"/>
              </a:rPr>
              <a:t>-</a:t>
            </a:r>
            <a:r>
              <a:rPr lang="pt-BR" altLang="zh-TW" dirty="0" smtClean="0">
                <a:solidFill>
                  <a:srgbClr val="FF0000"/>
                </a:solidFill>
                <a:latin typeface="Courier New"/>
              </a:rPr>
              <a:t>2.41e-03</a:t>
            </a:r>
            <a:r>
              <a:rPr lang="pt-BR" altLang="zh-TW" dirty="0" smtClean="0">
                <a:solidFill>
                  <a:srgbClr val="000000"/>
                </a:solidFill>
                <a:latin typeface="Courier New"/>
              </a:rPr>
              <a:t> </a:t>
            </a:r>
            <a:r>
              <a:rPr lang="pt-BR" altLang="zh-TW" dirty="0" smtClean="0">
                <a:solidFill>
                  <a:srgbClr val="FF0000"/>
                </a:solidFill>
                <a:latin typeface="Courier New"/>
              </a:rPr>
              <a:t>2.42e-02</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b="1" dirty="0" smtClean="0">
                <a:solidFill>
                  <a:srgbClr val="000080"/>
                </a:solidFill>
                <a:latin typeface="Courier New"/>
              </a:rPr>
              <a:t>[-</a:t>
            </a:r>
            <a:r>
              <a:rPr lang="pt-BR" altLang="zh-TW" dirty="0" smtClean="0">
                <a:solidFill>
                  <a:srgbClr val="FF0000"/>
                </a:solidFill>
                <a:latin typeface="Courier New"/>
              </a:rPr>
              <a:t>2.41e-03</a:t>
            </a:r>
            <a:r>
              <a:rPr lang="pt-BR" altLang="zh-TW" dirty="0" smtClean="0">
                <a:solidFill>
                  <a:srgbClr val="000000"/>
                </a:solidFill>
                <a:latin typeface="Courier New"/>
              </a:rPr>
              <a:t> </a:t>
            </a:r>
            <a:r>
              <a:rPr lang="pt-BR" altLang="zh-TW" dirty="0" smtClean="0">
                <a:solidFill>
                  <a:srgbClr val="FF0000"/>
                </a:solidFill>
                <a:latin typeface="Courier New"/>
              </a:rPr>
              <a:t>1.04e-04</a:t>
            </a:r>
            <a:r>
              <a:rPr lang="pt-BR" altLang="zh-TW" dirty="0" smtClean="0">
                <a:solidFill>
                  <a:srgbClr val="000000"/>
                </a:solidFill>
                <a:latin typeface="Courier New"/>
              </a:rPr>
              <a:t> </a:t>
            </a:r>
            <a:r>
              <a:rPr lang="pt-BR" altLang="zh-TW" b="1" dirty="0" smtClean="0">
                <a:solidFill>
                  <a:srgbClr val="000080"/>
                </a:solidFill>
                <a:latin typeface="Courier New"/>
              </a:rPr>
              <a:t>-</a:t>
            </a:r>
            <a:r>
              <a:rPr lang="pt-BR" altLang="zh-TW" dirty="0" smtClean="0">
                <a:solidFill>
                  <a:srgbClr val="FF0000"/>
                </a:solidFill>
                <a:latin typeface="Courier New"/>
              </a:rPr>
              <a:t>1.05e-03</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b="1" dirty="0" smtClean="0">
                <a:solidFill>
                  <a:srgbClr val="000080"/>
                </a:solidFill>
                <a:latin typeface="Courier New"/>
              </a:rPr>
              <a:t>[</a:t>
            </a:r>
            <a:r>
              <a:rPr lang="pt-BR" altLang="zh-TW" dirty="0" smtClean="0">
                <a:solidFill>
                  <a:srgbClr val="000000"/>
                </a:solidFill>
                <a:latin typeface="Courier New"/>
              </a:rPr>
              <a:t> </a:t>
            </a:r>
            <a:r>
              <a:rPr lang="pt-BR" altLang="zh-TW" dirty="0" smtClean="0">
                <a:solidFill>
                  <a:srgbClr val="FF0000"/>
                </a:solidFill>
                <a:latin typeface="Courier New"/>
              </a:rPr>
              <a:t>2.42e-02</a:t>
            </a:r>
            <a:r>
              <a:rPr lang="pt-BR" altLang="zh-TW" dirty="0" smtClean="0">
                <a:solidFill>
                  <a:srgbClr val="000000"/>
                </a:solidFill>
                <a:latin typeface="Courier New"/>
              </a:rPr>
              <a:t> </a:t>
            </a:r>
            <a:r>
              <a:rPr lang="pt-BR" altLang="zh-TW" b="1" dirty="0" smtClean="0">
                <a:solidFill>
                  <a:srgbClr val="000080"/>
                </a:solidFill>
                <a:latin typeface="Courier New"/>
              </a:rPr>
              <a:t>-</a:t>
            </a:r>
            <a:r>
              <a:rPr lang="pt-BR" altLang="zh-TW" dirty="0" smtClean="0">
                <a:solidFill>
                  <a:srgbClr val="FF0000"/>
                </a:solidFill>
                <a:latin typeface="Courier New"/>
              </a:rPr>
              <a:t>1.05e-03</a:t>
            </a:r>
            <a:r>
              <a:rPr lang="pt-BR" altLang="zh-TW" dirty="0" smtClean="0">
                <a:solidFill>
                  <a:srgbClr val="000000"/>
                </a:solidFill>
                <a:latin typeface="Courier New"/>
              </a:rPr>
              <a:t> </a:t>
            </a:r>
            <a:r>
              <a:rPr lang="pt-BR" altLang="zh-TW" dirty="0" smtClean="0">
                <a:solidFill>
                  <a:srgbClr val="FF0000"/>
                </a:solidFill>
                <a:latin typeface="Courier New"/>
              </a:rPr>
              <a:t>1.05e-02</a:t>
            </a:r>
            <a:r>
              <a:rPr lang="pt-BR" altLang="zh-TW" b="1" dirty="0" smtClean="0">
                <a:solidFill>
                  <a:srgbClr val="000080"/>
                </a:solidFill>
                <a:latin typeface="Courier New"/>
              </a:rPr>
              <a:t>]</a:t>
            </a:r>
            <a:endParaRPr lang="pt-BR" altLang="zh-TW"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Resource</a:t>
            </a:r>
            <a:endParaRPr lang="zh-TW" altLang="en-US" dirty="0"/>
          </a:p>
        </p:txBody>
      </p:sp>
      <p:sp>
        <p:nvSpPr>
          <p:cNvPr id="3" name="投影片編號版面配置區 2"/>
          <p:cNvSpPr>
            <a:spLocks noGrp="1"/>
          </p:cNvSpPr>
          <p:nvPr>
            <p:ph type="sldNum" sz="quarter" idx="12"/>
          </p:nvPr>
        </p:nvSpPr>
        <p:spPr/>
        <p:txBody>
          <a:bodyPr/>
          <a:lstStyle/>
          <a:p>
            <a:fld id="{D6DB77C0-BE76-4008-9870-D6C63D01CE46}" type="slidenum">
              <a:rPr lang="zh-TW" altLang="en-US" smtClean="0"/>
              <a:pPr/>
              <a:t>61</a:t>
            </a:fld>
            <a:endParaRPr lang="zh-TW" altLang="en-US"/>
          </a:p>
        </p:txBody>
      </p:sp>
      <p:sp>
        <p:nvSpPr>
          <p:cNvPr id="4" name="矩形 3"/>
          <p:cNvSpPr/>
          <p:nvPr/>
        </p:nvSpPr>
        <p:spPr>
          <a:xfrm>
            <a:off x="395536" y="1340768"/>
            <a:ext cx="8280920" cy="2246769"/>
          </a:xfrm>
          <a:prstGeom prst="rect">
            <a:avLst/>
          </a:prstGeom>
        </p:spPr>
        <p:txBody>
          <a:bodyPr wrap="square">
            <a:spAutoFit/>
          </a:bodyPr>
          <a:lstStyle/>
          <a:p>
            <a:r>
              <a:rPr lang="en-US" altLang="zh-TW" sz="2800" dirty="0" smtClean="0"/>
              <a:t>Stephen P. Boyd, </a:t>
            </a:r>
            <a:r>
              <a:rPr lang="en-US" altLang="zh-TW" sz="2800" smtClean="0"/>
              <a:t>Stanford University</a:t>
            </a:r>
            <a:r>
              <a:rPr lang="en-US" altLang="zh-TW" sz="2800" i="1" dirty="0" smtClean="0"/>
              <a:t>:</a:t>
            </a:r>
            <a:endParaRPr lang="en-US" altLang="zh-TW" sz="2800" i="1" dirty="0" smtClean="0">
              <a:hlinkClick r:id="rId2"/>
            </a:endParaRPr>
          </a:p>
          <a:p>
            <a:r>
              <a:rPr lang="en-US" altLang="zh-TW" sz="2800" i="1" dirty="0" smtClean="0">
                <a:hlinkClick r:id="rId2"/>
              </a:rPr>
              <a:t>EE364A: Convex Optimization I</a:t>
            </a:r>
            <a:endParaRPr lang="en-US" altLang="zh-TW" sz="2800" dirty="0" smtClean="0"/>
          </a:p>
          <a:p>
            <a:r>
              <a:rPr lang="en-US" altLang="zh-TW" sz="2800" i="1" dirty="0" smtClean="0">
                <a:hlinkClick r:id="rId3"/>
              </a:rPr>
              <a:t>EE364B: Convex Optimization II</a:t>
            </a:r>
            <a:endParaRPr lang="en-US" altLang="zh-TW" sz="2800" i="1" dirty="0" smtClean="0"/>
          </a:p>
          <a:p>
            <a:r>
              <a:rPr lang="en-US" altLang="zh-TW" sz="2800" dirty="0" smtClean="0">
                <a:hlinkClick r:id="rId4"/>
              </a:rPr>
              <a:t>http://www.stanford.edu/~boyd/cvxbook/</a:t>
            </a:r>
            <a:endParaRPr lang="zh-TW" altLang="en-US" sz="2800" dirty="0" smtClean="0"/>
          </a:p>
          <a:p>
            <a:endParaRPr lang="en-US" altLang="zh-TW" sz="2800" dirty="0"/>
          </a:p>
        </p:txBody>
      </p:sp>
      <p:sp>
        <p:nvSpPr>
          <p:cNvPr id="6" name="文字方塊 5"/>
          <p:cNvSpPr txBox="1"/>
          <p:nvPr/>
        </p:nvSpPr>
        <p:spPr>
          <a:xfrm>
            <a:off x="755576" y="3789040"/>
            <a:ext cx="6696744" cy="1569660"/>
          </a:xfrm>
          <a:prstGeom prst="rect">
            <a:avLst/>
          </a:prstGeom>
          <a:noFill/>
        </p:spPr>
        <p:txBody>
          <a:bodyPr wrap="square" rtlCol="0">
            <a:spAutoFit/>
          </a:bodyPr>
          <a:lstStyle/>
          <a:p>
            <a:r>
              <a:rPr lang="en-US" altLang="zh-TW" sz="2400" dirty="0" smtClean="0"/>
              <a:t>Software:</a:t>
            </a:r>
          </a:p>
          <a:p>
            <a:pPr>
              <a:buFont typeface="Arial" pitchFamily="34" charset="0"/>
              <a:buChar char="•"/>
            </a:pPr>
            <a:r>
              <a:rPr lang="en-US" altLang="zh-TW" sz="2400" dirty="0" smtClean="0">
                <a:hlinkClick r:id="rId5"/>
              </a:rPr>
              <a:t>CVX (</a:t>
            </a:r>
            <a:r>
              <a:rPr lang="en-US" altLang="zh-TW" sz="2400" dirty="0" err="1" smtClean="0">
                <a:hlinkClick r:id="rId5"/>
              </a:rPr>
              <a:t>Matlab</a:t>
            </a:r>
            <a:r>
              <a:rPr lang="en-US" altLang="zh-TW" sz="2400" dirty="0" smtClean="0">
                <a:hlinkClick r:id="rId5"/>
              </a:rPr>
              <a:t>)</a:t>
            </a:r>
            <a:endParaRPr lang="en-US" altLang="zh-TW" sz="2400" dirty="0" smtClean="0"/>
          </a:p>
          <a:p>
            <a:pPr>
              <a:buFont typeface="Arial" pitchFamily="34" charset="0"/>
              <a:buChar char="•"/>
            </a:pPr>
            <a:r>
              <a:rPr lang="en-US" altLang="zh-TW" sz="2400" dirty="0" smtClean="0">
                <a:hlinkClick r:id="rId6"/>
              </a:rPr>
              <a:t>CVXOPT (Python)</a:t>
            </a:r>
            <a:endParaRPr lang="en-US" altLang="zh-TW" sz="2400" dirty="0" smtClean="0"/>
          </a:p>
          <a:p>
            <a:pPr>
              <a:buFont typeface="Arial" pitchFamily="34" charset="0"/>
              <a:buChar char="•"/>
            </a:pPr>
            <a:r>
              <a:rPr lang="en-US" altLang="zh-TW" sz="2400" dirty="0" smtClean="0">
                <a:hlinkClick r:id="rId7"/>
              </a:rPr>
              <a:t>CVXMOD (Python)</a:t>
            </a:r>
            <a:endParaRPr lang="zh-TW" altLang="en-US" sz="24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750px-GNU_Tux_Revolution_-_white_background_-1280x1024.png"/>
          <p:cNvPicPr>
            <a:picLocks noChangeAspect="1"/>
          </p:cNvPicPr>
          <p:nvPr/>
        </p:nvPicPr>
        <p:blipFill>
          <a:blip r:embed="rId2" cstate="print">
            <a:lum bright="10000"/>
          </a:blip>
          <a:srcRect t="33200" b="22700"/>
          <a:stretch>
            <a:fillRect/>
          </a:stretch>
        </p:blipFill>
        <p:spPr>
          <a:xfrm>
            <a:off x="323528" y="2780928"/>
            <a:ext cx="8572500" cy="302433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文字方塊 3"/>
          <p:cNvSpPr txBox="1"/>
          <p:nvPr/>
        </p:nvSpPr>
        <p:spPr>
          <a:xfrm>
            <a:off x="1547664" y="1124744"/>
            <a:ext cx="6192688" cy="1569660"/>
          </a:xfrm>
          <a:prstGeom prst="rect">
            <a:avLst/>
          </a:prstGeom>
          <a:noFill/>
        </p:spPr>
        <p:txBody>
          <a:bodyPr wrap="square" rtlCol="0">
            <a:spAutoFit/>
          </a:bodyPr>
          <a:lstStyle/>
          <a:p>
            <a:pPr algn="ctr"/>
            <a:r>
              <a:rPr lang="en-US" altLang="zh-TW" sz="9600" dirty="0" smtClean="0"/>
              <a:t>Thank you!!</a:t>
            </a:r>
            <a:endParaRPr lang="zh-TW" altLang="en-US" sz="9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4624"/>
            <a:ext cx="8229600" cy="1143000"/>
          </a:xfrm>
        </p:spPr>
        <p:txBody>
          <a:bodyPr/>
          <a:lstStyle/>
          <a:p>
            <a:r>
              <a:rPr lang="en-US" altLang="zh-TW" dirty="0" smtClean="0"/>
              <a:t>Convex set</a:t>
            </a:r>
            <a:endParaRPr lang="zh-TW" altLang="en-US" dirty="0"/>
          </a:p>
        </p:txBody>
      </p:sp>
      <p:sp>
        <p:nvSpPr>
          <p:cNvPr id="3" name="投影片編號版面配置區 2"/>
          <p:cNvSpPr>
            <a:spLocks noGrp="1"/>
          </p:cNvSpPr>
          <p:nvPr>
            <p:ph type="sldNum" sz="quarter" idx="12"/>
          </p:nvPr>
        </p:nvSpPr>
        <p:spPr/>
        <p:txBody>
          <a:bodyPr/>
          <a:lstStyle/>
          <a:p>
            <a:fld id="{D6DB77C0-BE76-4008-9870-D6C63D01CE46}" type="slidenum">
              <a:rPr lang="zh-TW" altLang="en-US" smtClean="0"/>
              <a:pPr/>
              <a:t>7</a:t>
            </a:fld>
            <a:endParaRPr lang="zh-TW" altLang="en-US"/>
          </a:p>
        </p:txBody>
      </p:sp>
      <p:pic>
        <p:nvPicPr>
          <p:cNvPr id="33794" name="Picture 2"/>
          <p:cNvPicPr>
            <a:picLocks noChangeAspect="1" noChangeArrowheads="1"/>
          </p:cNvPicPr>
          <p:nvPr/>
        </p:nvPicPr>
        <p:blipFill>
          <a:blip r:embed="rId2" cstate="print"/>
          <a:srcRect/>
          <a:stretch>
            <a:fillRect/>
          </a:stretch>
        </p:blipFill>
        <p:spPr bwMode="auto">
          <a:xfrm>
            <a:off x="251520" y="980728"/>
            <a:ext cx="8239125" cy="5591175"/>
          </a:xfrm>
          <a:prstGeom prst="rect">
            <a:avLst/>
          </a:prstGeom>
          <a:noFill/>
          <a:ln w="9525">
            <a:noFill/>
            <a:miter lim="800000"/>
            <a:headEnd/>
            <a:tailEnd/>
          </a:ln>
        </p:spPr>
      </p:pic>
      <p:sp>
        <p:nvSpPr>
          <p:cNvPr id="6" name="圓角矩形 5"/>
          <p:cNvSpPr/>
          <p:nvPr/>
        </p:nvSpPr>
        <p:spPr>
          <a:xfrm>
            <a:off x="395536" y="3284984"/>
            <a:ext cx="7920880" cy="11521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Affine set</a:t>
            </a:r>
            <a:endParaRPr lang="zh-TW" altLang="en-US" dirty="0"/>
          </a:p>
        </p:txBody>
      </p:sp>
      <p:sp>
        <p:nvSpPr>
          <p:cNvPr id="3" name="投影片編號版面配置區 2"/>
          <p:cNvSpPr>
            <a:spLocks noGrp="1"/>
          </p:cNvSpPr>
          <p:nvPr>
            <p:ph type="sldNum" sz="quarter" idx="12"/>
          </p:nvPr>
        </p:nvSpPr>
        <p:spPr/>
        <p:txBody>
          <a:bodyPr/>
          <a:lstStyle/>
          <a:p>
            <a:fld id="{D6DB77C0-BE76-4008-9870-D6C63D01CE46}" type="slidenum">
              <a:rPr lang="zh-TW" altLang="en-US" smtClean="0"/>
              <a:pPr/>
              <a:t>8</a:t>
            </a:fld>
            <a:endParaRPr lang="zh-TW" altLang="en-US"/>
          </a:p>
        </p:txBody>
      </p:sp>
      <p:pic>
        <p:nvPicPr>
          <p:cNvPr id="32772" name="Picture 4"/>
          <p:cNvPicPr>
            <a:picLocks noChangeAspect="1" noChangeArrowheads="1"/>
          </p:cNvPicPr>
          <p:nvPr/>
        </p:nvPicPr>
        <p:blipFill>
          <a:blip r:embed="rId2" cstate="print"/>
          <a:srcRect/>
          <a:stretch>
            <a:fillRect/>
          </a:stretch>
        </p:blipFill>
        <p:spPr bwMode="auto">
          <a:xfrm>
            <a:off x="395536" y="1268760"/>
            <a:ext cx="8420100" cy="5338763"/>
          </a:xfrm>
          <a:prstGeom prst="rect">
            <a:avLst/>
          </a:prstGeom>
          <a:noFill/>
          <a:ln w="9525">
            <a:noFill/>
            <a:miter lim="800000"/>
            <a:headEnd/>
            <a:tailEnd/>
          </a:ln>
        </p:spPr>
      </p:pic>
      <p:sp>
        <p:nvSpPr>
          <p:cNvPr id="7" name="文字方塊 6"/>
          <p:cNvSpPr txBox="1"/>
          <p:nvPr/>
        </p:nvSpPr>
        <p:spPr>
          <a:xfrm>
            <a:off x="7020272" y="5157192"/>
            <a:ext cx="1728192" cy="369332"/>
          </a:xfrm>
          <a:prstGeom prst="rect">
            <a:avLst/>
          </a:prstGeom>
          <a:noFill/>
        </p:spPr>
        <p:txBody>
          <a:bodyPr wrap="square" rtlCol="0">
            <a:spAutoFit/>
          </a:bodyPr>
          <a:lstStyle/>
          <a:p>
            <a:r>
              <a:rPr lang="en-US" altLang="zh-TW" dirty="0" smtClean="0">
                <a:solidFill>
                  <a:srgbClr val="FF0000"/>
                </a:solidFill>
              </a:rPr>
              <a:t>(No boundary)</a:t>
            </a:r>
            <a:endParaRPr lang="zh-TW" altLang="en-US" dirty="0">
              <a:solidFill>
                <a:srgbClr val="FF0000"/>
              </a:solidFill>
            </a:endParaRPr>
          </a:p>
        </p:txBody>
      </p:sp>
      <p:sp>
        <p:nvSpPr>
          <p:cNvPr id="6" name="圓角矩形 5"/>
          <p:cNvSpPr/>
          <p:nvPr/>
        </p:nvSpPr>
        <p:spPr>
          <a:xfrm>
            <a:off x="467544" y="4725144"/>
            <a:ext cx="7920880"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Convex cone</a:t>
            </a:r>
            <a:endParaRPr lang="zh-TW" altLang="en-US" dirty="0"/>
          </a:p>
        </p:txBody>
      </p:sp>
      <p:sp>
        <p:nvSpPr>
          <p:cNvPr id="3" name="投影片編號版面配置區 2"/>
          <p:cNvSpPr>
            <a:spLocks noGrp="1"/>
          </p:cNvSpPr>
          <p:nvPr>
            <p:ph type="sldNum" sz="quarter" idx="12"/>
          </p:nvPr>
        </p:nvSpPr>
        <p:spPr/>
        <p:txBody>
          <a:bodyPr/>
          <a:lstStyle/>
          <a:p>
            <a:fld id="{D6DB77C0-BE76-4008-9870-D6C63D01CE46}" type="slidenum">
              <a:rPr lang="zh-TW" altLang="en-US" smtClean="0"/>
              <a:pPr/>
              <a:t>9</a:t>
            </a:fld>
            <a:endParaRPr lang="zh-TW" altLang="en-US"/>
          </a:p>
        </p:txBody>
      </p:sp>
      <p:pic>
        <p:nvPicPr>
          <p:cNvPr id="34818" name="Picture 2"/>
          <p:cNvPicPr>
            <a:picLocks noChangeAspect="1" noChangeArrowheads="1"/>
          </p:cNvPicPr>
          <p:nvPr/>
        </p:nvPicPr>
        <p:blipFill>
          <a:blip r:embed="rId2" cstate="print"/>
          <a:srcRect/>
          <a:stretch>
            <a:fillRect/>
          </a:stretch>
        </p:blipFill>
        <p:spPr bwMode="auto">
          <a:xfrm>
            <a:off x="395536" y="1340768"/>
            <a:ext cx="8505825" cy="5148263"/>
          </a:xfrm>
          <a:prstGeom prst="rect">
            <a:avLst/>
          </a:prstGeom>
          <a:noFill/>
          <a:ln w="9525">
            <a:noFill/>
            <a:miter lim="800000"/>
            <a:headEnd/>
            <a:tailEnd/>
          </a:ln>
        </p:spPr>
      </p:pic>
      <p:sp>
        <p:nvSpPr>
          <p:cNvPr id="5" name="圓角矩形 4"/>
          <p:cNvSpPr/>
          <p:nvPr/>
        </p:nvSpPr>
        <p:spPr>
          <a:xfrm>
            <a:off x="467544" y="5949280"/>
            <a:ext cx="8352928" cy="5760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707</TotalTime>
  <Words>1335</Words>
  <Application>Microsoft Office PowerPoint</Application>
  <PresentationFormat>如螢幕大小 (4:3)</PresentationFormat>
  <Paragraphs>224</Paragraphs>
  <Slides>62</Slides>
  <Notes>0</Notes>
  <HiddenSlides>0</HiddenSlides>
  <MMClips>0</MMClips>
  <ScaleCrop>false</ScaleCrop>
  <HeadingPairs>
    <vt:vector size="6" baseType="variant">
      <vt:variant>
        <vt:lpstr>佈景主題</vt:lpstr>
      </vt:variant>
      <vt:variant>
        <vt:i4>1</vt:i4>
      </vt:variant>
      <vt:variant>
        <vt:lpstr>內嵌 OLE 伺服程式</vt:lpstr>
      </vt:variant>
      <vt:variant>
        <vt:i4>3</vt:i4>
      </vt:variant>
      <vt:variant>
        <vt:lpstr>投影片標題</vt:lpstr>
      </vt:variant>
      <vt:variant>
        <vt:i4>62</vt:i4>
      </vt:variant>
    </vt:vector>
  </HeadingPairs>
  <TitlesOfParts>
    <vt:vector size="66" baseType="lpstr">
      <vt:lpstr>Office 佈景主題</vt:lpstr>
      <vt:lpstr>Equation</vt:lpstr>
      <vt:lpstr>方程式</vt:lpstr>
      <vt:lpstr>文件</vt:lpstr>
      <vt:lpstr>A Tutorial on Convex Optimization</vt:lpstr>
      <vt:lpstr>Abstract</vt:lpstr>
      <vt:lpstr>Outline</vt:lpstr>
      <vt:lpstr>Optimization problem</vt:lpstr>
      <vt:lpstr>Example: 0/1 knapsack problem</vt:lpstr>
      <vt:lpstr>Convex set</vt:lpstr>
      <vt:lpstr>Convex set</vt:lpstr>
      <vt:lpstr>Affine set</vt:lpstr>
      <vt:lpstr>Convex cone</vt:lpstr>
      <vt:lpstr>Hyperplane &amp; Halfspace</vt:lpstr>
      <vt:lpstr>Euclidean balls &amp; ellipsoids</vt:lpstr>
      <vt:lpstr>Polyhedra</vt:lpstr>
      <vt:lpstr>Positive semidefinite cone</vt:lpstr>
      <vt:lpstr>Operations that preserve convexity</vt:lpstr>
      <vt:lpstr>Intersection</vt:lpstr>
      <vt:lpstr>Affine function</vt:lpstr>
      <vt:lpstr>投影片 17</vt:lpstr>
      <vt:lpstr>Perspective and linear-fractional function</vt:lpstr>
      <vt:lpstr>Generalized inequalities</vt:lpstr>
      <vt:lpstr>投影片 20</vt:lpstr>
      <vt:lpstr>Minimum &amp; minimal elements</vt:lpstr>
      <vt:lpstr>Separating hyperplane theorem</vt:lpstr>
      <vt:lpstr>Supporting hyperplane theorem</vt:lpstr>
      <vt:lpstr>Convex function</vt:lpstr>
      <vt:lpstr>Definition</vt:lpstr>
      <vt:lpstr>First-order condition</vt:lpstr>
      <vt:lpstr>Second-order conditions</vt:lpstr>
      <vt:lpstr>投影片 28</vt:lpstr>
      <vt:lpstr>投影片 29</vt:lpstr>
      <vt:lpstr>Epigraph and sublevel set</vt:lpstr>
      <vt:lpstr>Jensen’s inequality</vt:lpstr>
      <vt:lpstr>Operations that preserve convexity</vt:lpstr>
      <vt:lpstr>Nonnegative weighted sum &amp; Composition with affine function </vt:lpstr>
      <vt:lpstr>Pointwise maximum and supremum</vt:lpstr>
      <vt:lpstr>Composition</vt:lpstr>
      <vt:lpstr>Minimization</vt:lpstr>
      <vt:lpstr>Perspective</vt:lpstr>
      <vt:lpstr>Convex optimization function</vt:lpstr>
      <vt:lpstr>Optimization problem in standard form</vt:lpstr>
      <vt:lpstr>投影片 40</vt:lpstr>
      <vt:lpstr>Convex optimization problem</vt:lpstr>
      <vt:lpstr>Optimality criterion for f0</vt:lpstr>
      <vt:lpstr>投影片 43</vt:lpstr>
      <vt:lpstr>Equivalent convex problem</vt:lpstr>
      <vt:lpstr>投影片 45</vt:lpstr>
      <vt:lpstr>投影片 46</vt:lpstr>
      <vt:lpstr>Linear program (LP)</vt:lpstr>
      <vt:lpstr>Linear-fractional program</vt:lpstr>
      <vt:lpstr>Quadratic program (QP)</vt:lpstr>
      <vt:lpstr>Quadratically constrained quadratic program (QCQP)</vt:lpstr>
      <vt:lpstr>Second-order cone programming</vt:lpstr>
      <vt:lpstr>投影片 52</vt:lpstr>
      <vt:lpstr>投影片 53</vt:lpstr>
      <vt:lpstr>Linear programming</vt:lpstr>
      <vt:lpstr>Quadratic programming</vt:lpstr>
      <vt:lpstr>投影片 56</vt:lpstr>
      <vt:lpstr>Second-order cone programming</vt:lpstr>
      <vt:lpstr>投影片 58</vt:lpstr>
      <vt:lpstr>Semidefinite programming</vt:lpstr>
      <vt:lpstr>投影片 60</vt:lpstr>
      <vt:lpstr>Resource</vt:lpstr>
      <vt:lpstr>投影片 62</vt:lpstr>
    </vt:vector>
  </TitlesOfParts>
  <Company>comstar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Tutorial on Convex optimization</dc:title>
  <dc:creator>chenhh</dc:creator>
  <cp:lastModifiedBy>Guest</cp:lastModifiedBy>
  <cp:revision>288</cp:revision>
  <dcterms:created xsi:type="dcterms:W3CDTF">2011-07-11T10:27:21Z</dcterms:created>
  <dcterms:modified xsi:type="dcterms:W3CDTF">2011-10-03T12:21:04Z</dcterms:modified>
</cp:coreProperties>
</file>