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10.jpeg" ContentType="image/jpeg"/>
  <Override PartName="/ppt/media/image5.png" ContentType="image/png"/>
  <Override PartName="/ppt/media/image15.png" ContentType="image/png"/>
  <Override PartName="/ppt/media/image14.png" ContentType="image/png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652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按一下以編輯母片標題樣式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B77F348-E77F-44C6-8949-11598C734363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1/17/22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6B03F5F-244C-4684-A91D-395178F0A37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按一下以編輯母片標題樣式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按一下以編輯母片文字樣式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第二層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2000" spc="-1" strike="noStrike">
                <a:solidFill>
                  <a:srgbClr val="000000"/>
                </a:solidFill>
                <a:latin typeface="Calibri"/>
              </a:rPr>
              <a:t>第三層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第四層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第五層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C4EC988-44CE-4BBC-A9D5-AEAFAA97FB6D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1/17/22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D040A5C-AFB9-4E4B-BDA4-6FF514D208AE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miktex.org/download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://tug.org/texworks/#Getting_TeXworks" TargetMode="External"/><Relationship Id="rId3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0" lang="zh-TW" sz="3000" spc="-1" strike="noStrike">
                <a:solidFill>
                  <a:srgbClr val="000000"/>
                </a:solidFill>
                <a:latin typeface="Calibri Light"/>
              </a:rPr>
              <a:t>請跳過</a:t>
            </a: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Step1</a:t>
            </a:r>
            <a:r>
              <a:rPr b="0" lang="zh-TW" sz="3000" spc="-1" strike="noStrike">
                <a:solidFill>
                  <a:srgbClr val="000000"/>
                </a:solidFill>
                <a:latin typeface="Calibri Light"/>
              </a:rPr>
              <a:t>和</a:t>
            </a: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Step2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53680" y="2010960"/>
            <a:ext cx="7961040" cy="39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zh-TW" sz="3000" spc="-1" strike="noStrike">
                <a:solidFill>
                  <a:srgbClr val="000000"/>
                </a:solidFill>
                <a:latin typeface="Calibri Light"/>
              </a:rPr>
              <a:t>直接到內部重地下載</a:t>
            </a: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Miktex</a:t>
            </a:r>
            <a:r>
              <a:rPr b="0" lang="zh-TW" sz="3000" spc="-1" strike="noStrike">
                <a:solidFill>
                  <a:srgbClr val="000000"/>
                </a:solidFill>
                <a:latin typeface="Calibri Light"/>
              </a:rPr>
              <a:t>，就會附帶</a:t>
            </a: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Texworks</a:t>
            </a:r>
            <a:r>
              <a:rPr b="0" lang="zh-TW" sz="3000" spc="-1" strike="noStrike">
                <a:solidFill>
                  <a:srgbClr val="000000"/>
                </a:solidFill>
                <a:latin typeface="Calibri Light"/>
              </a:rPr>
              <a:t>並且有拼字檢查功能，否則可能會有編譯上的問題。</a:t>
            </a:r>
            <a:endParaRPr b="0" lang="en-US" sz="3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3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3000" spc="-1" strike="noStrike"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TeXstudio </a:t>
            </a:r>
            <a:r>
              <a:rPr b="0" lang="zh-TW" sz="3000" spc="-1" strike="noStrike">
                <a:solidFill>
                  <a:srgbClr val="000000"/>
                </a:solidFill>
                <a:latin typeface="Calibri Light"/>
              </a:rPr>
              <a:t>請直接跳到後面</a:t>
            </a:r>
            <a:br/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en-US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16160" y="358200"/>
            <a:ext cx="7886520" cy="759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調整字型大小、字體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圖片 2" descr=""/>
          <p:cNvPicPr/>
          <p:nvPr/>
        </p:nvPicPr>
        <p:blipFill>
          <a:blip r:embed="rId1"/>
          <a:stretch/>
        </p:blipFill>
        <p:spPr>
          <a:xfrm>
            <a:off x="416160" y="1970280"/>
            <a:ext cx="4718520" cy="434088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342000" y="1282320"/>
            <a:ext cx="4048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-&gt; Preference -&gt; Editor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878400" y="2884680"/>
            <a:ext cx="638280" cy="364680"/>
          </a:xfrm>
          <a:prstGeom prst="rect">
            <a:avLst/>
          </a:prstGeom>
          <a:solidFill>
            <a:schemeClr val="bg1"/>
          </a:solidFill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zh-TW" sz="1800" spc="-1" strike="noStrike">
                <a:solidFill>
                  <a:srgbClr val="ff0000"/>
                </a:solidFill>
                <a:latin typeface="Calibri"/>
              </a:rPr>
              <a:t>字體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4771800" y="2884680"/>
            <a:ext cx="1095480" cy="364680"/>
          </a:xfrm>
          <a:prstGeom prst="rect">
            <a:avLst/>
          </a:prstGeom>
          <a:solidFill>
            <a:schemeClr val="bg1"/>
          </a:solidFill>
          <a:ln w="126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zh-TW" sz="1800" spc="-1" strike="noStrike">
                <a:solidFill>
                  <a:srgbClr val="ff0000"/>
                </a:solidFill>
                <a:latin typeface="Calibri"/>
              </a:rPr>
              <a:t>字型大小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1521360" y="3069360"/>
            <a:ext cx="2988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6"/>
          <p:cNvSpPr/>
          <p:nvPr/>
        </p:nvSpPr>
        <p:spPr>
          <a:xfrm flipH="1">
            <a:off x="4416840" y="3069360"/>
            <a:ext cx="348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7"/>
          <p:cNvSpPr/>
          <p:nvPr/>
        </p:nvSpPr>
        <p:spPr>
          <a:xfrm>
            <a:off x="1571040" y="2785680"/>
            <a:ext cx="498240" cy="190800"/>
          </a:xfrm>
          <a:prstGeom prst="rect">
            <a:avLst/>
          </a:prstGeom>
          <a:noFill/>
          <a:ln w="7632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8"/>
          <p:cNvSpPr/>
          <p:nvPr/>
        </p:nvSpPr>
        <p:spPr>
          <a:xfrm flipV="1">
            <a:off x="2119680" y="2077200"/>
            <a:ext cx="3316320" cy="74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ff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5" name="CustomShape 9"/>
          <p:cNvSpPr/>
          <p:nvPr/>
        </p:nvSpPr>
        <p:spPr>
          <a:xfrm>
            <a:off x="5451480" y="1616400"/>
            <a:ext cx="3608280" cy="913320"/>
          </a:xfrm>
          <a:prstGeom prst="rect">
            <a:avLst/>
          </a:prstGeom>
          <a:noFill/>
          <a:ln w="3816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由於這邊是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Editor default</a:t>
            </a: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的設定，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因此修改後，本次無效，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需將檔案重新開啟才會做修改。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6" name="CustomShape 10"/>
          <p:cNvSpPr/>
          <p:nvPr/>
        </p:nvSpPr>
        <p:spPr>
          <a:xfrm>
            <a:off x="5166720" y="3948120"/>
            <a:ext cx="3838680" cy="639000"/>
          </a:xfrm>
          <a:prstGeom prst="rect">
            <a:avLst/>
          </a:prstGeom>
          <a:noFill/>
          <a:ln w="3816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若只要修改本次的字型大小和字體，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請到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Format -&gt; Font </a:t>
            </a: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做修改即可。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7" name="CustomShape 11"/>
          <p:cNvSpPr/>
          <p:nvPr/>
        </p:nvSpPr>
        <p:spPr>
          <a:xfrm>
            <a:off x="6682320" y="6002640"/>
            <a:ext cx="2107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Edited by </a:t>
            </a:r>
            <a:r>
              <a:rPr b="1" lang="zh-TW" sz="2400" spc="-1" strike="noStrike">
                <a:solidFill>
                  <a:srgbClr val="000000"/>
                </a:solidFill>
                <a:latin typeface="Calibri"/>
              </a:rPr>
              <a:t>珊如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開啟拼字檢查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9" name="圖片 2" descr=""/>
          <p:cNvPicPr/>
          <p:nvPr/>
        </p:nvPicPr>
        <p:blipFill>
          <a:blip r:embed="rId1"/>
          <a:stretch/>
        </p:blipFill>
        <p:spPr>
          <a:xfrm>
            <a:off x="276840" y="1451880"/>
            <a:ext cx="8397000" cy="445212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1594080" y="6123600"/>
            <a:ext cx="58467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選擇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US </a:t>
            </a:r>
            <a:r>
              <a:rPr b="0" lang="zh-TW" sz="2400" spc="-1" strike="noStrike">
                <a:solidFill>
                  <a:srgbClr val="000000"/>
                </a:solidFill>
                <a:latin typeface="Calibri"/>
              </a:rPr>
              <a:t>後關掉重開就會有拼字檢查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紅底線按右鍵會有可能單字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圖片 2" descr=""/>
          <p:cNvPicPr/>
          <p:nvPr/>
        </p:nvPicPr>
        <p:blipFill>
          <a:blip r:embed="rId1"/>
          <a:stretch/>
        </p:blipFill>
        <p:spPr>
          <a:xfrm>
            <a:off x="42840" y="2152800"/>
            <a:ext cx="9057960" cy="4028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16160" y="358200"/>
            <a:ext cx="7886520" cy="759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0000"/>
          </a:bodyPr>
          <a:p>
            <a:pPr>
              <a:lnSpc>
                <a:spcPct val="90000"/>
              </a:lnSpc>
            </a:pP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保留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eps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圖檔轉換後的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pdf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檔案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(1)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490680" y="1286640"/>
            <a:ext cx="733680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論文內所引用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eps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圖檔，於編譯時，都會自動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轉換為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pdf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檔案，下面為範例：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6404760" y="971280"/>
            <a:ext cx="27612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ff"/>
                </a:solidFill>
                <a:latin typeface="Calibri"/>
              </a:rPr>
              <a:t>by </a:t>
            </a:r>
            <a:r>
              <a:rPr b="1" lang="zh-TW" sz="2400" spc="-1" strike="noStrike">
                <a:solidFill>
                  <a:srgbClr val="0000ff"/>
                </a:solidFill>
                <a:latin typeface="Calibri"/>
              </a:rPr>
              <a:t>楊昌彪、曾國尊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6" name="圖片 6" descr=""/>
          <p:cNvPicPr/>
          <p:nvPr/>
        </p:nvPicPr>
        <p:blipFill>
          <a:blip r:embed="rId1"/>
          <a:stretch/>
        </p:blipFill>
        <p:spPr>
          <a:xfrm>
            <a:off x="718920" y="2241000"/>
            <a:ext cx="3640320" cy="1275840"/>
          </a:xfrm>
          <a:prstGeom prst="rect">
            <a:avLst/>
          </a:prstGeom>
          <a:ln w="19080">
            <a:solidFill>
              <a:srgbClr val="0000ff"/>
            </a:solidFill>
            <a:round/>
          </a:ln>
        </p:spPr>
      </p:pic>
      <p:sp>
        <p:nvSpPr>
          <p:cNvPr id="127" name="CustomShape 4"/>
          <p:cNvSpPr/>
          <p:nvPr/>
        </p:nvSpPr>
        <p:spPr>
          <a:xfrm>
            <a:off x="416160" y="3665520"/>
            <a:ext cx="7786800" cy="350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若想保留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pdf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圖檔，以節省日後的編譯時間，作法如下：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TexWorks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的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Edit-&gt;Preferences-&gt;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選擇「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Typesetting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」視窗下半部有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processing tools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，選擇用來編譯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Tex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檔的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pdfLaTeX+MakeIndex+BibTeX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，選好之後按下右方的「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」鈕。選擇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Argument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的「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--clean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」、然後按減號按鈕「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」將其刪除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16160" y="358200"/>
            <a:ext cx="7886520" cy="759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0000"/>
          </a:bodyPr>
          <a:p>
            <a:pPr>
              <a:lnSpc>
                <a:spcPct val="90000"/>
              </a:lnSpc>
            </a:pP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保留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eps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圖檔轉換後的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pdf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檔案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(2)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圖片 2" descr=""/>
          <p:cNvPicPr/>
          <p:nvPr/>
        </p:nvPicPr>
        <p:blipFill>
          <a:blip r:embed="rId1"/>
          <a:stretch/>
        </p:blipFill>
        <p:spPr>
          <a:xfrm>
            <a:off x="514440" y="1032480"/>
            <a:ext cx="4599000" cy="3842280"/>
          </a:xfrm>
          <a:prstGeom prst="rect">
            <a:avLst/>
          </a:prstGeom>
          <a:ln w="19080">
            <a:solidFill>
              <a:srgbClr val="0000ff"/>
            </a:solidFill>
            <a:round/>
          </a:ln>
        </p:spPr>
      </p:pic>
      <p:pic>
        <p:nvPicPr>
          <p:cNvPr id="130" name="圖片 4" descr=""/>
          <p:cNvPicPr/>
          <p:nvPr/>
        </p:nvPicPr>
        <p:blipFill>
          <a:blip r:embed="rId2"/>
          <a:stretch/>
        </p:blipFill>
        <p:spPr>
          <a:xfrm>
            <a:off x="5497560" y="1567440"/>
            <a:ext cx="2971440" cy="2111400"/>
          </a:xfrm>
          <a:prstGeom prst="rect">
            <a:avLst/>
          </a:prstGeom>
          <a:ln w="19080">
            <a:solidFill>
              <a:srgbClr val="0000ff"/>
            </a:solidFill>
            <a:round/>
          </a:ln>
        </p:spPr>
      </p:pic>
      <p:sp>
        <p:nvSpPr>
          <p:cNvPr id="131" name="CustomShape 2"/>
          <p:cNvSpPr/>
          <p:nvPr/>
        </p:nvSpPr>
        <p:spPr>
          <a:xfrm>
            <a:off x="416160" y="4935240"/>
            <a:ext cx="7642440" cy="17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上述做法，會將編譯過程的中間暫存檔案都保留下來。之後，若覺得中間暫存檔案佔空間或太雜亂，可再依類似方法把「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--clear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」加回去即可，但不會刪除已存在的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pdf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檔。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16160" y="358200"/>
            <a:ext cx="7886520" cy="759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TeXstudio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416160" y="1218960"/>
            <a:ext cx="862704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記得先安裝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MiKTeX (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有裝就好，因為它是編譯器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)</a:t>
            </a:r>
            <a:br/>
            <a:endParaRPr b="0" lang="en-US" sz="28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Options -&gt; Configure TeXstudio …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General -&gt; Style 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有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Adwaita Dark (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推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)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34" name="圖片 9" descr=""/>
          <p:cNvPicPr/>
          <p:nvPr/>
        </p:nvPicPr>
        <p:blipFill>
          <a:blip r:embed="rId1"/>
          <a:stretch/>
        </p:blipFill>
        <p:spPr>
          <a:xfrm>
            <a:off x="0" y="4774680"/>
            <a:ext cx="9143640" cy="154764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7522560" y="540720"/>
            <a:ext cx="1548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By </a:t>
            </a:r>
            <a:r>
              <a:rPr b="1" lang="zh-TW" sz="2400" spc="-1" strike="noStrike">
                <a:solidFill>
                  <a:srgbClr val="000000"/>
                </a:solidFill>
                <a:latin typeface="Calibri"/>
              </a:rPr>
              <a:t>張育誠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16160" y="358200"/>
            <a:ext cx="7886520" cy="759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TeXstudio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416160" y="1218960"/>
            <a:ext cx="862704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2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Options -&gt; Configure TeXstudio …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Editor -&gt; Font Family (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字型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)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、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Font (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大小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)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Show Line Numbers: All Line Numbers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38" name="圖片 3" descr=""/>
          <p:cNvPicPr/>
          <p:nvPr/>
        </p:nvPicPr>
        <p:blipFill>
          <a:blip r:embed="rId1"/>
          <a:stretch/>
        </p:blipFill>
        <p:spPr>
          <a:xfrm>
            <a:off x="0" y="3003840"/>
            <a:ext cx="9143640" cy="3546720"/>
          </a:xfrm>
          <a:prstGeom prst="rect">
            <a:avLst/>
          </a:prstGeom>
          <a:ln>
            <a:noFill/>
          </a:ln>
        </p:spPr>
      </p:pic>
      <p:sp>
        <p:nvSpPr>
          <p:cNvPr id="139" name="CustomShape 3"/>
          <p:cNvSpPr/>
          <p:nvPr/>
        </p:nvSpPr>
        <p:spPr>
          <a:xfrm flipH="1">
            <a:off x="133560" y="6233040"/>
            <a:ext cx="4764600" cy="316080"/>
          </a:xfrm>
          <a:prstGeom prst="rect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7522560" y="540720"/>
            <a:ext cx="1548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By </a:t>
            </a:r>
            <a:r>
              <a:rPr b="1" lang="zh-TW" sz="2400" spc="-1" strike="noStrike">
                <a:solidFill>
                  <a:srgbClr val="000000"/>
                </a:solidFill>
                <a:latin typeface="Calibri"/>
              </a:rPr>
              <a:t>張育誠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16160" y="358200"/>
            <a:ext cx="7886520" cy="759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TeXstudio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0" y="1218960"/>
            <a:ext cx="9042840" cy="30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3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Options -&gt; Configure TeXstudio …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Language Checking</a:t>
            </a:r>
            <a:br/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以下三個都要設定好，才能正常拼字檢查</a:t>
            </a:r>
            <a:br/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C:\Program Files\texstudio\dictionaries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en_US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C:\Program Files\texstudio\dictionaries\th_en_US_v2.dat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43" name="圖片 6" descr=""/>
          <p:cNvPicPr/>
          <p:nvPr/>
        </p:nvPicPr>
        <p:blipFill>
          <a:blip r:embed="rId1"/>
          <a:stretch/>
        </p:blipFill>
        <p:spPr>
          <a:xfrm>
            <a:off x="0" y="4555440"/>
            <a:ext cx="9143640" cy="1605600"/>
          </a:xfrm>
          <a:prstGeom prst="rect">
            <a:avLst/>
          </a:prstGeom>
          <a:ln>
            <a:noFill/>
          </a:ln>
        </p:spPr>
      </p:pic>
      <p:sp>
        <p:nvSpPr>
          <p:cNvPr id="144" name="CustomShape 3"/>
          <p:cNvSpPr/>
          <p:nvPr/>
        </p:nvSpPr>
        <p:spPr>
          <a:xfrm>
            <a:off x="7522560" y="540720"/>
            <a:ext cx="1548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By </a:t>
            </a:r>
            <a:r>
              <a:rPr b="1" lang="zh-TW" sz="2400" spc="-1" strike="noStrike">
                <a:solidFill>
                  <a:srgbClr val="000000"/>
                </a:solidFill>
                <a:latin typeface="Calibri"/>
              </a:rPr>
              <a:t>張育誠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SSL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連線問題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416160" y="1690560"/>
            <a:ext cx="8627040" cy="478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Windows 8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以前的版本如果要更新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/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下載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packages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，有可能遇到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SSL connect error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MiKTeX Console.exe</a:t>
            </a:r>
            <a:endParaRPr b="0" lang="en-US" sz="28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Packages → Install from… 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右邊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Change</a:t>
            </a:r>
            <a:endParaRPr b="0" lang="en-US" sz="28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Next</a:t>
            </a:r>
            <a:endParaRPr b="0" lang="en-US" sz="28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選一個你喜歡的地區</a:t>
            </a:r>
            <a:endParaRPr b="0" lang="en-US" sz="28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Finish</a:t>
            </a:r>
            <a:endParaRPr b="0" lang="en-US" sz="28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即可更新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/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下載 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(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如若不行，請換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step4 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地區 或 更新至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windows 10)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7522560" y="540720"/>
            <a:ext cx="15480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By </a:t>
            </a:r>
            <a:r>
              <a:rPr b="1" lang="zh-TW" sz="2400" spc="-1" strike="noStrike">
                <a:solidFill>
                  <a:srgbClr val="000000"/>
                </a:solidFill>
                <a:latin typeface="Calibri"/>
              </a:rPr>
              <a:t>蔡元修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8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Step1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下載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miktex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並安裝</a:t>
            </a:r>
            <a:br/>
            <a:r>
              <a:rPr b="0" lang="en-US" sz="3000" spc="-1" strike="noStrike" u="sng">
                <a:solidFill>
                  <a:srgbClr val="0563c1"/>
                </a:solidFill>
                <a:uFillTx/>
                <a:latin typeface="Calibri Light"/>
                <a:hlinkClick r:id="rId1"/>
              </a:rPr>
              <a:t>http://miktex.org/download</a:t>
            </a:r>
            <a:br/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圖片 3" descr=""/>
          <p:cNvPicPr/>
          <p:nvPr/>
        </p:nvPicPr>
        <p:blipFill>
          <a:blip r:embed="rId2"/>
          <a:stretch/>
        </p:blipFill>
        <p:spPr>
          <a:xfrm>
            <a:off x="766800" y="1578600"/>
            <a:ext cx="7610040" cy="4219200"/>
          </a:xfrm>
          <a:prstGeom prst="rect">
            <a:avLst/>
          </a:prstGeom>
          <a:ln>
            <a:noFill/>
          </a:ln>
        </p:spPr>
      </p:pic>
      <p:sp>
        <p:nvSpPr>
          <p:cNvPr id="86" name="CustomShape 2"/>
          <p:cNvSpPr/>
          <p:nvPr/>
        </p:nvSpPr>
        <p:spPr>
          <a:xfrm>
            <a:off x="7472160" y="4873320"/>
            <a:ext cx="1241640" cy="3646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32-bit</a:t>
            </a: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版本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5763600" y="5335560"/>
            <a:ext cx="3456000" cy="36468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64-bit </a:t>
            </a: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版本請點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other Downloads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圖片 3" descr=""/>
          <p:cNvPicPr/>
          <p:nvPr/>
        </p:nvPicPr>
        <p:blipFill>
          <a:blip r:embed="rId1"/>
          <a:stretch/>
        </p:blipFill>
        <p:spPr>
          <a:xfrm>
            <a:off x="297360" y="1767600"/>
            <a:ext cx="8846280" cy="4927320"/>
          </a:xfrm>
          <a:prstGeom prst="rect">
            <a:avLst/>
          </a:prstGeom>
          <a:ln>
            <a:noFill/>
          </a:ln>
        </p:spPr>
      </p:pic>
      <p:sp>
        <p:nvSpPr>
          <p:cNvPr id="89" name="TextShape 1"/>
          <p:cNvSpPr txBox="1"/>
          <p:nvPr/>
        </p:nvSpPr>
        <p:spPr>
          <a:xfrm>
            <a:off x="628560" y="192600"/>
            <a:ext cx="7886520" cy="1497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4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Step2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下載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Texworks 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並安裝</a:t>
            </a:r>
            <a:br/>
            <a:r>
              <a:rPr b="0" lang="en-US" sz="3300" spc="-1" strike="noStrike" u="sng">
                <a:solidFill>
                  <a:srgbClr val="0563c1"/>
                </a:solidFill>
                <a:uFillTx/>
                <a:latin typeface="Calibri Light"/>
                <a:hlinkClick r:id="rId2"/>
              </a:rPr>
              <a:t>http://tug.org/texworks/#Getting_TeXworks</a:t>
            </a:r>
            <a:br/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1631520" y="2992680"/>
            <a:ext cx="581400" cy="290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2932200" y="2602440"/>
            <a:ext cx="47530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點選此處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之後會進入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google</a:t>
            </a: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雲端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,</a:t>
            </a:r>
            <a:r>
              <a:rPr b="0" lang="zh-TW" sz="1800" spc="-1" strike="noStrike">
                <a:solidFill>
                  <a:srgbClr val="000000"/>
                </a:solidFill>
                <a:latin typeface="Calibri"/>
              </a:rPr>
              <a:t>請下載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TeXworks-setup-0.4.6-20150403-git_c29723a.exe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 flipH="1">
            <a:off x="2223720" y="2992680"/>
            <a:ext cx="664560" cy="7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Step3-1: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開啟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texworks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進行設定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圖片 4" descr=""/>
          <p:cNvPicPr/>
          <p:nvPr/>
        </p:nvPicPr>
        <p:blipFill>
          <a:blip r:embed="rId1"/>
          <a:stretch/>
        </p:blipFill>
        <p:spPr>
          <a:xfrm>
            <a:off x="1820520" y="1690560"/>
            <a:ext cx="5679000" cy="3385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Step3-2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圖片 1" descr=""/>
          <p:cNvPicPr/>
          <p:nvPr/>
        </p:nvPicPr>
        <p:blipFill>
          <a:blip r:embed="rId1"/>
          <a:stretch/>
        </p:blipFill>
        <p:spPr>
          <a:xfrm>
            <a:off x="757080" y="1236600"/>
            <a:ext cx="6203880" cy="5692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628560" y="365040"/>
            <a:ext cx="830700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49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Step3-3: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填入以下內容即可完成設定</a:t>
            </a:r>
            <a:br/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(32bit</a:t>
            </a:r>
            <a:r>
              <a:rPr b="0" lang="zh-TW" sz="3000" spc="-1" strike="noStrike">
                <a:solidFill>
                  <a:srgbClr val="000000"/>
                </a:solidFill>
                <a:latin typeface="Calibri Light"/>
              </a:rPr>
              <a:t>的話</a:t>
            </a: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,</a:t>
            </a:r>
            <a:r>
              <a:rPr b="0" lang="zh-TW" sz="3000" spc="-1" strike="noStrike">
                <a:solidFill>
                  <a:srgbClr val="000000"/>
                </a:solidFill>
                <a:latin typeface="Calibri Light"/>
              </a:rPr>
              <a:t>路徑在</a:t>
            </a: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../bin/</a:t>
            </a:r>
            <a:r>
              <a:rPr b="0" lang="en-US" sz="3000" spc="-1" strike="sngStrike">
                <a:solidFill>
                  <a:srgbClr val="000000"/>
                </a:solidFill>
                <a:latin typeface="Calibri Light"/>
              </a:rPr>
              <a:t>x64/</a:t>
            </a:r>
            <a:r>
              <a:rPr b="0" lang="en-US" sz="3000" spc="-1" strike="noStrike">
                <a:solidFill>
                  <a:srgbClr val="000000"/>
                </a:solidFill>
                <a:latin typeface="Calibri Light"/>
              </a:rPr>
              <a:t>texify.exe)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圖片 2" descr=""/>
          <p:cNvPicPr/>
          <p:nvPr/>
        </p:nvPicPr>
        <p:blipFill>
          <a:blip r:embed="rId1"/>
          <a:stretch/>
        </p:blipFill>
        <p:spPr>
          <a:xfrm>
            <a:off x="1115640" y="1690560"/>
            <a:ext cx="6600600" cy="5438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4000"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Step4: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開起任意檔案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,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並測試</a:t>
            </a:r>
            <a:br/>
            <a:r>
              <a:rPr b="0" lang="en-US" sz="3300" spc="-1" strike="noStrike">
                <a:solidFill>
                  <a:srgbClr val="000000"/>
                </a:solidFill>
                <a:latin typeface="Calibri Light"/>
              </a:rPr>
              <a:t>(</a:t>
            </a:r>
            <a:r>
              <a:rPr b="0" lang="zh-TW" sz="3300" spc="-1" strike="noStrike">
                <a:solidFill>
                  <a:srgbClr val="000000"/>
                </a:solidFill>
                <a:latin typeface="Calibri Light"/>
              </a:rPr>
              <a:t>缺少的</a:t>
            </a:r>
            <a:r>
              <a:rPr b="0" lang="en-US" sz="3300" spc="-1" strike="noStrike">
                <a:solidFill>
                  <a:srgbClr val="000000"/>
                </a:solidFill>
                <a:latin typeface="Calibri Light"/>
              </a:rPr>
              <a:t>package</a:t>
            </a:r>
            <a:r>
              <a:rPr b="0" lang="zh-TW" sz="3300" spc="-1" strike="noStrike">
                <a:solidFill>
                  <a:srgbClr val="000000"/>
                </a:solidFill>
                <a:latin typeface="Calibri Light"/>
              </a:rPr>
              <a:t>編譯時會順便下載</a:t>
            </a:r>
            <a:r>
              <a:rPr b="0" lang="en-US" sz="3300" spc="-1" strike="noStrike">
                <a:solidFill>
                  <a:srgbClr val="000000"/>
                </a:solidFill>
                <a:latin typeface="Calibri Light"/>
              </a:rPr>
              <a:t>)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圖片 2" descr=""/>
          <p:cNvPicPr/>
          <p:nvPr/>
        </p:nvPicPr>
        <p:blipFill>
          <a:blip r:embed="rId1"/>
          <a:srcRect l="0" t="0" r="0" b="40971"/>
          <a:stretch/>
        </p:blipFill>
        <p:spPr>
          <a:xfrm>
            <a:off x="1001520" y="1593000"/>
            <a:ext cx="7140960" cy="445428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1001520" y="1995120"/>
            <a:ext cx="432000" cy="332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Step5: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最後執行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第一次執行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Latex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時，會出現缺少一些 套件，然後會一直詢問是否要安裝。答案是要安裝。可以將打勾拿掉，就不會再詢問了。此外，安裝所有套件後，仍可能執行錯誤。重新再執行一次就可以順利完成。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執行時，應該選擇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pdfLaTeX+MakeIndex+BibTeX</a:t>
            </a:r>
            <a:r>
              <a:rPr b="0" lang="zh-TW" sz="2800" spc="-1" strike="noStrike">
                <a:solidFill>
                  <a:srgbClr val="000000"/>
                </a:solidFill>
                <a:latin typeface="Calibri"/>
              </a:rPr>
              <a:t>，一次執行到底。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628560" y="365040"/>
            <a:ext cx="7886520" cy="24530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完成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~ (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假的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)</a:t>
            </a:r>
            <a:br/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後面還有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3634920" y="4700880"/>
            <a:ext cx="5509080" cy="206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編輯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by 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憲良</a:t>
            </a: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and</a:t>
            </a:r>
            <a:r>
              <a:rPr b="0" lang="zh-TW" sz="4400" spc="-1" strike="noStrike">
                <a:solidFill>
                  <a:srgbClr val="000000"/>
                </a:solidFill>
                <a:latin typeface="Calibri Light"/>
              </a:rPr>
              <a:t>守莆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Application>LibreOffice/6.4.7.2$Linux_X86_64 LibreOffice_project/40$Build-2</Application>
  <Words>729</Words>
  <Paragraphs>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2015-07-23T12:25:23Z</dcterms:created>
  <dc:creator>LinXLL</dc:creator>
  <dc:description/>
  <dc:language>en-US</dc:language>
  <cp:lastModifiedBy/>
  <dcterms:modified xsi:type="dcterms:W3CDTF">2022-01-17T17:23:00Z</dcterms:modified>
  <cp:revision>29</cp:revision>
  <dc:subject/>
  <dc:title>step2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如螢幕大小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