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66" r:id="rId4"/>
    <p:sldId id="267" r:id="rId5"/>
    <p:sldId id="268" r:id="rId6"/>
    <p:sldId id="288" r:id="rId7"/>
    <p:sldId id="28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59" r:id="rId24"/>
    <p:sldId id="290" r:id="rId25"/>
    <p:sldId id="291" r:id="rId26"/>
    <p:sldId id="294" r:id="rId27"/>
    <p:sldId id="292" r:id="rId28"/>
    <p:sldId id="293" r:id="rId29"/>
    <p:sldId id="335" r:id="rId30"/>
    <p:sldId id="297" r:id="rId31"/>
    <p:sldId id="295" r:id="rId32"/>
    <p:sldId id="296" r:id="rId33"/>
    <p:sldId id="260" r:id="rId34"/>
    <p:sldId id="261" r:id="rId35"/>
    <p:sldId id="262" r:id="rId36"/>
    <p:sldId id="300" r:id="rId37"/>
    <p:sldId id="301" r:id="rId38"/>
    <p:sldId id="302" r:id="rId39"/>
    <p:sldId id="303" r:id="rId40"/>
    <p:sldId id="304" r:id="rId41"/>
    <p:sldId id="307" r:id="rId42"/>
    <p:sldId id="305" r:id="rId43"/>
    <p:sldId id="306" r:id="rId44"/>
    <p:sldId id="308" r:id="rId45"/>
    <p:sldId id="309" r:id="rId46"/>
    <p:sldId id="332" r:id="rId47"/>
    <p:sldId id="334" r:id="rId48"/>
    <p:sldId id="263" r:id="rId49"/>
    <p:sldId id="310" r:id="rId50"/>
    <p:sldId id="311" r:id="rId51"/>
    <p:sldId id="32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22" r:id="rId60"/>
    <p:sldId id="326" r:id="rId61"/>
    <p:sldId id="323" r:id="rId62"/>
    <p:sldId id="325" r:id="rId63"/>
    <p:sldId id="320" r:id="rId64"/>
    <p:sldId id="327" r:id="rId65"/>
    <p:sldId id="328" r:id="rId66"/>
    <p:sldId id="264" r:id="rId67"/>
    <p:sldId id="324" r:id="rId68"/>
    <p:sldId id="298" r:id="rId69"/>
    <p:sldId id="329" r:id="rId70"/>
    <p:sldId id="330" r:id="rId71"/>
    <p:sldId id="331" r:id="rId72"/>
    <p:sldId id="286" r:id="rId73"/>
    <p:sldId id="287" r:id="rId7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1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7EBB5-4DC2-4B53-A4E0-8C7511F50F8E}" type="datetimeFigureOut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6252B-A46F-4F0A-99AF-2D6972329E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138C6-E620-4AFB-B91F-F9E0E798ECCA}" type="slidenum">
              <a:rPr lang="zh-TW" altLang="en-US"/>
              <a:pPr/>
              <a:t>51</a:t>
            </a:fld>
            <a:endParaRPr lang="zh-TW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31" y="4351222"/>
            <a:ext cx="4996520" cy="4140679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CEE6C-391F-4922-8B09-5B721C61CA66}" type="slidenum">
              <a:rPr lang="zh-TW" altLang="en-US"/>
              <a:pPr/>
              <a:t>59</a:t>
            </a:fld>
            <a:endParaRPr lang="zh-TW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0088"/>
            <a:ext cx="4586288" cy="3440112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31" y="4352685"/>
            <a:ext cx="4996520" cy="4140679"/>
          </a:xfrm>
        </p:spPr>
        <p:txBody>
          <a:bodyPr/>
          <a:lstStyle/>
          <a:p>
            <a:r>
              <a:rPr lang="en-US" altLang="zh-TW"/>
              <a:t>c1=[1 2;2 3;3 3;4 5;5 5]’</a:t>
            </a:r>
          </a:p>
          <a:p>
            <a:r>
              <a:rPr lang="en-US" altLang="zh-TW"/>
              <a:t>c2=[1 0;2 1;3 1;3 2;5 3;6 5]‘</a:t>
            </a:r>
          </a:p>
          <a:p>
            <a:r>
              <a:rPr lang="en-US" altLang="zh-TW"/>
              <a:t>m1=mean(c1,'c') </a:t>
            </a:r>
          </a:p>
          <a:p>
            <a:r>
              <a:rPr lang="en-US" altLang="zh-TW"/>
              <a:t>m2=mean(c2,'c')</a:t>
            </a:r>
          </a:p>
          <a:p>
            <a:r>
              <a:rPr lang="en-US" altLang="zh-TW"/>
              <a:t>m=(m1*5+m2*6)/11</a:t>
            </a:r>
          </a:p>
          <a:p>
            <a:r>
              <a:rPr lang="en-US" altLang="zh-TW"/>
              <a:t>c1_m1=c1-mtlb_repmat(m1,1,5)</a:t>
            </a:r>
          </a:p>
          <a:p>
            <a:r>
              <a:rPr lang="en-US" altLang="zh-TW"/>
              <a:t>S1=c1_m1*c1_m1’</a:t>
            </a:r>
          </a:p>
          <a:p>
            <a:r>
              <a:rPr lang="en-US" altLang="zh-TW"/>
              <a:t>c2_m2=c2-mtlb_repmat(m2,1,6)</a:t>
            </a:r>
          </a:p>
          <a:p>
            <a:r>
              <a:rPr lang="en-US" altLang="zh-TW"/>
              <a:t>S2=c2_m2*c2_m2’</a:t>
            </a:r>
          </a:p>
          <a:p>
            <a:r>
              <a:rPr lang="en-US" altLang="zh-TW"/>
              <a:t>Sw=S1+S2</a:t>
            </a:r>
          </a:p>
          <a:p>
            <a:r>
              <a:rPr lang="en-US" altLang="zh-TW"/>
              <a:t>Sb=5*(m1-m)*(m1-m)'+6*(m2-m)*(m2-m)‘</a:t>
            </a:r>
          </a:p>
          <a:p>
            <a:r>
              <a:rPr lang="en-US" altLang="zh-TW"/>
              <a:t>[V,D] = mtlb_eig(inv(Sw)*Sb)</a:t>
            </a:r>
          </a:p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61378-C0E6-4358-B6DC-10DFA02C4757}" type="slidenum">
              <a:rPr lang="zh-TW" altLang="en-US"/>
              <a:pPr/>
              <a:t>61</a:t>
            </a:fld>
            <a:endParaRPr lang="zh-TW" alt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0088"/>
            <a:ext cx="4586288" cy="3440112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31" y="4352685"/>
            <a:ext cx="4996520" cy="4140679"/>
          </a:xfrm>
        </p:spPr>
        <p:txBody>
          <a:bodyPr/>
          <a:lstStyle/>
          <a:p>
            <a:r>
              <a:rPr lang="en-US" altLang="zh-TW"/>
              <a:t>c1=[1 2;2 3;3 3;4 5;5 5]’</a:t>
            </a:r>
          </a:p>
          <a:p>
            <a:r>
              <a:rPr lang="en-US" altLang="zh-TW"/>
              <a:t>c2=[1 0;2 1;3 1;3 2;5 3;6 5]‘</a:t>
            </a:r>
          </a:p>
          <a:p>
            <a:r>
              <a:rPr lang="en-US" altLang="zh-TW"/>
              <a:t>m1=mean(c1,'c') </a:t>
            </a:r>
          </a:p>
          <a:p>
            <a:r>
              <a:rPr lang="en-US" altLang="zh-TW"/>
              <a:t>m2=mean(c2,'c')</a:t>
            </a:r>
          </a:p>
          <a:p>
            <a:r>
              <a:rPr lang="en-US" altLang="zh-TW"/>
              <a:t>m=(m1*5+m2*6)/11</a:t>
            </a:r>
          </a:p>
          <a:p>
            <a:r>
              <a:rPr lang="en-US" altLang="zh-TW"/>
              <a:t>c1_m1=c1-mtlb_repmat(m1,1,5)</a:t>
            </a:r>
          </a:p>
          <a:p>
            <a:r>
              <a:rPr lang="en-US" altLang="zh-TW"/>
              <a:t>S1=c1_m1*c1_m1’</a:t>
            </a:r>
          </a:p>
          <a:p>
            <a:r>
              <a:rPr lang="en-US" altLang="zh-TW"/>
              <a:t>c2_m2=c2-mtlb_repmat(m2,1,6)</a:t>
            </a:r>
          </a:p>
          <a:p>
            <a:r>
              <a:rPr lang="en-US" altLang="zh-TW"/>
              <a:t>S2=c2_m2*c2_m2’</a:t>
            </a:r>
          </a:p>
          <a:p>
            <a:r>
              <a:rPr lang="en-US" altLang="zh-TW"/>
              <a:t>Sw=S1+S2</a:t>
            </a:r>
          </a:p>
          <a:p>
            <a:r>
              <a:rPr lang="en-US" altLang="zh-TW"/>
              <a:t>Sb=5*(m1-m)*(m1-m)'+6*(m2-m)*(m2-m)‘</a:t>
            </a:r>
          </a:p>
          <a:p>
            <a:r>
              <a:rPr lang="en-US" altLang="zh-TW"/>
              <a:t>[V,D] = mtlb_eig(inv(Sw)*Sb)</a:t>
            </a:r>
          </a:p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EDA9-8BFD-419F-B8CB-26F6EA802424}" type="datetime1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F9B8-C130-4446-9B9D-92BD464CF833}" type="datetime1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005F-6EF8-4B95-AA9C-51C8DB390BA9}" type="datetime1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4244-F7DA-4C73-9EC2-F0D69A390D82}" type="datetime1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9623-B5C1-4A47-B5C6-E26369E245EC}" type="datetime1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96D2-2D9D-417B-8F67-9DC51D116A18}" type="datetime1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A655-C1D5-4169-813E-ACADC29FE071}" type="datetime1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9ED3-0796-44CF-9513-F4A0C2EAF2D8}" type="datetime1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7FBB-4D93-4AF1-BA36-8FF0861D2A0A}" type="datetime1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EFDC-764F-4940-94E5-8F3F1D43D55E}" type="datetime1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6275-AE4E-4A6D-8DD3-9C4CCC5D4BFA}" type="datetime1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5C09-09B2-485A-A23B-2E8C90B6A63D}" type="datetime1">
              <a:rPr lang="zh-TW" altLang="en-US" smtClean="0"/>
              <a:pPr/>
              <a:t>2011/7/6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3FD6A-CD28-4AD1-997B-38CF7B9E77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.org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hyperlink" Target="http://episte.math.ntu.edu.tw/entries/en_lagrange_mul/index.html" TargetMode="External"/><Relationship Id="rId4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0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8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py.org/" TargetMode="External"/><Relationship Id="rId2" Type="http://schemas.openxmlformats.org/officeDocument/2006/relationships/hyperlink" Target="http://numpy.scip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de.google.com/p/pymc/" TargetMode="External"/><Relationship Id="rId4" Type="http://schemas.openxmlformats.org/officeDocument/2006/relationships/hyperlink" Target="http://abel.ee.ucla.edu/cvxopt/" TargetMode="Externa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pyml.sourceforge.net/index.html" TargetMode="External"/><Relationship Id="rId3" Type="http://schemas.openxmlformats.org/officeDocument/2006/relationships/hyperlink" Target="http://projects.scipy.org/scikits/wiki/AnnWrapper" TargetMode="External"/><Relationship Id="rId7" Type="http://schemas.openxmlformats.org/officeDocument/2006/relationships/hyperlink" Target="http://mdp-toolkit.sourceforge.net/" TargetMode="External"/><Relationship Id="rId2" Type="http://schemas.openxmlformats.org/officeDocument/2006/relationships/hyperlink" Target="http://scikit-learn.sourceforge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ytseries.sourceforge.net/" TargetMode="External"/><Relationship Id="rId5" Type="http://schemas.openxmlformats.org/officeDocument/2006/relationships/hyperlink" Target="http://pypi.python.org/pypi/scikits.statsmodels" TargetMode="External"/><Relationship Id="rId10" Type="http://schemas.openxmlformats.org/officeDocument/2006/relationships/hyperlink" Target="http://www.fml.tuebingen.mpg.de/raetsch/suppl/shogun" TargetMode="External"/><Relationship Id="rId4" Type="http://schemas.openxmlformats.org/officeDocument/2006/relationships/hyperlink" Target="https://github.com/jjstickel/scikit-datasmooth/" TargetMode="External"/><Relationship Id="rId9" Type="http://schemas.openxmlformats.org/officeDocument/2006/relationships/hyperlink" Target="http://pyevolve.sourceforge.net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v.willowgarage.com/wiki/" TargetMode="External"/><Relationship Id="rId7" Type="http://schemas.openxmlformats.org/officeDocument/2006/relationships/hyperlink" Target="http://www.scipy.org/Topical_Software" TargetMode="External"/><Relationship Id="rId2" Type="http://schemas.openxmlformats.org/officeDocument/2006/relationships/hyperlink" Target="http://matplotlib.sourceforge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jangoproject.com/" TargetMode="External"/><Relationship Id="rId5" Type="http://schemas.openxmlformats.org/officeDocument/2006/relationships/hyperlink" Target="http://codespeak.net/lxml/" TargetMode="External"/><Relationship Id="rId4" Type="http://schemas.openxmlformats.org/officeDocument/2006/relationships/hyperlink" Target="http://www.pythonware.com/products/pil/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uci.edu/~mlearn/" TargetMode="External"/><Relationship Id="rId2" Type="http://schemas.openxmlformats.org/officeDocument/2006/relationships/hyperlink" Target="http://www.cs.waikato.ac.nz/ml/weka/index_datasets.html" TargetMode="Externa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ris_flower_data_set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常用資料分析方法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8208912" cy="1752600"/>
          </a:xfrm>
        </p:spPr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July 6, 2011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Hung-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Hsin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Chen(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陳紘昕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Conditional statements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84784"/>
            <a:ext cx="3744416" cy="5069160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if-else</a:t>
            </a:r>
          </a:p>
          <a:p>
            <a:pPr lvl="1"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if a &lt; b:</a:t>
            </a:r>
          </a:p>
          <a:p>
            <a:pPr lvl="1"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z = b</a:t>
            </a:r>
          </a:p>
          <a:p>
            <a:pPr lvl="1"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else:</a:t>
            </a:r>
          </a:p>
          <a:p>
            <a:pPr lvl="1"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z = a</a:t>
            </a:r>
          </a:p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pass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– do nothing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if a &lt; b:</a:t>
            </a:r>
          </a:p>
          <a:p>
            <a:pPr lvl="1"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pass</a:t>
            </a:r>
          </a:p>
          <a:p>
            <a:pPr lvl="1"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else:</a:t>
            </a:r>
          </a:p>
          <a:p>
            <a:pPr lvl="1"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z = 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031432" y="1772816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也可以這樣寫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r>
              <a:rPr lang="en-US" altLang="zh-TW" sz="28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z  = b if a &lt; b else a</a:t>
            </a:r>
            <a:endParaRPr lang="zh-TW" altLang="en-US" sz="28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11960" y="472514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因為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Python以縮排為區塊判斷，因此不做任何事情時必須使用pass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Conditional statements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Elif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if a == ‘+’: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op = PLUS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000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elif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a == ‘-’: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	op = MINUS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else: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op = UNKNOWN</a:t>
            </a:r>
          </a:p>
          <a:p>
            <a:pPr lvl="1">
              <a:lnSpc>
                <a:spcPct val="90000"/>
              </a:lnSpc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沒有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switch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的語法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90000"/>
              </a:lnSpc>
              <a:buNone/>
            </a:pP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boolean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– and, or, not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if b &gt;= a and b &lt;= c: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print ‘b is between a and c’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if not (b &lt; a or c &gt; c):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print ‘b is still between a and c’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if 1&lt;a&lt;15:</a:t>
            </a:r>
            <a:b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print “a in 1 and 15”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Number and string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1520" y="1412776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2400" dirty="0" smtClean="0"/>
              <a:t>Numbers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a = 3			# Integer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b = 4.5			# Float point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c = 51728888333L	# Long Integer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d = 4 + 3j		# Complex number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zh-TW" sz="2400" dirty="0" smtClean="0">
              <a:solidFill>
                <a:srgbClr val="3333FF"/>
              </a:solidFill>
              <a:latin typeface="Bitstream Vera Sans Mono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Strings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a = ‘Hello’		# Single quotes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b = “World”		# Double quotes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c = “Bob said ‘hey there.’”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d = ‘’’A triple </a:t>
            </a:r>
            <a:r>
              <a:rPr lang="en-US" altLang="zh-TW" sz="2400" dirty="0" err="1" smtClean="0">
                <a:solidFill>
                  <a:srgbClr val="3333FF"/>
                </a:solidFill>
                <a:latin typeface="Bitstream Vera Sans Mono" pitchFamily="49" charset="0"/>
              </a:rPr>
              <a:t>qouted</a:t>
            </a: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 string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can span multiple lines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like this’’’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e = “””Also works for double quotes”””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FF0000"/>
                </a:solidFill>
                <a:latin typeface="Bitstream Vera Sans Mono" pitchFamily="49" charset="0"/>
              </a:rPr>
              <a:t>f = “hello %s, today is %s”%(var1, var2)</a:t>
            </a:r>
            <a:endParaRPr lang="en-US" altLang="zh-TW" sz="2400" dirty="0">
              <a:solidFill>
                <a:srgbClr val="FF0000"/>
              </a:solidFill>
              <a:latin typeface="Bitstream Vera Sans Mono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List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79512" y="1124744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任意物件的串列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a = [2, 3, 4]		     # A list of integer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b = [2, 7, 3.5, “Hello”]    # A mixed list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c = []			     # An empty list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d = [2, [a, b]]		     # A list containing a list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e = a + b			     # Join two lists</a:t>
            </a: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串列的操作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w = a[1] 		# Get 2nd element (0 is first)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x = b[1:3] 	# Return a sub-list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y = a[-1]		# get last element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z = d[1][0][2] 	# Nested lists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b[0] = 42 	# Change an element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cpy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 = a[:]		# copy of list a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a.append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(3)	#append number 3 to list a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a.pop()		#return last element of a, and delete it</a:t>
            </a:r>
            <a:endParaRPr lang="en-US" altLang="zh-TW" sz="2400" dirty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en-US" altLang="zh-TW" dirty="0" err="1" smtClean="0"/>
              <a:t>Tuples</a:t>
            </a:r>
            <a:r>
              <a:rPr lang="en-US" altLang="zh-TW" dirty="0" smtClean="0"/>
              <a:t> (read only list)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Tuples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f = (2,3,4,5) 		# A 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tuple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 of integers</a:t>
            </a:r>
          </a:p>
          <a:p>
            <a:pPr lvl="1"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g = (,) 			# An empty 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tuple</a:t>
            </a:r>
            <a:endParaRPr lang="en-US" altLang="zh-TW" sz="24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h = (2, [3,4], (10,11,12)) 	</a:t>
            </a:r>
          </a:p>
          <a:p>
            <a:pPr lvl="1">
              <a:buNone/>
            </a:pPr>
            <a:endParaRPr lang="en-US" altLang="zh-TW" sz="24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Tuples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的操作</a:t>
            </a:r>
          </a:p>
          <a:p>
            <a:pPr lvl="1"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x = f[1] 		# Element access. x = 3</a:t>
            </a:r>
          </a:p>
          <a:p>
            <a:pPr lvl="1"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y = f[1:3] 		# Slices. y = (3,4)</a:t>
            </a:r>
          </a:p>
          <a:p>
            <a:pPr lvl="1"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z = h[1][1] 	# Nesting. z = 4</a:t>
            </a: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list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類似，最大的不同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tuple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是一種唯讀且不可變更的資料結構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Dictionaries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1520" y="1124744"/>
            <a:ext cx="8568952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Dictionaries (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關聯陣列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a = { } 		# An empty dictionary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b = { ’x’: 3, ’y’: 4 }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c = { ’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uid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’: 105,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   ’login’: ’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beazley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’,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   ’name’ : ’David Beazley’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 }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zh-TW" sz="24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Dictionaries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的存取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u = c[’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uid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’] 		 # Get an element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c[’shell’] = "/bin/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sh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“  # Set an element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if 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c.has_key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("directory"): 	#check element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d = c[’directory’]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else: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d = None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zh-TW" sz="24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d = 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c.get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("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directory",None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400" dirty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Loops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while</a:t>
            </a:r>
            <a:endParaRPr lang="zh-TW" alt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while a &lt; b: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# Do something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a = a + 1</a:t>
            </a:r>
          </a:p>
          <a:p>
            <a:pPr>
              <a:lnSpc>
                <a:spcPct val="80000"/>
              </a:lnSpc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for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for 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 in [3, 4, 10, 25]: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print 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i</a:t>
            </a:r>
            <a:endParaRPr lang="en-US" altLang="zh-TW" sz="24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zh-TW" sz="24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for c in "Hello World":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print c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zh-TW" sz="24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for 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 in range(0,100):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print 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i</a:t>
            </a:r>
            <a:endParaRPr lang="en-US" altLang="zh-TW" sz="24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51723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def</a:t>
            </a:r>
            <a:endParaRPr lang="zh-TW" alt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# Return the remainder of a/b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def remainder(a, b):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q = a/b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r = a - q*b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return r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zh-TW" sz="24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a = remainder(42,5) 		# a = 2</a:t>
            </a:r>
          </a:p>
          <a:p>
            <a:pPr>
              <a:lnSpc>
                <a:spcPct val="80000"/>
              </a:lnSpc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回傳一個以上的值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def divide(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a,b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):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q = a/b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r = a - q*b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return 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q,r</a:t>
            </a:r>
            <a:endParaRPr lang="en-US" altLang="zh-TW" sz="24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zh-TW" sz="24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x,y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 = divide(42,5) 		# x = 8, y = 2</a:t>
            </a:r>
          </a:p>
          <a:p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Class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692696"/>
            <a:ext cx="8496944" cy="58052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TW" sz="2400" dirty="0" smtClean="0"/>
              <a:t>class</a:t>
            </a:r>
            <a:endParaRPr lang="zh-TW" altLang="en-US" sz="2400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class Account: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	def __init__(self, initial): 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itstream Vera Sans Mono" pitchFamily="49" charset="0"/>
              </a:rPr>
              <a:t>#constructor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		</a:t>
            </a:r>
            <a:r>
              <a:rPr lang="en-US" altLang="zh-TW" sz="2400" dirty="0" err="1" smtClean="0">
                <a:solidFill>
                  <a:srgbClr val="3333FF"/>
                </a:solidFill>
                <a:latin typeface="Bitstream Vera Sans Mono" pitchFamily="49" charset="0"/>
              </a:rPr>
              <a:t>self.balance</a:t>
            </a: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 = initial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	def deposit(self, amt):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		</a:t>
            </a:r>
            <a:r>
              <a:rPr lang="en-US" altLang="zh-TW" sz="2400" dirty="0" err="1" smtClean="0">
                <a:solidFill>
                  <a:srgbClr val="3333FF"/>
                </a:solidFill>
                <a:latin typeface="Bitstream Vera Sans Mono" pitchFamily="49" charset="0"/>
              </a:rPr>
              <a:t>self.balance</a:t>
            </a: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 = </a:t>
            </a:r>
            <a:r>
              <a:rPr lang="en-US" altLang="zh-TW" sz="2400" dirty="0" err="1" smtClean="0">
                <a:solidFill>
                  <a:srgbClr val="3333FF"/>
                </a:solidFill>
                <a:latin typeface="Bitstream Vera Sans Mono" pitchFamily="49" charset="0"/>
              </a:rPr>
              <a:t>self.balance</a:t>
            </a: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 + amt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	def withdraw(</a:t>
            </a:r>
            <a:r>
              <a:rPr lang="en-US" altLang="zh-TW" sz="2400" dirty="0" err="1" smtClean="0">
                <a:solidFill>
                  <a:srgbClr val="3333FF"/>
                </a:solidFill>
                <a:latin typeface="Bitstream Vera Sans Mono" pitchFamily="49" charset="0"/>
              </a:rPr>
              <a:t>self,amt</a:t>
            </a: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):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		</a:t>
            </a:r>
            <a:r>
              <a:rPr lang="en-US" altLang="zh-TW" sz="2400" dirty="0" err="1" smtClean="0">
                <a:solidFill>
                  <a:srgbClr val="3333FF"/>
                </a:solidFill>
                <a:latin typeface="Bitstream Vera Sans Mono" pitchFamily="49" charset="0"/>
              </a:rPr>
              <a:t>self.balance</a:t>
            </a: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 = </a:t>
            </a:r>
            <a:r>
              <a:rPr lang="en-US" altLang="zh-TW" sz="2400" dirty="0" err="1" smtClean="0">
                <a:solidFill>
                  <a:srgbClr val="3333FF"/>
                </a:solidFill>
                <a:latin typeface="Bitstream Vera Sans Mono" pitchFamily="49" charset="0"/>
              </a:rPr>
              <a:t>self.balance</a:t>
            </a: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 - amt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	def </a:t>
            </a:r>
            <a:r>
              <a:rPr lang="en-US" altLang="zh-TW" sz="2400" dirty="0" err="1" smtClean="0">
                <a:solidFill>
                  <a:srgbClr val="3333FF"/>
                </a:solidFill>
                <a:latin typeface="Bitstream Vera Sans Mono" pitchFamily="49" charset="0"/>
              </a:rPr>
              <a:t>getbalance</a:t>
            </a: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(self):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		return </a:t>
            </a:r>
            <a:r>
              <a:rPr lang="en-US" altLang="zh-TW" sz="2400" dirty="0" err="1" smtClean="0">
                <a:solidFill>
                  <a:srgbClr val="3333FF"/>
                </a:solidFill>
                <a:latin typeface="Bitstream Vera Sans Mono" pitchFamily="49" charset="0"/>
              </a:rPr>
              <a:t>self.balance</a:t>
            </a:r>
            <a:endParaRPr lang="en-US" altLang="zh-TW" sz="2400" dirty="0" smtClean="0">
              <a:solidFill>
                <a:srgbClr val="3333FF"/>
              </a:solidFill>
              <a:latin typeface="Bitstream Vera Sans Mono" pitchFamily="49" charset="0"/>
            </a:endParaRPr>
          </a:p>
          <a:p>
            <a:pPr>
              <a:lnSpc>
                <a:spcPct val="80000"/>
              </a:lnSpc>
            </a:pPr>
            <a:r>
              <a:rPr lang="zh-TW" altLang="en-US" sz="2400" dirty="0" smtClean="0"/>
              <a:t>使用定義好的</a:t>
            </a:r>
            <a:r>
              <a:rPr lang="en-US" altLang="zh-TW" sz="2400" dirty="0" smtClean="0"/>
              <a:t>class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a = Account(1000.00)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err="1" smtClean="0">
                <a:solidFill>
                  <a:srgbClr val="3333FF"/>
                </a:solidFill>
                <a:latin typeface="Bitstream Vera Sans Mono" pitchFamily="49" charset="0"/>
              </a:rPr>
              <a:t>a.deposit</a:t>
            </a: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(550.23)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err="1" smtClean="0">
                <a:solidFill>
                  <a:srgbClr val="3333FF"/>
                </a:solidFill>
                <a:latin typeface="Bitstream Vera Sans Mono" pitchFamily="49" charset="0"/>
              </a:rPr>
              <a:t>a.deposit</a:t>
            </a: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(100)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err="1" smtClean="0">
                <a:solidFill>
                  <a:srgbClr val="3333FF"/>
                </a:solidFill>
                <a:latin typeface="Bitstream Vera Sans Mono" pitchFamily="49" charset="0"/>
              </a:rPr>
              <a:t>a.withdraw</a:t>
            </a: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(50)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print </a:t>
            </a:r>
            <a:r>
              <a:rPr lang="en-US" altLang="zh-TW" sz="2400" dirty="0" err="1" smtClean="0">
                <a:solidFill>
                  <a:srgbClr val="3333FF"/>
                </a:solidFill>
                <a:latin typeface="Bitstream Vera Sans Mono" pitchFamily="49" charset="0"/>
              </a:rPr>
              <a:t>a.getbalance</a:t>
            </a:r>
            <a:r>
              <a:rPr lang="en-US" altLang="zh-TW" sz="2400" dirty="0" smtClean="0">
                <a:solidFill>
                  <a:srgbClr val="3333FF"/>
                </a:solidFill>
                <a:latin typeface="Bitstream Vera Sans Mono" pitchFamily="49" charset="0"/>
              </a:rPr>
              <a:t>()</a:t>
            </a:r>
            <a:endParaRPr lang="en-US" altLang="zh-TW" sz="2400" dirty="0">
              <a:solidFill>
                <a:srgbClr val="3333FF"/>
              </a:solidFill>
              <a:latin typeface="Bitstream Vera Sans Mono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Exceptions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522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TW" sz="2000" dirty="0" smtClean="0"/>
              <a:t>try</a:t>
            </a:r>
            <a:endParaRPr lang="zh-TW" alt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try: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	f = open("</a:t>
            </a:r>
            <a:r>
              <a:rPr lang="en-US" altLang="zh-TW" sz="2000" dirty="0" err="1" smtClean="0">
                <a:solidFill>
                  <a:srgbClr val="3333FF"/>
                </a:solidFill>
                <a:latin typeface="Bitstream Vera Sans Mono" pitchFamily="49" charset="0"/>
              </a:rPr>
              <a:t>foo</a:t>
            </a: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")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except </a:t>
            </a:r>
            <a:r>
              <a:rPr lang="en-US" altLang="zh-TW" sz="2000" dirty="0" err="1" smtClean="0">
                <a:solidFill>
                  <a:srgbClr val="3333FF"/>
                </a:solidFill>
                <a:latin typeface="Bitstream Vera Sans Mono" pitchFamily="49" charset="0"/>
              </a:rPr>
              <a:t>IOError</a:t>
            </a: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	print "Couldn’t open ’</a:t>
            </a:r>
            <a:r>
              <a:rPr lang="en-US" altLang="zh-TW" sz="2000" dirty="0" err="1" smtClean="0">
                <a:solidFill>
                  <a:srgbClr val="3333FF"/>
                </a:solidFill>
                <a:latin typeface="Bitstream Vera Sans Mono" pitchFamily="49" charset="0"/>
              </a:rPr>
              <a:t>foo</a:t>
            </a: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’. Sorry."</a:t>
            </a:r>
          </a:p>
          <a:p>
            <a:pPr>
              <a:lnSpc>
                <a:spcPct val="80000"/>
              </a:lnSpc>
            </a:pPr>
            <a:r>
              <a:rPr lang="en-US" altLang="zh-TW" sz="2000" dirty="0" smtClean="0"/>
              <a:t>raise</a:t>
            </a:r>
            <a:endParaRPr lang="zh-TW" alt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def factorial(n):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	if n &lt; 0: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		raise </a:t>
            </a:r>
            <a:r>
              <a:rPr lang="en-US" altLang="zh-TW" sz="2000" dirty="0" err="1" smtClean="0">
                <a:solidFill>
                  <a:srgbClr val="3333FF"/>
                </a:solidFill>
                <a:latin typeface="Bitstream Vera Sans Mono" pitchFamily="49" charset="0"/>
              </a:rPr>
              <a:t>ValueError,"Expected</a:t>
            </a: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 non-negative number"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	if (n &lt;= 1): return 1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	else: return n*factorial(n-1)</a:t>
            </a:r>
          </a:p>
          <a:p>
            <a:pPr>
              <a:lnSpc>
                <a:spcPct val="80000"/>
              </a:lnSpc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沒有處理的例外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程式會直接停止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&gt;&gt;&gt; </a:t>
            </a:r>
            <a:r>
              <a:rPr lang="en-US" altLang="zh-TW" sz="2000" b="1" dirty="0" smtClean="0">
                <a:solidFill>
                  <a:srgbClr val="3333FF"/>
                </a:solidFill>
                <a:latin typeface="Bitstream Vera Sans Mono" pitchFamily="49" charset="0"/>
              </a:rPr>
              <a:t>factorial(-1)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err="1" smtClean="0">
                <a:solidFill>
                  <a:srgbClr val="3333FF"/>
                </a:solidFill>
                <a:latin typeface="Bitstream Vera Sans Mono" pitchFamily="49" charset="0"/>
              </a:rPr>
              <a:t>Traceback</a:t>
            </a: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 (innermost last):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	File "&lt;</a:t>
            </a:r>
            <a:r>
              <a:rPr lang="en-US" altLang="zh-TW" sz="2000" dirty="0" err="1" smtClean="0">
                <a:solidFill>
                  <a:srgbClr val="3333FF"/>
                </a:solidFill>
                <a:latin typeface="Bitstream Vera Sans Mono" pitchFamily="49" charset="0"/>
              </a:rPr>
              <a:t>stdin</a:t>
            </a: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&gt;", line 1, in ?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	File "&lt;</a:t>
            </a:r>
            <a:r>
              <a:rPr lang="en-US" altLang="zh-TW" sz="2000" dirty="0" err="1" smtClean="0">
                <a:solidFill>
                  <a:srgbClr val="3333FF"/>
                </a:solidFill>
                <a:latin typeface="Bitstream Vera Sans Mono" pitchFamily="49" charset="0"/>
              </a:rPr>
              <a:t>stdin</a:t>
            </a: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&gt;", line 3, in factorial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err="1" smtClean="0">
                <a:solidFill>
                  <a:srgbClr val="3333FF"/>
                </a:solidFill>
                <a:latin typeface="Bitstream Vera Sans Mono" pitchFamily="49" charset="0"/>
              </a:rPr>
              <a:t>ValueError</a:t>
            </a:r>
            <a:r>
              <a:rPr lang="en-US" altLang="zh-TW" sz="2000" dirty="0" smtClean="0">
                <a:solidFill>
                  <a:srgbClr val="3333FF"/>
                </a:solidFill>
                <a:latin typeface="Bitstream Vera Sans Mono" pitchFamily="49" charset="0"/>
              </a:rPr>
              <a:t>: Expected non-negative number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Python language 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Classification and regression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Principal component analysis (PCA)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Linear </a:t>
            </a:r>
            <a:r>
              <a:rPr lang="en-US" altLang="zh-TW" dirty="0" err="1" smtClean="0"/>
              <a:t>discriminant</a:t>
            </a:r>
            <a:r>
              <a:rPr lang="en-US" altLang="zh-TW" dirty="0" smtClean="0"/>
              <a:t> analysis (LDA)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Quadratic </a:t>
            </a:r>
            <a:r>
              <a:rPr lang="en-US" altLang="zh-TW" dirty="0" err="1" smtClean="0"/>
              <a:t>discriminant</a:t>
            </a:r>
            <a:r>
              <a:rPr lang="en-US" altLang="zh-TW" dirty="0" smtClean="0"/>
              <a:t> analysis (QDA)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Python packages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Quiz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I/O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open()</a:t>
            </a:r>
            <a:endParaRPr lang="zh-TW" alt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f = open("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foo","w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") 	# Open a file for writing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g = open("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bar","r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") 	# Open a file for reading</a:t>
            </a:r>
          </a:p>
          <a:p>
            <a:pPr>
              <a:lnSpc>
                <a:spcPct val="90000"/>
              </a:lnSpc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檔案的讀取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寫入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f.write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("Hello World")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data = 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g.read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() 		# Read all data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line = 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g.readline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() 	# Read a single line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lines = 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g.readlines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() 	# Read data as a list of lines</a:t>
            </a:r>
          </a:p>
          <a:p>
            <a:pPr>
              <a:lnSpc>
                <a:spcPct val="90000"/>
              </a:lnSpc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格式化的輸入輸出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%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來格式化字串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for 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 in range(0,10):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f.write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("2 times %d = %d\n" % (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, 2*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))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Module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55446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一個檔案即為一個模組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# numbers.py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def divide(</a:t>
            </a:r>
            <a:r>
              <a:rPr lang="en-US" altLang="zh-TW" sz="20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a,b</a:t>
            </a: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):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q = a/b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r = a - q*b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return </a:t>
            </a:r>
            <a:r>
              <a:rPr lang="en-US" altLang="zh-TW" sz="20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q,r</a:t>
            </a:r>
            <a:endParaRPr lang="en-US" altLang="zh-TW" sz="20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zh-TW" sz="20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def </a:t>
            </a:r>
            <a:r>
              <a:rPr lang="en-US" altLang="zh-TW" sz="20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gcd</a:t>
            </a: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0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x,y</a:t>
            </a: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):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g = y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while x &gt; 0: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	g = x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	x = y % x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	y = g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	return g</a:t>
            </a:r>
          </a:p>
          <a:p>
            <a:pPr>
              <a:lnSpc>
                <a:spcPct val="80000"/>
              </a:lnSpc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import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敘述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import numbers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x,y</a:t>
            </a: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 = </a:t>
            </a:r>
            <a:r>
              <a:rPr lang="en-US" altLang="zh-TW" sz="20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numbers.divide</a:t>
            </a: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(42,5)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n = numbers.gcd(7291823, 5683)</a:t>
            </a:r>
          </a:p>
          <a:p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Built-in modules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Autofit/>
          </a:bodyPr>
          <a:lstStyle/>
          <a:p>
            <a:pPr marL="0" lvl="1"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String processing</a:t>
            </a:r>
          </a:p>
          <a:p>
            <a:pPr marL="0" lvl="1"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Operating system interfaces</a:t>
            </a:r>
          </a:p>
          <a:p>
            <a:pPr marL="0" lvl="1"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Networking</a:t>
            </a:r>
          </a:p>
          <a:p>
            <a:pPr marL="0" lvl="1"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Threads</a:t>
            </a:r>
          </a:p>
          <a:p>
            <a:pPr marL="0" lvl="1"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GUI</a:t>
            </a:r>
          </a:p>
          <a:p>
            <a:pPr marL="0" lvl="1"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Database</a:t>
            </a:r>
          </a:p>
          <a:p>
            <a:pPr marL="0" lvl="1"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Language services</a:t>
            </a:r>
          </a:p>
          <a:p>
            <a:pPr marL="0" lvl="1"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Securitysss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Using module</a:t>
            </a:r>
            <a:endParaRPr lang="zh-TW" alt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import string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...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a = 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string.split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(x)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addition &amp; subtraction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5" name="圖片 4" descr="mtx_addi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7933703" cy="1512168"/>
          </a:xfrm>
          <a:prstGeom prst="rect">
            <a:avLst/>
          </a:prstGeom>
        </p:spPr>
      </p:pic>
      <p:pic>
        <p:nvPicPr>
          <p:cNvPr id="6" name="圖片 5" descr="mtx_subr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149080"/>
            <a:ext cx="7920880" cy="139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Matrix multiplication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7" name="圖片 6" descr="mtx_mul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56992"/>
            <a:ext cx="3189688" cy="1152128"/>
          </a:xfrm>
          <a:prstGeom prst="rect">
            <a:avLst/>
          </a:prstGeom>
        </p:spPr>
      </p:pic>
      <p:pic>
        <p:nvPicPr>
          <p:cNvPr id="8" name="圖片 7" descr="mtx_mul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1288" y="3212976"/>
            <a:ext cx="4299144" cy="1152128"/>
          </a:xfrm>
          <a:prstGeom prst="rect">
            <a:avLst/>
          </a:prstGeom>
        </p:spPr>
      </p:pic>
      <p:pic>
        <p:nvPicPr>
          <p:cNvPr id="9" name="圖片 8" descr="mtx_mul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581128"/>
            <a:ext cx="7052820" cy="122413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67544" y="289532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Vector form: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403648" y="609329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Note: </a:t>
            </a:r>
            <a:r>
              <a:rPr lang="en-US" altLang="zh-TW" sz="2400" dirty="0" smtClean="0"/>
              <a:t>A*B ≠ B*A (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矩陣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乘法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不具交換性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 descr="313px-Matrix_multiplication_diagram_2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052736"/>
            <a:ext cx="1979712" cy="1739364"/>
          </a:xfrm>
          <a:prstGeom prst="rect">
            <a:avLst/>
          </a:prstGeom>
        </p:spPr>
      </p:pic>
      <p:pic>
        <p:nvPicPr>
          <p:cNvPr id="15" name="圖片 14" descr="a1cb69ea0bb8d73749301f1f1856fb4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980728"/>
            <a:ext cx="5367869" cy="1584176"/>
          </a:xfrm>
          <a:prstGeom prst="rect">
            <a:avLst/>
          </a:prstGeom>
        </p:spPr>
      </p:pic>
      <p:pic>
        <p:nvPicPr>
          <p:cNvPr id="17" name="圖片 16" descr="ed9af7757a0596497c3f19dc7f8f845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2564904"/>
            <a:ext cx="504056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Matrix scalar multiplication &amp; transpose</a:t>
            </a:r>
            <a:endParaRPr lang="zh-TW" altLang="en-US" sz="3600" dirty="0"/>
          </a:p>
        </p:txBody>
      </p:sp>
      <p:pic>
        <p:nvPicPr>
          <p:cNvPr id="5" name="內容版面配置區 4" descr="mat_number_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556792"/>
            <a:ext cx="3240360" cy="130300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51520" y="292494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Transpose: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圖片 7" descr="mtx_transpos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2949559" cy="1080120"/>
          </a:xfrm>
          <a:prstGeom prst="rect">
            <a:avLst/>
          </a:prstGeom>
        </p:spPr>
      </p:pic>
      <p:pic>
        <p:nvPicPr>
          <p:cNvPr id="9" name="圖片 8" descr="matrix_transpo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869160"/>
            <a:ext cx="3038363" cy="136815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851920" y="2996952"/>
            <a:ext cx="5040560" cy="3201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TW" sz="2400" dirty="0" smtClean="0">
                <a:solidFill>
                  <a:srgbClr val="FF0000"/>
                </a:solidFill>
              </a:rPr>
              <a:t>Transpose property: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en-US" altLang="zh-TW" dirty="0" smtClean="0"/>
              <a:t>(</a:t>
            </a:r>
            <a:r>
              <a:rPr lang="en-US" altLang="zh-TW" sz="2400" dirty="0" smtClean="0"/>
              <a:t>A</a:t>
            </a:r>
            <a:r>
              <a:rPr lang="en-US" altLang="zh-TW" sz="2400" baseline="30000" dirty="0" smtClean="0"/>
              <a:t>T</a:t>
            </a:r>
            <a:r>
              <a:rPr lang="en-US" altLang="zh-TW" sz="2400" dirty="0" smtClean="0"/>
              <a:t>)</a:t>
            </a:r>
            <a:r>
              <a:rPr lang="en-US" altLang="zh-TW" sz="2400" baseline="30000" dirty="0" smtClean="0"/>
              <a:t>T</a:t>
            </a:r>
            <a:r>
              <a:rPr lang="en-US" altLang="zh-TW" sz="2400" dirty="0" smtClean="0"/>
              <a:t>=A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en-US" altLang="zh-TW" sz="2400" dirty="0" smtClean="0"/>
              <a:t>(A+B)</a:t>
            </a:r>
            <a:r>
              <a:rPr lang="en-US" altLang="zh-TW" sz="2400" baseline="30000" dirty="0" smtClean="0"/>
              <a:t>T</a:t>
            </a:r>
            <a:r>
              <a:rPr lang="en-US" altLang="zh-TW" sz="2400" dirty="0" smtClean="0"/>
              <a:t> = A</a:t>
            </a:r>
            <a:r>
              <a:rPr lang="en-US" altLang="zh-TW" sz="2400" baseline="30000" dirty="0" smtClean="0"/>
              <a:t>T</a:t>
            </a:r>
            <a:r>
              <a:rPr lang="en-US" altLang="zh-TW" sz="2400" dirty="0" smtClean="0"/>
              <a:t> + B</a:t>
            </a:r>
            <a:r>
              <a:rPr lang="en-US" altLang="zh-TW" sz="2400" baseline="30000" dirty="0" smtClean="0"/>
              <a:t>T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en-US" altLang="zh-TW" sz="2400" dirty="0" smtClean="0">
                <a:solidFill>
                  <a:srgbClr val="0070C0"/>
                </a:solidFill>
              </a:rPr>
              <a:t>(AB)</a:t>
            </a:r>
            <a:r>
              <a:rPr lang="en-US" altLang="zh-TW" sz="2400" baseline="30000" dirty="0" smtClean="0">
                <a:solidFill>
                  <a:srgbClr val="0070C0"/>
                </a:solidFill>
              </a:rPr>
              <a:t>T</a:t>
            </a:r>
            <a:r>
              <a:rPr lang="en-US" altLang="zh-TW" sz="2400" dirty="0" smtClean="0">
                <a:solidFill>
                  <a:srgbClr val="0070C0"/>
                </a:solidFill>
              </a:rPr>
              <a:t> = B</a:t>
            </a:r>
            <a:r>
              <a:rPr lang="en-US" altLang="zh-TW" sz="2400" baseline="30000" dirty="0" smtClean="0">
                <a:solidFill>
                  <a:srgbClr val="0070C0"/>
                </a:solidFill>
              </a:rPr>
              <a:t>T</a:t>
            </a:r>
            <a:r>
              <a:rPr lang="en-US" altLang="zh-TW" sz="2400" dirty="0" smtClean="0">
                <a:solidFill>
                  <a:srgbClr val="0070C0"/>
                </a:solidFill>
              </a:rPr>
              <a:t>A</a:t>
            </a:r>
            <a:r>
              <a:rPr lang="en-US" altLang="zh-TW" sz="2400" baseline="30000" dirty="0" smtClean="0">
                <a:solidFill>
                  <a:srgbClr val="0070C0"/>
                </a:solidFill>
              </a:rPr>
              <a:t>T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en-US" altLang="zh-TW" sz="2400" dirty="0" err="1" smtClean="0">
                <a:solidFill>
                  <a:srgbClr val="0070C0"/>
                </a:solidFill>
              </a:rPr>
              <a:t>det</a:t>
            </a:r>
            <a:r>
              <a:rPr lang="en-US" altLang="zh-TW" sz="2400" dirty="0" smtClean="0">
                <a:solidFill>
                  <a:srgbClr val="0070C0"/>
                </a:solidFill>
              </a:rPr>
              <a:t>(A</a:t>
            </a:r>
            <a:r>
              <a:rPr lang="en-US" altLang="zh-TW" sz="2400" baseline="30000" dirty="0" smtClean="0">
                <a:solidFill>
                  <a:srgbClr val="0070C0"/>
                </a:solidFill>
              </a:rPr>
              <a:t>T</a:t>
            </a:r>
            <a:r>
              <a:rPr lang="en-US" altLang="zh-TW" sz="2400" dirty="0" smtClean="0">
                <a:solidFill>
                  <a:srgbClr val="0070C0"/>
                </a:solidFill>
              </a:rPr>
              <a:t>)= </a:t>
            </a:r>
            <a:r>
              <a:rPr lang="en-US" altLang="zh-TW" sz="2400" dirty="0" err="1" smtClean="0">
                <a:solidFill>
                  <a:srgbClr val="0070C0"/>
                </a:solidFill>
              </a:rPr>
              <a:t>det</a:t>
            </a:r>
            <a:r>
              <a:rPr lang="en-US" altLang="zh-TW" sz="2400" dirty="0" smtClean="0">
                <a:solidFill>
                  <a:srgbClr val="0070C0"/>
                </a:solidFill>
              </a:rPr>
              <a:t>(A)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en-US" altLang="zh-TW" sz="2400" i="1" dirty="0" smtClean="0">
                <a:solidFill>
                  <a:srgbClr val="0070C0"/>
                </a:solidFill>
              </a:rPr>
              <a:t>c</a:t>
            </a:r>
            <a:r>
              <a:rPr lang="en-US" altLang="zh-TW" sz="2400" dirty="0" smtClean="0">
                <a:solidFill>
                  <a:srgbClr val="0070C0"/>
                </a:solidFill>
              </a:rPr>
              <a:t> is real number, </a:t>
            </a:r>
            <a:r>
              <a:rPr lang="en-US" altLang="zh-TW" sz="2400" dirty="0" err="1" smtClean="0">
                <a:solidFill>
                  <a:srgbClr val="0070C0"/>
                </a:solidFill>
              </a:rPr>
              <a:t>c</a:t>
            </a:r>
            <a:r>
              <a:rPr lang="en-US" altLang="zh-TW" sz="2400" baseline="30000" dirty="0" err="1" smtClean="0">
                <a:solidFill>
                  <a:srgbClr val="0070C0"/>
                </a:solidFill>
              </a:rPr>
              <a:t>T</a:t>
            </a:r>
            <a:r>
              <a:rPr lang="en-US" altLang="zh-TW" sz="2400" dirty="0" smtClean="0">
                <a:solidFill>
                  <a:srgbClr val="0070C0"/>
                </a:solidFill>
              </a:rPr>
              <a:t>= c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en-US" altLang="zh-TW" sz="2400" dirty="0" smtClean="0">
                <a:solidFill>
                  <a:srgbClr val="0070C0"/>
                </a:solidFill>
              </a:rPr>
              <a:t>Inner product : A </a:t>
            </a:r>
            <a:r>
              <a:rPr lang="zh-TW" altLang="en-US" sz="2400" dirty="0" smtClean="0">
                <a:solidFill>
                  <a:srgbClr val="0070C0"/>
                </a:solidFill>
              </a:rPr>
              <a:t>．</a:t>
            </a:r>
            <a:r>
              <a:rPr lang="en-US" altLang="zh-TW" sz="2400" dirty="0" smtClean="0">
                <a:solidFill>
                  <a:srgbClr val="0070C0"/>
                </a:solidFill>
              </a:rPr>
              <a:t>B=AB</a:t>
            </a:r>
            <a:r>
              <a:rPr lang="en-US" altLang="zh-TW" sz="2400" baseline="30000" dirty="0" smtClean="0">
                <a:solidFill>
                  <a:srgbClr val="0070C0"/>
                </a:solidFill>
              </a:rPr>
              <a:t>T </a:t>
            </a:r>
            <a:r>
              <a:rPr lang="en-US" altLang="zh-TW" sz="2400" dirty="0" smtClean="0">
                <a:solidFill>
                  <a:srgbClr val="0070C0"/>
                </a:solidFill>
              </a:rPr>
              <a:t>(or A</a:t>
            </a:r>
            <a:r>
              <a:rPr lang="en-US" altLang="zh-TW" sz="2400" baseline="30000" dirty="0" smtClean="0">
                <a:solidFill>
                  <a:srgbClr val="0070C0"/>
                </a:solidFill>
              </a:rPr>
              <a:t>T</a:t>
            </a:r>
            <a:r>
              <a:rPr lang="en-US" altLang="zh-TW" sz="2400" dirty="0" smtClean="0">
                <a:solidFill>
                  <a:srgbClr val="0070C0"/>
                </a:solidFill>
              </a:rPr>
              <a:t>B)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Diagonal matrix and trace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5" name="圖片 4" descr="99fbec766cb022fc38ed2188c47ea4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700808"/>
            <a:ext cx="1800200" cy="1288378"/>
          </a:xfrm>
          <a:prstGeom prst="rect">
            <a:avLst/>
          </a:prstGeom>
        </p:spPr>
      </p:pic>
      <p:pic>
        <p:nvPicPr>
          <p:cNvPr id="6" name="圖片 5" descr="a1cb69ea0bb8d73749301f1f1856fb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2348880"/>
            <a:ext cx="4608501" cy="28803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11560" y="155679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Diagonal matrix: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5536" y="364502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Trace: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9" name="圖片 8" descr="51df0657ae9e17884d0a133f9e3cf13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077072"/>
            <a:ext cx="1944216" cy="1202778"/>
          </a:xfrm>
          <a:prstGeom prst="rect">
            <a:avLst/>
          </a:prstGeom>
        </p:spPr>
      </p:pic>
      <p:pic>
        <p:nvPicPr>
          <p:cNvPr id="11" name="圖片 10" descr="82be32fa00bd97ebbc066aec3dfe72d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221088"/>
            <a:ext cx="5074600" cy="86409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364088" y="566124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Trace = (-2) + 1 + (-1) = -2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Determinant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11" name="圖片 10" descr="matrix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7128792" cy="424847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139952" y="1700808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Property (all matrices are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sqaure</a:t>
            </a:r>
            <a:r>
              <a:rPr lang="en-US" altLang="zh-TW" sz="2400" dirty="0" smtClean="0">
                <a:solidFill>
                  <a:srgbClr val="FF0000"/>
                </a:solidFill>
              </a:rPr>
              <a:t>):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400" dirty="0" err="1" smtClean="0"/>
              <a:t>det</a:t>
            </a:r>
            <a:r>
              <a:rPr lang="en-US" altLang="zh-TW" sz="2400" dirty="0" smtClean="0"/>
              <a:t>(AB)= </a:t>
            </a:r>
            <a:r>
              <a:rPr lang="en-US" altLang="zh-TW" sz="2400" dirty="0" err="1" smtClean="0"/>
              <a:t>det</a:t>
            </a:r>
            <a:r>
              <a:rPr lang="en-US" altLang="zh-TW" sz="2400" dirty="0" smtClean="0"/>
              <a:t>(A) </a:t>
            </a:r>
            <a:r>
              <a:rPr lang="en-US" altLang="zh-TW" sz="2400" dirty="0" err="1" smtClean="0"/>
              <a:t>det</a:t>
            </a:r>
            <a:r>
              <a:rPr lang="en-US" altLang="zh-TW" sz="2400" dirty="0" smtClean="0"/>
              <a:t>(B)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400" dirty="0" smtClean="0"/>
              <a:t>If A</a:t>
            </a:r>
            <a:r>
              <a:rPr lang="en-US" altLang="zh-TW" sz="2400" baseline="30000" dirty="0" smtClean="0"/>
              <a:t>-1</a:t>
            </a:r>
            <a:r>
              <a:rPr lang="en-US" altLang="zh-TW" sz="2400" dirty="0" smtClean="0"/>
              <a:t> exist, </a:t>
            </a:r>
            <a:r>
              <a:rPr lang="en-US" altLang="zh-TW" sz="2400" dirty="0" err="1" smtClean="0"/>
              <a:t>det</a:t>
            </a:r>
            <a:r>
              <a:rPr lang="en-US" altLang="zh-TW" sz="2400" dirty="0" smtClean="0"/>
              <a:t>(A</a:t>
            </a:r>
            <a:r>
              <a:rPr lang="en-US" altLang="zh-TW" sz="2400" baseline="30000" dirty="0" smtClean="0"/>
              <a:t>-1</a:t>
            </a:r>
            <a:r>
              <a:rPr lang="en-US" altLang="zh-TW" sz="2400" dirty="0" smtClean="0"/>
              <a:t>) = 1/</a:t>
            </a:r>
            <a:r>
              <a:rPr lang="en-US" altLang="zh-TW" sz="2400" dirty="0" err="1" smtClean="0"/>
              <a:t>det</a:t>
            </a:r>
            <a:r>
              <a:rPr lang="en-US" altLang="zh-TW" sz="2400" dirty="0" smtClean="0"/>
              <a:t>(A)</a:t>
            </a:r>
          </a:p>
          <a:p>
            <a:pPr marL="342900" indent="-342900">
              <a:buFont typeface="+mj-lt"/>
              <a:buAutoNum type="arabicPeriod"/>
            </a:pPr>
            <a:endParaRPr lang="zh-TW" alt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Eigenvector and </a:t>
            </a:r>
            <a:r>
              <a:rPr lang="en-US" altLang="zh-TW" dirty="0" err="1" smtClean="0"/>
              <a:t>eigenvalue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15841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dirty="0" smtClean="0"/>
              <a:t>Vector X is eigenvector of matrix A if: </a:t>
            </a:r>
          </a:p>
          <a:p>
            <a:pPr algn="ctr">
              <a:buNone/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AX = </a:t>
            </a:r>
            <a:r>
              <a:rPr lang="el-GR" altLang="zh-TW" sz="2800" dirty="0" smtClean="0">
                <a:latin typeface="微軟正黑體" pitchFamily="34" charset="-120"/>
                <a:ea typeface="微軟正黑體" pitchFamily="34" charset="-120"/>
              </a:rPr>
              <a:t>λ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X</a:t>
            </a:r>
          </a:p>
          <a:p>
            <a:pPr>
              <a:buNone/>
            </a:pPr>
            <a:r>
              <a:rPr lang="el-GR" altLang="zh-TW" sz="2800" dirty="0" smtClean="0">
                <a:latin typeface="微軟正黑體" pitchFamily="34" charset="-120"/>
                <a:ea typeface="微軟正黑體" pitchFamily="34" charset="-120"/>
              </a:rPr>
              <a:t>λ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is 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eigenvalue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of matrix A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6" name="圖片 5" descr="7cd31c315de68d4bf15f3da72f25dc1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429000"/>
            <a:ext cx="1683187" cy="792088"/>
          </a:xfrm>
          <a:prstGeom prst="rect">
            <a:avLst/>
          </a:prstGeom>
        </p:spPr>
      </p:pic>
      <p:pic>
        <p:nvPicPr>
          <p:cNvPr id="7" name="圖片 6" descr="1981b8f4ca8144f6beebfb9d2b4b39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653136"/>
            <a:ext cx="5478609" cy="79208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59632" y="5805264"/>
            <a:ext cx="5940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dirty="0" smtClean="0">
                <a:latin typeface="微軟正黑體" pitchFamily="34" charset="-120"/>
                <a:ea typeface="微軟正黑體" pitchFamily="34" charset="-120"/>
              </a:rPr>
              <a:t>λ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=3 or 1,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可再求出對應的eigenvector各為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[1, 1]與[-1, 1]</a:t>
            </a:r>
            <a:endParaRPr lang="zh-TW" altLang="en-US" dirty="0"/>
          </a:p>
        </p:txBody>
      </p:sp>
      <p:pic>
        <p:nvPicPr>
          <p:cNvPr id="9" name="圖片 8" descr="250px-Eigenvalue_equation.svg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276872"/>
            <a:ext cx="2880320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Covariance matrix </a:t>
            </a:r>
            <a:r>
              <a:rPr lang="el-GR" altLang="zh-TW" dirty="0" smtClean="0"/>
              <a:t>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95536" y="126876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Covariance of data X, Y: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10594" name="方程式" r:id="rId3" imgW="114120" imgH="215640" progId="Equation.3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1043608" y="1772816"/>
          <a:ext cx="5840649" cy="1440160"/>
        </p:xfrm>
        <a:graphic>
          <a:graphicData uri="http://schemas.openxmlformats.org/presentationml/2006/ole">
            <p:oleObj spid="_x0000_s110595" name="方程式" r:id="rId4" imgW="3225600" imgH="736560" progId="Equation.3">
              <p:embed/>
            </p:oleObj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11560" y="328498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X=[1, 2 ,3], Y=[4,5,6]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E(x) = 2, E(y)=5, E(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xy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 = (4+10+18)/3 = 32/3</a:t>
            </a:r>
          </a:p>
          <a:p>
            <a:r>
              <a:rPr lang="el-GR" altLang="zh-TW" sz="2000" dirty="0" smtClean="0">
                <a:latin typeface="微軟正黑體" pitchFamily="34" charset="-120"/>
                <a:ea typeface="微軟正黑體" pitchFamily="34" charset="-120"/>
              </a:rPr>
              <a:t>σ</a:t>
            </a:r>
            <a:r>
              <a:rPr lang="en-US" altLang="zh-TW" sz="2000" baseline="-25000" dirty="0" err="1" smtClean="0">
                <a:latin typeface="微軟正黑體" pitchFamily="34" charset="-120"/>
                <a:ea typeface="微軟正黑體" pitchFamily="34" charset="-120"/>
              </a:rPr>
              <a:t>xy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= 32/3 – 10 = 2/3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1403648" y="4365104"/>
          <a:ext cx="6130429" cy="2295780"/>
        </p:xfrm>
        <a:graphic>
          <a:graphicData uri="http://schemas.openxmlformats.org/presentationml/2006/ole">
            <p:oleObj spid="_x0000_s110596" name="方程式" r:id="rId5" imgW="3517560" imgH="121896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Python language</a:t>
            </a:r>
            <a:endParaRPr lang="zh-TW" altLang="en-US" dirty="0"/>
          </a:p>
        </p:txBody>
      </p:sp>
      <p:pic>
        <p:nvPicPr>
          <p:cNvPr id="4" name="內容版面配置區 3" descr="python-logo (1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2160240" cy="726905"/>
          </a:xfrm>
        </p:spPr>
      </p:pic>
      <p:sp>
        <p:nvSpPr>
          <p:cNvPr id="5" name="文字方塊 4"/>
          <p:cNvSpPr txBox="1"/>
          <p:nvPr/>
        </p:nvSpPr>
        <p:spPr>
          <a:xfrm>
            <a:off x="3131840" y="162880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Official site: </a:t>
            </a:r>
            <a:r>
              <a:rPr lang="en-US" altLang="zh-TW" dirty="0" smtClean="0">
                <a:hlinkClick r:id="rId3"/>
              </a:rPr>
              <a:t>http://www.python.org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71600" y="2348880"/>
            <a:ext cx="71287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 smtClean="0"/>
              <a:t>Who is using Python?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/>
              <a:t>Google, Yahoo, Nokia, IBM, NASA…</a:t>
            </a:r>
            <a:endParaRPr lang="zh-TW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827584" y="3645024"/>
            <a:ext cx="74168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800" dirty="0" smtClean="0"/>
              <a:t>Script program language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800" dirty="0" smtClean="0"/>
              <a:t>Object-oriented program language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800" dirty="0" smtClean="0"/>
              <a:t>General-purpose program language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800" dirty="0" smtClean="0"/>
              <a:t>Supporting many operation systems</a:t>
            </a:r>
          </a:p>
          <a:p>
            <a:pPr algn="ctr"/>
            <a:r>
              <a:rPr lang="en-US" altLang="zh-TW" sz="3600" dirty="0" smtClean="0">
                <a:solidFill>
                  <a:srgbClr val="FF0000"/>
                </a:solidFill>
              </a:rPr>
              <a:t>Easy to learn!!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Linear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9647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dirty="0" smtClean="0"/>
              <a:t>X, Y: vector, c: real number, A: matrix</a:t>
            </a:r>
          </a:p>
          <a:p>
            <a:pPr algn="ctr">
              <a:buNone/>
            </a:pPr>
            <a:r>
              <a:rPr lang="en-US" altLang="zh-TW" sz="2400" dirty="0" smtClean="0"/>
              <a:t>T(</a:t>
            </a:r>
            <a:r>
              <a:rPr lang="en-US" altLang="zh-TW" sz="2400" i="1" dirty="0" err="1" smtClean="0"/>
              <a:t>c</a:t>
            </a:r>
            <a:r>
              <a:rPr lang="en-US" altLang="zh-TW" sz="2400" dirty="0" err="1" smtClean="0"/>
              <a:t>X+Y</a:t>
            </a:r>
            <a:r>
              <a:rPr lang="en-US" altLang="zh-TW" sz="2400" dirty="0" smtClean="0"/>
              <a:t>) = </a:t>
            </a:r>
            <a:r>
              <a:rPr lang="en-US" altLang="zh-TW" sz="2400" i="1" dirty="0" err="1" smtClean="0"/>
              <a:t>c</a:t>
            </a:r>
            <a:r>
              <a:rPr lang="en-US" altLang="zh-TW" sz="2400" dirty="0" err="1" smtClean="0"/>
              <a:t>T</a:t>
            </a:r>
            <a:r>
              <a:rPr lang="en-US" altLang="zh-TW" sz="2400" dirty="0" smtClean="0"/>
              <a:t>(X) + T(Y), T(X) = AX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5" name="圖片 4" descr="175px-Unequal_scaling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2501042" cy="187220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11560" y="220486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Scaling: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10" name="圖片 9" descr="2b053408f2ccc754106d03b7e4a73f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212976"/>
            <a:ext cx="2640293" cy="79208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83568" y="4437112"/>
            <a:ext cx="1045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Rotation: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2" name="圖片 11" descr="175px-Rotation_by_pi_over_6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797152"/>
            <a:ext cx="1666875" cy="1666875"/>
          </a:xfrm>
          <a:prstGeom prst="rect">
            <a:avLst/>
          </a:prstGeom>
        </p:spPr>
      </p:pic>
      <p:pic>
        <p:nvPicPr>
          <p:cNvPr id="13" name="圖片 12" descr="0ed0d28652a45d730d096a56e2d0d0a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5301208"/>
            <a:ext cx="3613902" cy="792088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275856" y="47971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Counter clockwise</a:t>
            </a:r>
            <a:endParaRPr lang="zh-TW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Data representation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126876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Partial iris flower data set:</a:t>
            </a:r>
            <a:endParaRPr lang="zh-TW" altLang="en-US" sz="28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267744" y="1988840"/>
          <a:ext cx="6264695" cy="44291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87469"/>
                <a:gridCol w="1321999"/>
                <a:gridCol w="1346663"/>
                <a:gridCol w="1243073"/>
                <a:gridCol w="1065491"/>
              </a:tblGrid>
              <a:tr h="2095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Attributes</a:t>
                      </a:r>
                      <a:r>
                        <a:rPr lang="en-US" sz="2400" b="0" i="0" u="none" strike="noStrike" baseline="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(features)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Class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Sepal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Sepal Width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Petal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Petal Width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Species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6.3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7.1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圓角矩形圖說文字 5"/>
          <p:cNvSpPr/>
          <p:nvPr/>
        </p:nvSpPr>
        <p:spPr>
          <a:xfrm>
            <a:off x="0" y="2420888"/>
            <a:ext cx="1835696" cy="1512168"/>
          </a:xfrm>
          <a:prstGeom prst="wedgeRoundRectCallout">
            <a:avLst>
              <a:gd name="adj1" fmla="val 88624"/>
              <a:gd name="adj2" fmla="val -3024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One data is usually called a </a:t>
            </a:r>
            <a:r>
              <a:rPr lang="en-US" altLang="zh-TW" sz="2000" dirty="0" smtClean="0">
                <a:solidFill>
                  <a:srgbClr val="FF0000"/>
                </a:solidFill>
              </a:rPr>
              <a:t>point</a:t>
            </a:r>
            <a:r>
              <a:rPr lang="en-US" altLang="zh-TW" sz="2000" dirty="0" smtClean="0"/>
              <a:t> or an </a:t>
            </a:r>
            <a:r>
              <a:rPr lang="en-US" altLang="zh-TW" sz="2000" dirty="0" smtClean="0">
                <a:solidFill>
                  <a:srgbClr val="FF0000"/>
                </a:solidFill>
              </a:rPr>
              <a:t>instance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9512" y="5085184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We can treat the attributes as a matrix.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Normalization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32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23528" y="1340768"/>
          <a:ext cx="3312367" cy="487489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20235"/>
                <a:gridCol w="842233"/>
                <a:gridCol w="857947"/>
                <a:gridCol w="791952"/>
              </a:tblGrid>
              <a:tr h="2095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Attributes</a:t>
                      </a:r>
                      <a:r>
                        <a:rPr lang="en-US" sz="1400" b="0" i="0" u="none" strike="noStrike" baseline="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(features)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Sepal Length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Sepal Width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Petal Length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Petal Width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6.3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7.1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err="1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l-GR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μ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 </a:t>
                      </a:r>
                      <a:b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5.44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1.25 </a:t>
                      </a: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err="1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l-GR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σ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 1.71 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0.83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向右箭號 4"/>
          <p:cNvSpPr/>
          <p:nvPr/>
        </p:nvSpPr>
        <p:spPr>
          <a:xfrm>
            <a:off x="3923928" y="2996952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851920" y="23488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(X-</a:t>
            </a:r>
            <a:r>
              <a:rPr lang="el-GR" altLang="zh-TW" dirty="0" smtClean="0">
                <a:latin typeface="微軟正黑體" pitchFamily="34" charset="-120"/>
                <a:ea typeface="微軟正黑體" pitchFamily="34" charset="-120"/>
              </a:rPr>
              <a:t> μ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dirty="0" smtClean="0"/>
              <a:t>/</a:t>
            </a:r>
            <a:r>
              <a:rPr lang="el-GR" altLang="zh-TW" dirty="0" smtClean="0">
                <a:latin typeface="微軟正黑體" pitchFamily="34" charset="-120"/>
                <a:ea typeface="微軟正黑體" pitchFamily="34" charset="-120"/>
              </a:rPr>
              <a:t> σ</a:t>
            </a:r>
            <a:endParaRPr lang="en-US" altLang="zh-TW" dirty="0" smtClean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148064" y="1196752"/>
          <a:ext cx="3528392" cy="50405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73729"/>
                <a:gridCol w="897162"/>
                <a:gridCol w="913900"/>
                <a:gridCol w="843601"/>
              </a:tblGrid>
              <a:tr h="23045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Attributes</a:t>
                      </a:r>
                      <a:r>
                        <a:rPr lang="en-US" sz="1400" b="0" i="0" u="none" strike="noStrike" baseline="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(features)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51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Sepal Length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Sepal Width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Petal Length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Petal Width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-1.26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-1.26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-1.26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-1.26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-1.26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-3.17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0.18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0.31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0.31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-2.39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0.06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0.31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1.51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0.79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1.03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0.67 </a:t>
                      </a:r>
                    </a:p>
                  </a:txBody>
                  <a:tcPr marL="9525" marR="9525" marT="9525" marB="0" anchor="ctr"/>
                </a:tc>
              </a:tr>
              <a:tr h="23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1.15 </a:t>
                      </a:r>
                    </a:p>
                  </a:txBody>
                  <a:tcPr marL="9525" marR="9525" marT="9525" marB="0" anchor="ctr"/>
                </a:tc>
              </a:tr>
              <a:tr h="4510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err="1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l-GR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μ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 </a:t>
                      </a:r>
                      <a:b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4510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err="1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l-GR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σ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: 1.0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endParaRPr lang="en-US" altLang="zh-TW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Classification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The values of the class </a:t>
            </a:r>
            <a:r>
              <a:rPr lang="en-US" altLang="zh-TW" dirty="0" smtClean="0"/>
              <a:t>are</a:t>
            </a:r>
            <a:r>
              <a:rPr lang="en-US" altLang="zh-TW" dirty="0" smtClean="0"/>
              <a:t> </a:t>
            </a:r>
            <a:r>
              <a:rPr lang="en-US" altLang="zh-TW" dirty="0" smtClean="0"/>
              <a:t>discrete</a:t>
            </a:r>
          </a:p>
          <a:p>
            <a:r>
              <a:rPr lang="en-US" altLang="zh-TW" dirty="0" smtClean="0"/>
              <a:t>class ={</a:t>
            </a:r>
            <a:r>
              <a:rPr lang="en-US" altLang="zh-TW" dirty="0" err="1" smtClean="0"/>
              <a:t>Setosa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Versicolor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Virginica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67544" y="2708918"/>
          <a:ext cx="4896544" cy="384428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06298"/>
                <a:gridCol w="1033287"/>
                <a:gridCol w="1052564"/>
                <a:gridCol w="971598"/>
                <a:gridCol w="832797"/>
              </a:tblGrid>
              <a:tr h="24591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Attributes</a:t>
                      </a:r>
                      <a:r>
                        <a:rPr lang="en-US" sz="1400" b="0" i="0" u="none" strike="noStrike" baseline="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(features)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Class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4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Sepal </a:t>
                      </a:r>
                      <a:endParaRPr lang="en-US" sz="1200" u="none" strike="noStrike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sz="12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Length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Sepal </a:t>
                      </a:r>
                      <a:endParaRPr lang="en-US" sz="1200" u="none" strike="noStrike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sz="12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Width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Petal </a:t>
                      </a:r>
                      <a:endParaRPr lang="en-US" sz="1200" u="none" strike="noStrike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sz="12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Length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Petal </a:t>
                      </a:r>
                      <a:endParaRPr lang="en-US" sz="1200" u="none" strike="noStrike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ctr"/>
                      <a:r>
                        <a:rPr lang="en-US" sz="12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Width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Species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122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122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122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122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122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setosa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122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1.4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122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3.2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122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122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122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4.6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versicolor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122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6.3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3.3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122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5.8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2.7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5.1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122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7.1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5.9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122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2.9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5.6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122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6.5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5.8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2.2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virginica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圖片 5" descr="220px-Cluster-2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429000"/>
            <a:ext cx="3233012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Regression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76064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The values of the class </a:t>
            </a:r>
            <a:r>
              <a:rPr lang="en-US" altLang="zh-TW" sz="2400" dirty="0" smtClean="0"/>
              <a:t>are </a:t>
            </a:r>
            <a:r>
              <a:rPr lang="en-US" altLang="zh-TW" sz="2400" dirty="0" smtClean="0"/>
              <a:t>continuous (real number)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5" name="圖片 4" descr="400px-Linear_regressio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204864"/>
            <a:ext cx="3161928" cy="2016224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5536" y="2060848"/>
          <a:ext cx="2088232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/>
                <a:gridCol w="10441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Attribute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Class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X</a:t>
                      </a:r>
                      <a:r>
                        <a:rPr lang="en-US" altLang="zh-TW" sz="2400" baseline="-25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sz="2400" baseline="-25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Y</a:t>
                      </a:r>
                      <a:r>
                        <a:rPr lang="en-US" altLang="zh-TW" sz="2400" baseline="-25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sz="2400" baseline="-25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X</a:t>
                      </a:r>
                      <a:r>
                        <a:rPr lang="en-US" altLang="zh-TW" sz="2400" baseline="-25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altLang="en-US" sz="2400" baseline="-25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Y</a:t>
                      </a:r>
                      <a:r>
                        <a:rPr lang="en-US" altLang="zh-TW" sz="2400" baseline="-25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altLang="en-US" sz="2400" baseline="-25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X</a:t>
                      </a:r>
                      <a:r>
                        <a:rPr lang="en-US" altLang="zh-TW" sz="2400" baseline="-25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altLang="en-US" sz="2400" baseline="-25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Y</a:t>
                      </a:r>
                      <a:r>
                        <a:rPr lang="en-US" altLang="zh-TW" sz="2400" baseline="-25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altLang="en-US" sz="2400" baseline="-25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…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…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X</a:t>
                      </a:r>
                      <a:r>
                        <a:rPr lang="en-US" altLang="zh-TW" sz="2400" baseline="-250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n</a:t>
                      </a:r>
                      <a:endParaRPr lang="zh-TW" altLang="en-US" sz="2400" baseline="-25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Y</a:t>
                      </a:r>
                      <a:r>
                        <a:rPr lang="en-US" altLang="zh-TW" sz="2400" baseline="-250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n</a:t>
                      </a:r>
                      <a:endParaRPr lang="zh-TW" altLang="en-US" sz="2400" baseline="-25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987824" y="177281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Linear regression: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圖片 7" descr="300px-Michaelis-Menten_saturation_curve_of_an_enzyme_reactio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797152"/>
            <a:ext cx="2857500" cy="20002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347864" y="4365104"/>
            <a:ext cx="2863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Nonlinear regression: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Principle component analysis (PCA)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340769"/>
            <a:ext cx="8229600" cy="1872208"/>
          </a:xfrm>
        </p:spPr>
        <p:txBody>
          <a:bodyPr>
            <a:normAutofit/>
          </a:bodyPr>
          <a:lstStyle/>
          <a:p>
            <a:r>
              <a:rPr lang="en-US" altLang="zh-TW" i="1" dirty="0" smtClean="0"/>
              <a:t>X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=(x</a:t>
            </a:r>
            <a:r>
              <a:rPr lang="en-US" altLang="zh-TW" baseline="-25000" dirty="0" smtClean="0"/>
              <a:t>i1</a:t>
            </a:r>
            <a:r>
              <a:rPr lang="en-US" altLang="zh-TW" dirty="0" smtClean="0"/>
              <a:t>, x</a:t>
            </a:r>
            <a:r>
              <a:rPr lang="en-US" altLang="zh-TW" baseline="-25000" dirty="0" smtClean="0"/>
              <a:t>i2</a:t>
            </a:r>
            <a:r>
              <a:rPr lang="en-US" altLang="zh-TW" dirty="0" smtClean="0"/>
              <a:t>,…,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id</a:t>
            </a:r>
            <a:r>
              <a:rPr lang="en-US" altLang="zh-TW" dirty="0" smtClean="0"/>
              <a:t>),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=1,2,…,</a:t>
            </a:r>
            <a:r>
              <a:rPr lang="en-US" altLang="zh-TW" i="1" dirty="0" smtClean="0"/>
              <a:t>m </a:t>
            </a:r>
            <a:r>
              <a:rPr lang="en-US" altLang="zh-TW" sz="2800" i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800" i="1" dirty="0" err="1" smtClean="0">
                <a:latin typeface="微軟正黑體" pitchFamily="34" charset="-120"/>
                <a:ea typeface="微軟正黑體" pitchFamily="34" charset="-120"/>
              </a:rPr>
              <a:t>m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筆資料，</a:t>
            </a:r>
            <a:r>
              <a:rPr lang="en-US" altLang="zh-TW" sz="2800" i="1" dirty="0" err="1" smtClean="0"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個特徵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800" i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Goal: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find </a:t>
            </a:r>
            <a:r>
              <a:rPr lang="en-US" altLang="zh-TW" dirty="0" err="1" smtClean="0">
                <a:solidFill>
                  <a:srgbClr val="FF0000"/>
                </a:solidFill>
              </a:rPr>
              <a:t>p≦d</a:t>
            </a:r>
            <a:r>
              <a:rPr lang="en-US" altLang="zh-TW" dirty="0" smtClean="0">
                <a:solidFill>
                  <a:srgbClr val="FF0000"/>
                </a:solidFill>
              </a:rPr>
              <a:t> attributes which </a:t>
            </a:r>
            <a:r>
              <a:rPr lang="en-US" altLang="zh-TW" u="sng" dirty="0" smtClean="0">
                <a:solidFill>
                  <a:srgbClr val="FF0000"/>
                </a:solidFill>
              </a:rPr>
              <a:t>containing the maximum amount variance</a:t>
            </a:r>
            <a:r>
              <a:rPr lang="en-US" altLang="zh-TW" dirty="0" smtClean="0">
                <a:solidFill>
                  <a:srgbClr val="FF0000"/>
                </a:solidFill>
              </a:rPr>
              <a:t> in the data</a:t>
            </a:r>
          </a:p>
          <a:p>
            <a:endParaRPr lang="zh-TW" altLang="en-US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35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9512" y="4005064"/>
          <a:ext cx="39604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7"/>
                <a:gridCol w="1108922"/>
                <a:gridCol w="19802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Car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Design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Performance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V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90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90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40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70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70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 smtClean="0"/>
                        <a:t>Stdev</a:t>
                      </a:r>
                      <a:endParaRPr lang="zh-TW" alt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25.16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25.16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向右箭號 5"/>
          <p:cNvSpPr/>
          <p:nvPr/>
        </p:nvSpPr>
        <p:spPr>
          <a:xfrm>
            <a:off x="4211960" y="4941168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644008" y="3861048"/>
          <a:ext cx="4248472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664"/>
                <a:gridCol w="1731043"/>
                <a:gridCol w="15827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Car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Design+</a:t>
                      </a:r>
                      <a:br>
                        <a:rPr lang="en-US" altLang="zh-TW" sz="2000" dirty="0" smtClean="0"/>
                      </a:br>
                      <a:r>
                        <a:rPr lang="en-US" altLang="zh-TW" sz="2000" dirty="0" smtClean="0"/>
                        <a:t>Performance</a:t>
                      </a:r>
                      <a:endParaRPr lang="zh-TW" alt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Design-</a:t>
                      </a:r>
                      <a:br>
                        <a:rPr lang="en-US" altLang="zh-TW" sz="2000" dirty="0" smtClean="0"/>
                      </a:br>
                      <a:r>
                        <a:rPr lang="en-US" altLang="zh-TW" sz="2000" dirty="0" smtClean="0"/>
                        <a:t>Performance</a:t>
                      </a:r>
                      <a:endParaRPr lang="zh-TW" alt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V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130</a:t>
                      </a:r>
                      <a:endParaRPr lang="zh-TW" alt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-50</a:t>
                      </a:r>
                      <a:endParaRPr lang="zh-TW" alt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130</a:t>
                      </a:r>
                      <a:endParaRPr lang="zh-TW" alt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50</a:t>
                      </a:r>
                      <a:endParaRPr lang="zh-TW" alt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140</a:t>
                      </a:r>
                      <a:endParaRPr lang="zh-TW" altLang="en-US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 smtClean="0"/>
                        <a:t>Stdev</a:t>
                      </a:r>
                      <a:endParaRPr lang="zh-TW" alt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5.78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Standard inner product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36</a:t>
            </a:fld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683568" y="1556792"/>
            <a:ext cx="3456384" cy="2016224"/>
            <a:chOff x="2771800" y="1340947"/>
            <a:chExt cx="3024336" cy="1686026"/>
          </a:xfrm>
        </p:grpSpPr>
        <p:grpSp>
          <p:nvGrpSpPr>
            <p:cNvPr id="16" name="群組 15"/>
            <p:cNvGrpSpPr/>
            <p:nvPr/>
          </p:nvGrpSpPr>
          <p:grpSpPr>
            <a:xfrm>
              <a:off x="2771800" y="1340947"/>
              <a:ext cx="3024336" cy="1686026"/>
              <a:chOff x="2771800" y="1340768"/>
              <a:chExt cx="3024336" cy="1685801"/>
            </a:xfrm>
          </p:grpSpPr>
          <p:grpSp>
            <p:nvGrpSpPr>
              <p:cNvPr id="13" name="群組 12"/>
              <p:cNvGrpSpPr/>
              <p:nvPr/>
            </p:nvGrpSpPr>
            <p:grpSpPr>
              <a:xfrm>
                <a:off x="2771800" y="1484784"/>
                <a:ext cx="2592288" cy="1306116"/>
                <a:chOff x="2771800" y="1484784"/>
                <a:chExt cx="2592288" cy="1306116"/>
              </a:xfrm>
            </p:grpSpPr>
            <p:grpSp>
              <p:nvGrpSpPr>
                <p:cNvPr id="11" name="群組 10"/>
                <p:cNvGrpSpPr/>
                <p:nvPr/>
              </p:nvGrpSpPr>
              <p:grpSpPr>
                <a:xfrm>
                  <a:off x="2771800" y="1484784"/>
                  <a:ext cx="2592288" cy="1306116"/>
                  <a:chOff x="2771800" y="1484784"/>
                  <a:chExt cx="2592288" cy="1306116"/>
                </a:xfrm>
              </p:grpSpPr>
              <p:cxnSp>
                <p:nvCxnSpPr>
                  <p:cNvPr id="6" name="直線單箭頭接點 5"/>
                  <p:cNvCxnSpPr/>
                  <p:nvPr/>
                </p:nvCxnSpPr>
                <p:spPr>
                  <a:xfrm>
                    <a:off x="2771800" y="2782516"/>
                    <a:ext cx="2592288" cy="1588"/>
                  </a:xfrm>
                  <a:prstGeom prst="straightConnector1">
                    <a:avLst/>
                  </a:prstGeom>
                  <a:ln w="254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直線單箭頭接點 7"/>
                  <p:cNvCxnSpPr/>
                  <p:nvPr/>
                </p:nvCxnSpPr>
                <p:spPr>
                  <a:xfrm flipV="1">
                    <a:off x="2771800" y="1484784"/>
                    <a:ext cx="1528280" cy="1306116"/>
                  </a:xfrm>
                  <a:prstGeom prst="straightConnector1">
                    <a:avLst/>
                  </a:prstGeom>
                  <a:ln w="254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矩形 11"/>
                <p:cNvSpPr/>
                <p:nvPr/>
              </p:nvSpPr>
              <p:spPr>
                <a:xfrm>
                  <a:off x="3059832" y="2420888"/>
                  <a:ext cx="3080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altLang="zh-TW" dirty="0" smtClean="0"/>
                    <a:t>θ</a:t>
                  </a:r>
                  <a:endParaRPr lang="zh-TW" altLang="en-US" dirty="0"/>
                </a:p>
              </p:txBody>
            </p:sp>
          </p:grpSp>
          <p:sp>
            <p:nvSpPr>
              <p:cNvPr id="14" name="文字方塊 13"/>
              <p:cNvSpPr txBox="1"/>
              <p:nvPr/>
            </p:nvSpPr>
            <p:spPr>
              <a:xfrm>
                <a:off x="5364088" y="256490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i="1" dirty="0" smtClean="0"/>
                  <a:t>v</a:t>
                </a:r>
                <a:endParaRPr lang="zh-TW" altLang="en-US" sz="2400" i="1" dirty="0"/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3779912" y="134076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i="1" dirty="0" smtClean="0"/>
                  <a:t>X</a:t>
                </a:r>
                <a:endParaRPr lang="zh-TW" altLang="en-US" sz="2400" i="1" dirty="0"/>
              </a:p>
            </p:txBody>
          </p:sp>
        </p:grpSp>
        <p:cxnSp>
          <p:nvCxnSpPr>
            <p:cNvPr id="18" name="直線接點 17"/>
            <p:cNvCxnSpPr/>
            <p:nvPr/>
          </p:nvCxnSpPr>
          <p:spPr>
            <a:xfrm rot="5400000">
              <a:off x="3671818" y="2169150"/>
              <a:ext cx="1224299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>
              <a:off x="2771800" y="2780928"/>
              <a:ext cx="1512168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物件 21"/>
          <p:cNvGraphicFramePr>
            <a:graphicFrameLocks noChangeAspect="1"/>
          </p:cNvGraphicFramePr>
          <p:nvPr/>
        </p:nvGraphicFramePr>
        <p:xfrm>
          <a:off x="4716016" y="1556792"/>
          <a:ext cx="3197155" cy="576064"/>
        </p:xfrm>
        <a:graphic>
          <a:graphicData uri="http://schemas.openxmlformats.org/presentationml/2006/ole">
            <p:oleObj spid="_x0000_s1026" name="方程式" r:id="rId3" imgW="1409400" imgH="2538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716016" y="2348880"/>
          <a:ext cx="3716338" cy="1784350"/>
        </p:xfrm>
        <a:graphic>
          <a:graphicData uri="http://schemas.openxmlformats.org/presentationml/2006/ole">
            <p:oleObj spid="_x0000_s1027" name="方程式" r:id="rId4" imgW="1638000" imgH="787320" progId="Equation.3">
              <p:embed/>
            </p:oleObj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1907704" y="4437112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X=(2,2),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||X|| = 2</a:t>
            </a:r>
          </a:p>
          <a:p>
            <a:r>
              <a:rPr lang="en-US" altLang="zh-TW" sz="2800" dirty="0" smtClean="0"/>
              <a:t>V=(3,4), ||V|| = 5</a:t>
            </a:r>
          </a:p>
          <a:p>
            <a:r>
              <a:rPr lang="en-US" altLang="zh-TW" sz="2800" dirty="0" smtClean="0"/>
              <a:t>&lt;X,V&gt;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=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6 + 8 = 14 = 2*5 *</a:t>
            </a:r>
            <a:r>
              <a:rPr lang="en-US" altLang="zh-TW" sz="2800" dirty="0" err="1" smtClean="0"/>
              <a:t>cos</a:t>
            </a:r>
            <a:r>
              <a:rPr lang="el-GR" altLang="zh-TW" sz="2800" dirty="0" smtClean="0"/>
              <a:t> θ</a:t>
            </a:r>
            <a:r>
              <a:rPr lang="en-US" altLang="zh-TW" sz="2800" dirty="0" smtClean="0"/>
              <a:t> </a:t>
            </a:r>
          </a:p>
          <a:p>
            <a:r>
              <a:rPr lang="en-US" altLang="zh-TW" sz="2800" dirty="0" err="1" smtClean="0"/>
              <a:t>cos</a:t>
            </a:r>
            <a:r>
              <a:rPr lang="el-GR" altLang="zh-TW" sz="2800" dirty="0" smtClean="0"/>
              <a:t> θ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=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1.4,</a:t>
            </a:r>
            <a:r>
              <a:rPr lang="zh-TW" altLang="en-US" sz="2800" dirty="0" smtClean="0"/>
              <a:t> </a:t>
            </a:r>
            <a:r>
              <a:rPr lang="el-GR" altLang="zh-TW" sz="2800" dirty="0" smtClean="0"/>
              <a:t>θ</a:t>
            </a:r>
            <a:r>
              <a:rPr lang="en-US" altLang="zh-TW" sz="2800" dirty="0" smtClean="0"/>
              <a:t> =cos</a:t>
            </a:r>
            <a:r>
              <a:rPr lang="en-US" altLang="zh-TW" sz="2800" baseline="30000" dirty="0" smtClean="0"/>
              <a:t>-1</a:t>
            </a:r>
            <a:r>
              <a:rPr lang="en-US" altLang="zh-TW" sz="2800" dirty="0" smtClean="0"/>
              <a:t>(1.4)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Vector projection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37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251520" y="1412776"/>
            <a:ext cx="3456384" cy="2016224"/>
            <a:chOff x="2771800" y="1340768"/>
            <a:chExt cx="3024336" cy="1685801"/>
          </a:xfrm>
        </p:grpSpPr>
        <p:grpSp>
          <p:nvGrpSpPr>
            <p:cNvPr id="8" name="群組 15"/>
            <p:cNvGrpSpPr/>
            <p:nvPr/>
          </p:nvGrpSpPr>
          <p:grpSpPr>
            <a:xfrm>
              <a:off x="2771800" y="1340768"/>
              <a:ext cx="3024336" cy="1685801"/>
              <a:chOff x="2771800" y="1340768"/>
              <a:chExt cx="3024336" cy="1685801"/>
            </a:xfrm>
          </p:grpSpPr>
          <p:grpSp>
            <p:nvGrpSpPr>
              <p:cNvPr id="11" name="群組 12"/>
              <p:cNvGrpSpPr/>
              <p:nvPr/>
            </p:nvGrpSpPr>
            <p:grpSpPr>
              <a:xfrm>
                <a:off x="2771800" y="1484784"/>
                <a:ext cx="2592288" cy="1306116"/>
                <a:chOff x="2771800" y="1484784"/>
                <a:chExt cx="2592288" cy="1306116"/>
              </a:xfrm>
            </p:grpSpPr>
            <p:grpSp>
              <p:nvGrpSpPr>
                <p:cNvPr id="14" name="群組 10"/>
                <p:cNvGrpSpPr/>
                <p:nvPr/>
              </p:nvGrpSpPr>
              <p:grpSpPr>
                <a:xfrm>
                  <a:off x="2771800" y="1484784"/>
                  <a:ext cx="2592288" cy="1306116"/>
                  <a:chOff x="2771800" y="1484784"/>
                  <a:chExt cx="2592288" cy="1306116"/>
                </a:xfrm>
              </p:grpSpPr>
              <p:cxnSp>
                <p:nvCxnSpPr>
                  <p:cNvPr id="16" name="直線單箭頭接點 5"/>
                  <p:cNvCxnSpPr/>
                  <p:nvPr/>
                </p:nvCxnSpPr>
                <p:spPr>
                  <a:xfrm>
                    <a:off x="2771800" y="2782516"/>
                    <a:ext cx="2592288" cy="1588"/>
                  </a:xfrm>
                  <a:prstGeom prst="straightConnector1">
                    <a:avLst/>
                  </a:prstGeom>
                  <a:ln w="254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單箭頭接點 16"/>
                  <p:cNvCxnSpPr/>
                  <p:nvPr/>
                </p:nvCxnSpPr>
                <p:spPr>
                  <a:xfrm flipV="1">
                    <a:off x="2771800" y="1484784"/>
                    <a:ext cx="1528280" cy="1306116"/>
                  </a:xfrm>
                  <a:prstGeom prst="straightConnector1">
                    <a:avLst/>
                  </a:prstGeom>
                  <a:ln w="254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矩形 14"/>
                <p:cNvSpPr/>
                <p:nvPr/>
              </p:nvSpPr>
              <p:spPr>
                <a:xfrm>
                  <a:off x="3059832" y="2420888"/>
                  <a:ext cx="3080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altLang="zh-TW" dirty="0" smtClean="0"/>
                    <a:t>θ</a:t>
                  </a:r>
                  <a:endParaRPr lang="zh-TW" altLang="en-US" dirty="0"/>
                </a:p>
              </p:txBody>
            </p:sp>
          </p:grpSp>
          <p:sp>
            <p:nvSpPr>
              <p:cNvPr id="12" name="文字方塊 11"/>
              <p:cNvSpPr txBox="1"/>
              <p:nvPr/>
            </p:nvSpPr>
            <p:spPr>
              <a:xfrm>
                <a:off x="5364088" y="256490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i="1" dirty="0" smtClean="0"/>
                  <a:t>v</a:t>
                </a:r>
                <a:endParaRPr lang="zh-TW" altLang="en-US" sz="2400" i="1" dirty="0"/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3779912" y="134076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i="1" dirty="0" smtClean="0"/>
                  <a:t>X</a:t>
                </a:r>
                <a:endParaRPr lang="zh-TW" altLang="en-US" sz="2400" i="1" dirty="0"/>
              </a:p>
            </p:txBody>
          </p:sp>
        </p:grpSp>
        <p:cxnSp>
          <p:nvCxnSpPr>
            <p:cNvPr id="9" name="直線接點 8"/>
            <p:cNvCxnSpPr/>
            <p:nvPr/>
          </p:nvCxnSpPr>
          <p:spPr>
            <a:xfrm rot="5400000">
              <a:off x="3671900" y="2168860"/>
              <a:ext cx="122413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>
              <a:off x="2771800" y="2780928"/>
              <a:ext cx="1512168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2771800" y="1556792"/>
            <a:ext cx="6336704" cy="1521460"/>
            <a:chOff x="1115616" y="3573016"/>
            <a:chExt cx="6408712" cy="1521460"/>
          </a:xfrm>
        </p:grpSpPr>
        <p:graphicFrame>
          <p:nvGraphicFramePr>
            <p:cNvPr id="21" name="物件 20"/>
            <p:cNvGraphicFramePr>
              <a:graphicFrameLocks noChangeAspect="1"/>
            </p:cNvGraphicFramePr>
            <p:nvPr/>
          </p:nvGraphicFramePr>
          <p:xfrm>
            <a:off x="1331640" y="3573016"/>
            <a:ext cx="6192688" cy="1071309"/>
          </p:xfrm>
          <a:graphic>
            <a:graphicData uri="http://schemas.openxmlformats.org/presentationml/2006/ole">
              <p:oleObj spid="_x0000_s2051" name="方程式" r:id="rId3" imgW="3009600" imgH="520560" progId="Equation.3">
                <p:embed/>
              </p:oleObj>
            </a:graphicData>
          </a:graphic>
        </p:graphicFrame>
        <p:sp>
          <p:nvSpPr>
            <p:cNvPr id="22" name="圓角矩形圖說文字 21"/>
            <p:cNvSpPr/>
            <p:nvPr/>
          </p:nvSpPr>
          <p:spPr>
            <a:xfrm>
              <a:off x="1115616" y="3717032"/>
              <a:ext cx="1584176" cy="720080"/>
            </a:xfrm>
            <a:prstGeom prst="wedgeRoundRectCallout">
              <a:avLst>
                <a:gd name="adj1" fmla="val -16941"/>
                <a:gd name="adj2" fmla="val 7962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圓角矩形圖說文字 22"/>
            <p:cNvSpPr/>
            <p:nvPr/>
          </p:nvSpPr>
          <p:spPr>
            <a:xfrm>
              <a:off x="2699792" y="3717032"/>
              <a:ext cx="432048" cy="936104"/>
            </a:xfrm>
            <a:prstGeom prst="wedgeRoundRectCallout">
              <a:avLst>
                <a:gd name="adj1" fmla="val 104009"/>
                <a:gd name="adj2" fmla="val 4704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403648" y="472514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投影長度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131840" y="471585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單位</a:t>
              </a:r>
              <a:endParaRPr lang="zh-TW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627784" y="4797152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X=(2,2),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||X|| = 2</a:t>
            </a:r>
          </a:p>
          <a:p>
            <a:r>
              <a:rPr lang="en-US" altLang="zh-TW" sz="2400" dirty="0" smtClean="0"/>
              <a:t>V=(3,4), ||V|| = 5 </a:t>
            </a:r>
          </a:p>
          <a:p>
            <a:r>
              <a:rPr lang="en-US" altLang="zh-TW" sz="2400" dirty="0" smtClean="0"/>
              <a:t>=&gt;V* = (3/5, 4/5)</a:t>
            </a:r>
          </a:p>
          <a:p>
            <a:r>
              <a:rPr lang="en-US" altLang="zh-TW" sz="2400" dirty="0" smtClean="0"/>
              <a:t>&lt;X, V*&gt; = 14/5</a:t>
            </a:r>
          </a:p>
          <a:p>
            <a:r>
              <a:rPr lang="en-US" altLang="zh-TW" sz="2400" dirty="0" smtClean="0"/>
              <a:t>X project to V: </a:t>
            </a:r>
            <a:r>
              <a:rPr lang="en-US" altLang="zh-TW" sz="2400" u="sng" dirty="0" smtClean="0"/>
              <a:t>14/5*(3/5, 4/5)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789310" y="357301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假設</a:t>
            </a:r>
            <a:r>
              <a:rPr lang="en-US" altLang="zh-TW" sz="2000" dirty="0" smtClean="0"/>
              <a:t>V的長度為1 (i.e.  ||V||=1)</a:t>
            </a:r>
            <a:endParaRPr lang="zh-TW" altLang="en-US" sz="2000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72000" y="3284984"/>
          <a:ext cx="3422650" cy="914400"/>
        </p:xfrm>
        <a:graphic>
          <a:graphicData uri="http://schemas.openxmlformats.org/presentationml/2006/ole">
            <p:oleObj spid="_x0000_s2052" name="方程式" r:id="rId4" imgW="1663560" imgH="444240" progId="Equation.3">
              <p:embed/>
            </p:oleObj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899592" y="42210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即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X投影到V的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係數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為&lt;X, V&gt;=X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V=V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X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Variance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We projected all </a:t>
            </a:r>
            <a:r>
              <a:rPr lang="en-US" altLang="zh-TW" u="sng" dirty="0" smtClean="0"/>
              <a:t>normalized points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,…,</a:t>
            </a:r>
            <a:r>
              <a:rPr lang="en-US" altLang="zh-TW" i="1" dirty="0" err="1" smtClean="0"/>
              <a:t>X</a:t>
            </a:r>
            <a:r>
              <a:rPr lang="en-US" altLang="zh-TW" i="1" baseline="-25000" dirty="0" err="1" smtClean="0"/>
              <a:t>m</a:t>
            </a:r>
            <a:r>
              <a:rPr lang="en-US" altLang="zh-TW" dirty="0" smtClean="0"/>
              <a:t> to </a:t>
            </a:r>
            <a:r>
              <a:rPr lang="en-US" altLang="zh-TW" u="sng" dirty="0" smtClean="0"/>
              <a:t>normalized vector </a:t>
            </a:r>
            <a:r>
              <a:rPr lang="en-US" altLang="zh-TW" dirty="0" smtClean="0"/>
              <a:t>V</a:t>
            </a:r>
          </a:p>
          <a:p>
            <a:r>
              <a:rPr lang="en-US" altLang="zh-TW" dirty="0" smtClean="0"/>
              <a:t>Coefficient: V</a:t>
            </a:r>
            <a:r>
              <a:rPr lang="en-US" altLang="zh-TW" baseline="30000" dirty="0" smtClean="0"/>
              <a:t>T</a:t>
            </a:r>
            <a:r>
              <a:rPr lang="en-US" altLang="zh-TW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V</a:t>
            </a:r>
            <a:r>
              <a:rPr lang="en-US" altLang="zh-TW" baseline="30000" dirty="0" smtClean="0"/>
              <a:t>T</a:t>
            </a:r>
            <a:r>
              <a:rPr lang="en-US" altLang="zh-TW" dirty="0" smtClean="0"/>
              <a:t>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,…, </a:t>
            </a:r>
            <a:r>
              <a:rPr lang="en-US" altLang="zh-TW" dirty="0" err="1" smtClean="0"/>
              <a:t>V</a:t>
            </a:r>
            <a:r>
              <a:rPr lang="en-US" altLang="zh-TW" baseline="30000" dirty="0" err="1" smtClean="0"/>
              <a:t>T</a:t>
            </a:r>
            <a:r>
              <a:rPr lang="en-US" altLang="zh-TW" dirty="0" err="1" smtClean="0"/>
              <a:t>X</a:t>
            </a:r>
            <a:r>
              <a:rPr lang="en-US" altLang="zh-TW" baseline="-25000" dirty="0" err="1" smtClean="0"/>
              <a:t>m</a:t>
            </a:r>
            <a:endParaRPr lang="en-US" altLang="zh-TW" baseline="-25000" dirty="0" smtClean="0"/>
          </a:p>
          <a:p>
            <a:r>
              <a:rPr lang="zh-TW" altLang="en-US" baseline="-25000" dirty="0" smtClean="0">
                <a:latin typeface="微軟正黑體" pitchFamily="34" charset="-120"/>
                <a:ea typeface="微軟正黑體" pitchFamily="34" charset="-120"/>
              </a:rPr>
              <a:t>投影後資料的變異數</a:t>
            </a:r>
            <a:r>
              <a:rPr lang="en-US" altLang="zh-TW" baseline="-25000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en-US" altLang="zh-TW" dirty="0" smtClean="0"/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38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467544" y="3573463"/>
          <a:ext cx="8496944" cy="2303462"/>
        </p:xfrm>
        <a:graphic>
          <a:graphicData uri="http://schemas.openxmlformats.org/presentationml/2006/ole">
            <p:oleObj spid="_x0000_s51202" name="方程式" r:id="rId3" imgW="4292280" imgH="1091880" progId="Equation.3">
              <p:embed/>
            </p:oleObj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979712" y="609329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2400" dirty="0" smtClean="0">
                <a:latin typeface="微軟正黑體" pitchFamily="34" charset="-120"/>
                <a:ea typeface="微軟正黑體" pitchFamily="34" charset="-120"/>
              </a:rPr>
              <a:t>Σ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 covariance matrix of all points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68A3FD6A-CD28-4AD1-997B-38CF7B9E77E7}" type="slidenum">
              <a:rPr lang="zh-TW" altLang="en-US" smtClean="0"/>
              <a:pPr/>
              <a:t>39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9513" y="764704"/>
          <a:ext cx="4176464" cy="345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"/>
                <a:gridCol w="925195"/>
                <a:gridCol w="1548493"/>
                <a:gridCol w="982697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Design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Performance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58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75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74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68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70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90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95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55.00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59.86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60.14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18.71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22.81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19.55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716016" y="764704"/>
          <a:ext cx="4176464" cy="345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"/>
                <a:gridCol w="925195"/>
                <a:gridCol w="1548493"/>
                <a:gridCol w="982697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Design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Performance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-0.11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-1.03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0.40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-1.03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0.50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1.78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-0.52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79512" y="458112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Covariance matrix:  </a:t>
            </a:r>
            <a:endParaRPr lang="zh-TW" altLang="en-US" sz="20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11560" y="5229200"/>
          <a:ext cx="3024336" cy="1080120"/>
        </p:xfrm>
        <a:graphic>
          <a:graphicData uri="http://schemas.openxmlformats.org/drawingml/2006/table">
            <a:tbl>
              <a:tblPr/>
              <a:tblGrid>
                <a:gridCol w="1008112"/>
                <a:gridCol w="1008112"/>
                <a:gridCol w="1008112"/>
              </a:tblGrid>
              <a:tr h="36004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350.00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5.00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74.17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5.00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520.14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427.02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74.17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427.02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382.14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4716016" y="465313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Covariance matrix:  </a:t>
            </a:r>
            <a:endParaRPr lang="zh-TW" altLang="en-US" sz="2000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5364088" y="5229200"/>
          <a:ext cx="2880321" cy="1080120"/>
        </p:xfrm>
        <a:graphic>
          <a:graphicData uri="http://schemas.openxmlformats.org/drawingml/2006/table">
            <a:tbl>
              <a:tblPr/>
              <a:tblGrid>
                <a:gridCol w="960107"/>
                <a:gridCol w="960107"/>
                <a:gridCol w="960107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179512" y="3326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Original data: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716016" y="3326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Normalized data: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Python implementations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4221088"/>
            <a:ext cx="8229600" cy="1252736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Version 2.x (recommendation)</a:t>
            </a:r>
          </a:p>
          <a:p>
            <a:r>
              <a:rPr lang="en-US" altLang="zh-TW" dirty="0" smtClean="0"/>
              <a:t>Version 3.x (many packages don’t support it)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1412776"/>
            <a:ext cx="77048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zh-TW" sz="2800" dirty="0" smtClean="0"/>
              <a:t>Common implementations (virtual machine):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2800" dirty="0" err="1" smtClean="0">
                <a:solidFill>
                  <a:srgbClr val="FF0000"/>
                </a:solidFill>
              </a:rPr>
              <a:t>CPython</a:t>
            </a:r>
            <a:r>
              <a:rPr lang="en-US" altLang="zh-TW" sz="2800" dirty="0" smtClean="0">
                <a:solidFill>
                  <a:srgbClr val="FF0000"/>
                </a:solidFill>
              </a:rPr>
              <a:t> (C)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2800" dirty="0" err="1" smtClean="0"/>
              <a:t>JPython</a:t>
            </a:r>
            <a:r>
              <a:rPr lang="en-US" altLang="zh-TW" sz="2800" dirty="0" smtClean="0"/>
              <a:t> (Java)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2800" dirty="0" err="1" smtClean="0"/>
              <a:t>IronPython</a:t>
            </a:r>
            <a:r>
              <a:rPr lang="en-US" altLang="zh-TW" sz="2800" dirty="0" smtClean="0"/>
              <a:t>  (</a:t>
            </a:r>
            <a:r>
              <a:rPr lang="en-US" altLang="zh-TW" sz="2800" dirty="0" err="1" smtClean="0"/>
              <a:t>.Net</a:t>
            </a:r>
            <a:r>
              <a:rPr lang="en-US" altLang="zh-TW" sz="2800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2800" dirty="0" err="1" smtClean="0"/>
              <a:t>PyPy</a:t>
            </a:r>
            <a:r>
              <a:rPr lang="en-US" altLang="zh-TW" sz="2800" dirty="0" smtClean="0"/>
              <a:t> (Python)</a:t>
            </a:r>
          </a:p>
          <a:p>
            <a:pPr marL="342900" indent="-342900"/>
            <a:endParaRPr lang="zh-TW" altLang="en-US" dirty="0"/>
          </a:p>
        </p:txBody>
      </p:sp>
      <p:pic>
        <p:nvPicPr>
          <p:cNvPr id="6" name="圖片 5" descr="Learning-Pyth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276872"/>
            <a:ext cx="4219575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23528" y="18864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資料投影至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normalized vector V: (1/3, 2/3, 2/3 )</a:t>
            </a:r>
            <a:r>
              <a:rPr lang="en-US" altLang="zh-TW" sz="2000" baseline="300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endParaRPr lang="zh-TW" altLang="en-US" sz="2000" baseline="30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67544" y="1196752"/>
          <a:ext cx="4176464" cy="345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"/>
                <a:gridCol w="925195"/>
                <a:gridCol w="1548493"/>
                <a:gridCol w="982697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Design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Performance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-0.11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-1.03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0.40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-1.03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0.50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1.78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-0.52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39552" y="8367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投影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076056" y="1196752"/>
          <a:ext cx="3168352" cy="3865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942"/>
                <a:gridCol w="2226410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1/3*Design+</a:t>
                      </a:r>
                      <a:b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2/3*Performance+</a:t>
                      </a:r>
                      <a:b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2/3*Space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-0.6034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-1.0572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0.5923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-1.4706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0.8359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2.5153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-0.8122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1.3953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5148064" y="8367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投影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83568" y="55892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1.9467 = (1/3, 2/3, 2/3) </a:t>
            </a:r>
            <a:endParaRPr lang="zh-TW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059832" y="5229200"/>
          <a:ext cx="2880321" cy="1080120"/>
        </p:xfrm>
        <a:graphic>
          <a:graphicData uri="http://schemas.openxmlformats.org/drawingml/2006/table">
            <a:tbl>
              <a:tblPr/>
              <a:tblGrid>
                <a:gridCol w="960107"/>
                <a:gridCol w="960107"/>
                <a:gridCol w="960107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6012160" y="5301208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(1/3)</a:t>
            </a:r>
          </a:p>
          <a:p>
            <a:r>
              <a:rPr lang="en-US" altLang="zh-TW" dirty="0" smtClean="0"/>
              <a:t>(2/3)</a:t>
            </a:r>
          </a:p>
          <a:p>
            <a:r>
              <a:rPr lang="en-US" altLang="zh-TW" dirty="0" smtClean="0"/>
              <a:t>(2/3) </a:t>
            </a:r>
            <a:endParaRPr lang="zh-TW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41</a:t>
            </a:fld>
            <a:endParaRPr lang="zh-TW" altLang="en-US"/>
          </a:p>
        </p:txBody>
      </p:sp>
      <p:pic>
        <p:nvPicPr>
          <p:cNvPr id="6" name="圖片 5" descr="pca_rotataion.PNG"/>
          <p:cNvPicPr>
            <a:picLocks noChangeAspect="1"/>
          </p:cNvPicPr>
          <p:nvPr/>
        </p:nvPicPr>
        <p:blipFill>
          <a:blip r:embed="rId2" cstate="print"/>
          <a:srcRect l="7087" t="12679" r="43301" b="20756"/>
          <a:stretch>
            <a:fillRect/>
          </a:stretch>
        </p:blipFill>
        <p:spPr>
          <a:xfrm>
            <a:off x="323528" y="764704"/>
            <a:ext cx="3960440" cy="2880320"/>
          </a:xfrm>
          <a:prstGeom prst="rect">
            <a:avLst/>
          </a:prstGeom>
        </p:spPr>
      </p:pic>
      <p:pic>
        <p:nvPicPr>
          <p:cNvPr id="7" name="圖片 6" descr="pca_rotataion2.PNG"/>
          <p:cNvPicPr>
            <a:picLocks noChangeAspect="1"/>
          </p:cNvPicPr>
          <p:nvPr/>
        </p:nvPicPr>
        <p:blipFill>
          <a:blip r:embed="rId3" cstate="print"/>
          <a:srcRect l="6300" t="3170" r="39363" b="30265"/>
          <a:stretch>
            <a:fillRect/>
          </a:stretch>
        </p:blipFill>
        <p:spPr>
          <a:xfrm>
            <a:off x="251520" y="4077072"/>
            <a:ext cx="4104456" cy="2448272"/>
          </a:xfrm>
          <a:prstGeom prst="rect">
            <a:avLst/>
          </a:prstGeom>
        </p:spPr>
      </p:pic>
      <p:pic>
        <p:nvPicPr>
          <p:cNvPr id="8" name="圖片 7" descr="pca_rotataion3.PNG"/>
          <p:cNvPicPr>
            <a:picLocks noChangeAspect="1"/>
          </p:cNvPicPr>
          <p:nvPr/>
        </p:nvPicPr>
        <p:blipFill>
          <a:blip r:embed="rId4" cstate="print"/>
          <a:srcRect l="5113" t="13548" r="45275" b="23057"/>
          <a:stretch>
            <a:fillRect/>
          </a:stretch>
        </p:blipFill>
        <p:spPr>
          <a:xfrm>
            <a:off x="4607496" y="2564904"/>
            <a:ext cx="4536504" cy="288032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004048" y="148478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如何找出投影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400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後，具有最大變異數的方向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Principal component analysis (PCA)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676672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投影後，變異數為最大值的投影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方向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42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203848" y="2060848"/>
          <a:ext cx="2772308" cy="792088"/>
        </p:xfrm>
        <a:graphic>
          <a:graphicData uri="http://schemas.openxmlformats.org/presentationml/2006/ole">
            <p:oleObj spid="_x0000_s58370" name="方程式" r:id="rId3" imgW="1244520" imgH="355320" progId="Equation.3">
              <p:embed/>
            </p:oleObj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39552" y="285293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||V|| = 1 =&gt; V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V-1=0</a:t>
            </a: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Lagrange multiplier: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827584" y="4293096"/>
          <a:ext cx="4372534" cy="2160240"/>
        </p:xfrm>
        <a:graphic>
          <a:graphicData uri="http://schemas.openxmlformats.org/presentationml/2006/ole">
            <p:oleObj spid="_x0000_s58371" name="方程式" r:id="rId4" imgW="2133360" imgH="1054080" progId="Equation.3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364088" y="436510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最佳旋轉方向為共變異數矩陣的</a:t>
            </a:r>
            <a:r>
              <a:rPr lang="en-US" altLang="zh-TW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eigenvector且為unit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vector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此</a:t>
            </a:r>
            <a:r>
              <a:rPr lang="en-US" altLang="zh-TW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eigenvector的</a:t>
            </a:r>
            <a:r>
              <a:rPr lang="el-GR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λ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值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eigenvalue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為所求出</a:t>
            </a:r>
            <a:r>
              <a:rPr lang="el-GR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λ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的最大值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07904" y="32129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hlinkClick r:id="rId5"/>
              </a:rPr>
              <a:t>Lagrange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  <a:hlinkClick r:id="rId5"/>
              </a:rPr>
              <a:t>multiplier介紹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8A3FD6A-CD28-4AD1-997B-38CF7B9E77E7}" type="slidenum">
              <a:rPr lang="zh-TW" altLang="en-US" smtClean="0"/>
              <a:pPr/>
              <a:t>43</a:t>
            </a:fld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9512" y="3212972"/>
          <a:ext cx="4176464" cy="345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"/>
                <a:gridCol w="925195"/>
                <a:gridCol w="1548493"/>
                <a:gridCol w="982697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Design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Performance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-0.11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-1.03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0.40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-1.03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0.50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1.78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-0.52 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6024" y="692696"/>
          <a:ext cx="2880321" cy="1080120"/>
        </p:xfrm>
        <a:graphic>
          <a:graphicData uri="http://schemas.openxmlformats.org/drawingml/2006/table">
            <a:tbl>
              <a:tblPr/>
              <a:tblGrid>
                <a:gridCol w="960107"/>
                <a:gridCol w="960107"/>
                <a:gridCol w="960107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0" y="26064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Covariance matrix:  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384376" y="116632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err="1" smtClean="0"/>
              <a:t>Eigenvalues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0.023272</a:t>
            </a:r>
          </a:p>
          <a:p>
            <a:r>
              <a:rPr lang="en-US" altLang="zh-TW" sz="2000" dirty="0" smtClean="0"/>
              <a:t>Eigenvectors: (0.13868, 0.69254,  -0.70792)</a:t>
            </a:r>
            <a:r>
              <a:rPr lang="en-US" altLang="zh-TW" sz="2000" baseline="30000" dirty="0" smtClean="0"/>
              <a:t>T</a:t>
            </a:r>
          </a:p>
          <a:p>
            <a:endParaRPr lang="en-US" altLang="zh-TW" sz="2000" dirty="0" smtClean="0"/>
          </a:p>
          <a:p>
            <a:r>
              <a:rPr lang="en-US" altLang="zh-TW" sz="2000" dirty="0" err="1" smtClean="0"/>
              <a:t>Eigenvalues</a:t>
            </a:r>
            <a:r>
              <a:rPr lang="en-US" altLang="zh-TW" sz="2000" dirty="0" smtClean="0"/>
              <a:t>: 0.995251</a:t>
            </a:r>
          </a:p>
          <a:p>
            <a:r>
              <a:rPr lang="en-US" altLang="zh-TW" sz="2000" dirty="0" smtClean="0"/>
              <a:t>Eigenvectors:  (0.978264,, -0.010942)</a:t>
            </a:r>
            <a:r>
              <a:rPr lang="en-US" altLang="zh-TW" sz="2000" baseline="30000" dirty="0" smtClean="0"/>
              <a:t>T</a:t>
            </a:r>
          </a:p>
          <a:p>
            <a:endParaRPr lang="en-US" altLang="zh-TW" sz="2000" dirty="0" smtClean="0"/>
          </a:p>
          <a:p>
            <a:r>
              <a:rPr lang="en-US" altLang="zh-TW" sz="2000" dirty="0" err="1" smtClean="0">
                <a:solidFill>
                  <a:srgbClr val="FF0000"/>
                </a:solidFill>
              </a:rPr>
              <a:t>Eigenvalues</a:t>
            </a:r>
            <a:r>
              <a:rPr lang="en-US" altLang="zh-TW" sz="2000" dirty="0" smtClean="0">
                <a:solidFill>
                  <a:srgbClr val="FF0000"/>
                </a:solidFill>
              </a:rPr>
              <a:t>: 1.981477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Eigenvectors: (0.15417, 0.69102, 0.70621)</a:t>
            </a:r>
            <a:r>
              <a:rPr lang="en-US" altLang="zh-TW" sz="2000" baseline="30000" dirty="0" smtClean="0">
                <a:solidFill>
                  <a:srgbClr val="FF0000"/>
                </a:solidFill>
              </a:rPr>
              <a:t>T</a:t>
            </a:r>
            <a:endParaRPr lang="zh-TW" altLang="en-US" sz="20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004048" y="2852936"/>
          <a:ext cx="3816424" cy="3865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880320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0.15417*Design+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0.69102*Performance+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0.70621*Space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-0.3203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-1.3160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0.6711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-1.5911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0.9252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2.3785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-0.7474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1.4076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79512" y="27809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Normalized data: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08" y="116632"/>
            <a:ext cx="8892480" cy="2448272"/>
          </a:xfrm>
        </p:spPr>
        <p:txBody>
          <a:bodyPr>
            <a:normAutofit/>
          </a:bodyPr>
          <a:lstStyle/>
          <a:p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任意兩個eigenvectors均為正交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(orthogonal)</a:t>
            </a:r>
            <a:b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dirty="0" smtClean="0"/>
              <a:t>(i.e. &lt;v</a:t>
            </a:r>
            <a:r>
              <a:rPr lang="en-US" altLang="zh-TW" sz="2400" i="1" baseline="-25000" dirty="0" smtClean="0"/>
              <a:t>i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/>
              <a:t>v</a:t>
            </a:r>
            <a:r>
              <a:rPr lang="en-US" altLang="zh-TW" sz="2400" i="1" baseline="-25000" dirty="0" err="1" smtClean="0"/>
              <a:t>j</a:t>
            </a:r>
            <a:r>
              <a:rPr lang="en-US" altLang="zh-TW" sz="2400" dirty="0" smtClean="0"/>
              <a:t>&gt;=0 if </a:t>
            </a:r>
            <a:r>
              <a:rPr lang="en-US" altLang="zh-TW" sz="2400" i="1" dirty="0" err="1" smtClean="0"/>
              <a:t>i</a:t>
            </a:r>
            <a:r>
              <a:rPr lang="en-US" altLang="zh-TW" sz="2400" i="1" dirty="0" smtClean="0"/>
              <a:t> is</a:t>
            </a:r>
            <a:r>
              <a:rPr lang="en-US" altLang="zh-TW" sz="2400" dirty="0" smtClean="0"/>
              <a:t> not equal to </a:t>
            </a:r>
            <a:r>
              <a:rPr lang="en-US" altLang="zh-TW" sz="2400" i="1" dirty="0" smtClean="0"/>
              <a:t>j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所以與最大投影方向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正交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，且變異數為第二大投影方向，即為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covariace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matrix中第二大eigenvalue所對應的eigenvector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以此類推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79512" y="2132856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>
                <a:solidFill>
                  <a:schemeClr val="accent5">
                    <a:lumMod val="75000"/>
                  </a:schemeClr>
                </a:solidFill>
              </a:rPr>
              <a:t>Eigenvalues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: 0.995251</a:t>
            </a:r>
          </a:p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Eigenvectors:  (0.978264,  -0.207074, -0.010942)</a:t>
            </a:r>
            <a:r>
              <a:rPr lang="en-US" altLang="zh-TW" baseline="30000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67544" y="2852936"/>
          <a:ext cx="3816424" cy="3865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880320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0.978264*Design+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(-0.207074)*Performance+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(-0.010942)*Space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-1.56881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1.28278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-0.39426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0.54382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-0.44986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1.01407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-0.42773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0.99762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4896544" y="2132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err="1" smtClean="0"/>
              <a:t>Eigenvalues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0.023272</a:t>
            </a:r>
          </a:p>
          <a:p>
            <a:r>
              <a:rPr lang="en-US" altLang="zh-TW" dirty="0" smtClean="0"/>
              <a:t>Eigenvectors: (0.13868, 0.69254,  -0.70792)</a:t>
            </a:r>
            <a:r>
              <a:rPr lang="en-US" altLang="zh-TW" baseline="30000" dirty="0" smtClean="0"/>
              <a:t>T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004048" y="2852936"/>
          <a:ext cx="3816424" cy="3865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880320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0.13868*Design+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0.69254*Performance+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(-0.70792)*Space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-0.1404378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0.1228879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0.1078619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-0.1401297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0.2176299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-0.1616754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-0.0061367</a:t>
                      </a:r>
                    </a:p>
                  </a:txBody>
                  <a:tcPr marL="9525" marR="9525" marT="9525" marB="0" anchor="ctr"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0.15255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Contribution of the components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39552" y="162880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資料分散程度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 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不同主成份變異數之和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主成份對資料的貢獻程度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 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主成份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的變異數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資料分散程度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23528" y="2708920"/>
          <a:ext cx="8496942" cy="31683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37713"/>
                <a:gridCol w="1037713"/>
                <a:gridCol w="1005617"/>
                <a:gridCol w="1147368"/>
                <a:gridCol w="659208"/>
                <a:gridCol w="1052483"/>
                <a:gridCol w="1094247"/>
                <a:gridCol w="1462593"/>
              </a:tblGrid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Eigen-</a:t>
                      </a:r>
                      <a:b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value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Eigenvector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微軟正黑體"/>
                      </a:endParaRPr>
                    </a:p>
                  </a:txBody>
                  <a:tcPr marL="6560" marR="6560" marT="65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微軟正黑體"/>
                      </a:endParaRPr>
                    </a:p>
                  </a:txBody>
                  <a:tcPr marL="6560" marR="6560" marT="65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latin typeface="微軟正黑體" pitchFamily="34" charset="-120"/>
                          <a:ea typeface="微軟正黑體" pitchFamily="34" charset="-120"/>
                        </a:rPr>
                        <a:t>stdev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variance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contrib.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cumulative contrib.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1.981477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0.15417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0.69102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0.70621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1.408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1.98133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66.05%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66.05%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dirty="0" smtClean="0"/>
                        <a:t>0.995251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0.97826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-0.20707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-0.01094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0.998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0.99524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33.18%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99.22%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dirty="0" smtClean="0"/>
                        <a:t>0.023272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0.13868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0.69254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-0.70792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0.153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0.023271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0.78%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560" marR="6560" marT="656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68761"/>
            <a:ext cx="3384376" cy="720080"/>
          </a:xfrm>
        </p:spPr>
        <p:txBody>
          <a:bodyPr/>
          <a:lstStyle/>
          <a:p>
            <a:r>
              <a:rPr lang="en-US" altLang="zh-TW" dirty="0" smtClean="0"/>
              <a:t>Octave(</a:t>
            </a:r>
            <a:r>
              <a:rPr lang="en-US" altLang="zh-TW" dirty="0" err="1" smtClean="0"/>
              <a:t>Matlab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46</a:t>
            </a:fld>
            <a:endParaRPr lang="zh-TW" altLang="en-US"/>
          </a:p>
        </p:txBody>
      </p:sp>
      <p:pic>
        <p:nvPicPr>
          <p:cNvPr id="5" name="圖片 4" descr=" ~.png"/>
          <p:cNvPicPr>
            <a:picLocks noChangeAspect="1"/>
          </p:cNvPicPr>
          <p:nvPr/>
        </p:nvPicPr>
        <p:blipFill>
          <a:blip r:embed="rId2" cstate="print"/>
          <a:srcRect t="21387" r="77562"/>
          <a:stretch>
            <a:fillRect/>
          </a:stretch>
        </p:blipFill>
        <p:spPr>
          <a:xfrm>
            <a:off x="3491880" y="1268760"/>
            <a:ext cx="4824536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764704"/>
            <a:ext cx="831641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import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mdp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import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numpy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as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#simple method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array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([[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25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60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58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75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35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40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r>
              <a:rPr kumimoji="1" lang="en-US" altLang="zh-TW" sz="1600" dirty="0" smtClean="0">
                <a:latin typeface="Arial" pitchFamily="34" charset="0"/>
                <a:ea typeface="新細明體" pitchFamily="18" charset="-12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50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74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68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	     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60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30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40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50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80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70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80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90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95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           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45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50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50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]],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dtype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float64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y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mdp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pca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print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y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'''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[[  4.17786865 -29.63685872  -2.96888257]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[ 29.90138121  22.85797839   2.65188058]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[-15.28686955  -6.93857189   2.21877026]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[ 35.11819855   8.98545695  -2.8561105 ]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[-21.11049327  -7.87255639   4.50198724]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[-47.7871355   21.28879749  -3.43351521]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[ 14.98704991  -8.68424583  -0.1141298 ]]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'''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#detail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pcan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mdp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nodes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PCANode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output_dim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3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pcar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pcan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execute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               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投影後的全部結果</a:t>
            </a:r>
            <a:endParaRPr kumimoji="1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print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pcan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get_explained_variance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()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變量的累積貢獻度</a:t>
            </a:r>
            <a:endParaRPr kumimoji="1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print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pcan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get_projmatrix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()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         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#projection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mtx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eigen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mtx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3728" y="260648"/>
            <a:ext cx="4239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MDP package PCA example:</a:t>
            </a:r>
            <a:endParaRPr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Linear </a:t>
            </a:r>
            <a:r>
              <a:rPr lang="en-US" altLang="zh-TW" dirty="0" err="1" smtClean="0"/>
              <a:t>discriminant</a:t>
            </a:r>
            <a:r>
              <a:rPr lang="en-US" altLang="zh-TW" dirty="0" smtClean="0"/>
              <a:t> analysis (LDA)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160240"/>
          </a:xfrm>
        </p:spPr>
        <p:txBody>
          <a:bodyPr>
            <a:normAutofit fontScale="92500"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也稱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Fisher linear 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discriminant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(FLD)</a:t>
            </a:r>
          </a:p>
          <a:p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PCA是將資料投影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至variance最大的方向，但不一定是分類效果最佳的方向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LDA是將資料投影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（旋轉）至分類效果最佳的方向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48</a:t>
            </a:fld>
            <a:endParaRPr lang="zh-TW" altLang="en-US"/>
          </a:p>
        </p:txBody>
      </p:sp>
      <p:pic>
        <p:nvPicPr>
          <p:cNvPr id="5" name="圖片 4" descr="pca_lda_comparison.PNG"/>
          <p:cNvPicPr>
            <a:picLocks noChangeAspect="1"/>
          </p:cNvPicPr>
          <p:nvPr/>
        </p:nvPicPr>
        <p:blipFill>
          <a:blip r:embed="rId2" cstate="print"/>
          <a:srcRect t="16756" r="15350"/>
          <a:stretch>
            <a:fillRect/>
          </a:stretch>
        </p:blipFill>
        <p:spPr>
          <a:xfrm>
            <a:off x="1115616" y="3257225"/>
            <a:ext cx="6696744" cy="362815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/>
              <a:t>L </a:t>
            </a:r>
            <a:r>
              <a:rPr lang="en-US" altLang="zh-TW" dirty="0" smtClean="0"/>
              <a:t>: number of  classes</a:t>
            </a:r>
          </a:p>
          <a:p>
            <a:r>
              <a:rPr lang="en-US" altLang="zh-TW" i="1" dirty="0" smtClean="0"/>
              <a:t>N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:  number of samples in class </a:t>
            </a:r>
            <a:r>
              <a:rPr lang="en-US" altLang="zh-TW" i="1" dirty="0" err="1" smtClean="0"/>
              <a:t>i</a:t>
            </a:r>
            <a:endParaRPr lang="en-US" altLang="zh-TW" i="1" dirty="0" smtClean="0"/>
          </a:p>
          <a:p>
            <a:r>
              <a:rPr lang="en-US" altLang="zh-TW" i="1" dirty="0" smtClean="0"/>
              <a:t>N </a:t>
            </a:r>
            <a:r>
              <a:rPr lang="en-US" altLang="zh-TW" dirty="0" smtClean="0"/>
              <a:t>: number of  all samples</a:t>
            </a:r>
          </a:p>
          <a:p>
            <a:r>
              <a:rPr lang="en-US" altLang="zh-TW" i="1" dirty="0" smtClean="0"/>
              <a:t>X</a:t>
            </a:r>
            <a:r>
              <a:rPr lang="en-US" altLang="zh-TW" i="1" baseline="30000" dirty="0" smtClean="0"/>
              <a:t>(</a:t>
            </a:r>
            <a:r>
              <a:rPr lang="en-US" altLang="zh-TW" i="1" baseline="30000" dirty="0" err="1" smtClean="0"/>
              <a:t>i</a:t>
            </a:r>
            <a:r>
              <a:rPr lang="en-US" altLang="zh-TW" i="1" baseline="30000" dirty="0" smtClean="0"/>
              <a:t>)</a:t>
            </a:r>
            <a:r>
              <a:rPr lang="en-US" altLang="zh-TW" i="1" baseline="-25000" dirty="0" smtClean="0"/>
              <a:t>j</a:t>
            </a:r>
            <a:r>
              <a:rPr lang="en-US" altLang="zh-TW" dirty="0" smtClean="0"/>
              <a:t>: the </a:t>
            </a:r>
            <a:r>
              <a:rPr lang="en-US" altLang="zh-TW" i="1" dirty="0" smtClean="0"/>
              <a:t>j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 sample in class </a:t>
            </a:r>
            <a:r>
              <a:rPr lang="en-US" altLang="zh-TW" i="1" dirty="0" smtClean="0"/>
              <a:t>I</a:t>
            </a:r>
          </a:p>
          <a:p>
            <a:pPr lvl="1"/>
            <a:endParaRPr lang="en-US" altLang="zh-TW" i="1" dirty="0" smtClean="0"/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所以第</a:t>
            </a:r>
            <a:r>
              <a:rPr lang="en-US" altLang="zh-TW" i="1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類有</a:t>
            </a:r>
            <a:r>
              <a:rPr lang="en-US" altLang="zh-TW" i="1" dirty="0" err="1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i="1" baseline="30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i="1" baseline="30000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i="1" baseline="30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baseline="-25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en-US" altLang="zh-TW" i="1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i="1" baseline="30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i="1" baseline="30000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i="1" baseline="30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baseline="-25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,…,</a:t>
            </a:r>
            <a:r>
              <a:rPr lang="en-US" altLang="zh-TW" i="1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i="1" baseline="30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i="1" baseline="30000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i="1" baseline="30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i="1" baseline="-25000" dirty="0" err="1" smtClean="0">
                <a:latin typeface="微軟正黑體" pitchFamily="34" charset="-120"/>
                <a:ea typeface="微軟正黑體" pitchFamily="34" charset="-120"/>
              </a:rPr>
              <a:t>Ni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個points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Python development environment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IDLE (built-in)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8" name="圖片 7" descr="python_idle.JPG"/>
          <p:cNvPicPr>
            <a:picLocks noChangeAspect="1"/>
          </p:cNvPicPr>
          <p:nvPr/>
        </p:nvPicPr>
        <p:blipFill>
          <a:blip r:embed="rId2" cstate="print"/>
          <a:srcRect b="43647"/>
          <a:stretch>
            <a:fillRect/>
          </a:stretch>
        </p:blipFill>
        <p:spPr>
          <a:xfrm>
            <a:off x="971600" y="2204864"/>
            <a:ext cx="6858000" cy="3832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Projection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1"/>
            <a:ext cx="8435280" cy="2980928"/>
          </a:xfrm>
        </p:spPr>
        <p:txBody>
          <a:bodyPr/>
          <a:lstStyle/>
          <a:p>
            <a:r>
              <a:rPr lang="en-US" altLang="zh-TW" dirty="0" smtClean="0"/>
              <a:t>We projected all points to vector V</a:t>
            </a:r>
          </a:p>
          <a:p>
            <a:r>
              <a:rPr lang="en-US" altLang="zh-TW" dirty="0" smtClean="0"/>
              <a:t>Coefficient: </a:t>
            </a:r>
            <a:br>
              <a:rPr lang="en-US" altLang="zh-TW" dirty="0" smtClean="0"/>
            </a:b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,V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,…,V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N1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, V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,V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,…,V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N2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,…, V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(L)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,V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(L)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,…,V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(L)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NL</a:t>
            </a:r>
          </a:p>
          <a:p>
            <a:endParaRPr lang="en-US" altLang="zh-TW" sz="2400" baseline="-25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投影（旋轉）後，第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i類的中心點之係數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50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187624" y="4797152"/>
          <a:ext cx="6025933" cy="1080120"/>
        </p:xfrm>
        <a:graphic>
          <a:graphicData uri="http://schemas.openxmlformats.org/presentationml/2006/ole">
            <p:oleObj spid="_x0000_s70658" name="方程式" r:id="rId3" imgW="2692080" imgH="482400" progId="Equation.3">
              <p:embed/>
            </p:oleObj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043608" y="55172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scalar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04248" y="5157192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732240" y="55892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col. vector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投影片編號版面配置區 5"/>
          <p:cNvSpPr>
            <a:spLocks noGrp="1"/>
          </p:cNvSpPr>
          <p:nvPr>
            <p:ph type="sldNum" idx="12"/>
          </p:nvPr>
        </p:nvSpPr>
        <p:spPr>
          <a:xfrm>
            <a:off x="6553200" y="6012334"/>
            <a:ext cx="2133600" cy="365125"/>
          </a:xfrm>
        </p:spPr>
        <p:txBody>
          <a:bodyPr/>
          <a:lstStyle/>
          <a:p>
            <a:fld id="{69B878C8-FE33-4406-B993-8815FD83A9D3}" type="slidenum">
              <a:rPr lang="en-US" altLang="en-GB"/>
              <a:pPr/>
              <a:t>51</a:t>
            </a:fld>
            <a:endParaRPr lang="en-US" altLang="en-GB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Within &amp; between class scatter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685800" y="5447184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Within-class scatter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指的是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同一類別內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資料的分散程度</a:t>
            </a:r>
            <a:endParaRPr lang="zh-TW" altLang="en-US" sz="24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4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Between-class scatter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指的是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不同類別間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資料的分散程度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1484784"/>
            <a:ext cx="5867400" cy="3810000"/>
            <a:chOff x="816" y="1152"/>
            <a:chExt cx="3696" cy="2400"/>
          </a:xfrm>
        </p:grpSpPr>
        <p:pic>
          <p:nvPicPr>
            <p:cNvPr id="157701" name="Picture 5" descr="D:\temp\seminar\20080521\wi_be_scatt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1296"/>
              <a:ext cx="2592" cy="2114"/>
            </a:xfrm>
            <a:prstGeom prst="rect">
              <a:avLst/>
            </a:prstGeom>
            <a:noFill/>
          </p:spPr>
        </p:pic>
        <p:sp>
          <p:nvSpPr>
            <p:cNvPr id="157702" name="Line 6"/>
            <p:cNvSpPr>
              <a:spLocks noChangeShapeType="1"/>
            </p:cNvSpPr>
            <p:nvPr/>
          </p:nvSpPr>
          <p:spPr bwMode="auto">
            <a:xfrm>
              <a:off x="1632" y="148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03" name="Line 7"/>
            <p:cNvSpPr>
              <a:spLocks noChangeShapeType="1"/>
            </p:cNvSpPr>
            <p:nvPr/>
          </p:nvSpPr>
          <p:spPr bwMode="auto">
            <a:xfrm>
              <a:off x="2400" y="148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04" name="Line 8"/>
            <p:cNvSpPr>
              <a:spLocks noChangeShapeType="1"/>
            </p:cNvSpPr>
            <p:nvPr/>
          </p:nvSpPr>
          <p:spPr bwMode="auto">
            <a:xfrm>
              <a:off x="1632" y="182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05" name="Line 9"/>
            <p:cNvSpPr>
              <a:spLocks noChangeShapeType="1"/>
            </p:cNvSpPr>
            <p:nvPr/>
          </p:nvSpPr>
          <p:spPr bwMode="auto">
            <a:xfrm>
              <a:off x="3148" y="168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06" name="Line 10"/>
            <p:cNvSpPr>
              <a:spLocks noChangeShapeType="1"/>
            </p:cNvSpPr>
            <p:nvPr/>
          </p:nvSpPr>
          <p:spPr bwMode="auto">
            <a:xfrm>
              <a:off x="3696" y="16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07" name="Line 11"/>
            <p:cNvSpPr>
              <a:spLocks noChangeShapeType="1"/>
            </p:cNvSpPr>
            <p:nvPr/>
          </p:nvSpPr>
          <p:spPr bwMode="auto">
            <a:xfrm>
              <a:off x="3148" y="201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08" name="Line 12"/>
            <p:cNvSpPr>
              <a:spLocks noChangeShapeType="1"/>
            </p:cNvSpPr>
            <p:nvPr/>
          </p:nvSpPr>
          <p:spPr bwMode="auto">
            <a:xfrm>
              <a:off x="2016" y="273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09" name="Line 13"/>
            <p:cNvSpPr>
              <a:spLocks noChangeShapeType="1"/>
            </p:cNvSpPr>
            <p:nvPr/>
          </p:nvSpPr>
          <p:spPr bwMode="auto">
            <a:xfrm>
              <a:off x="3456" y="273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10" name="Line 14"/>
            <p:cNvSpPr>
              <a:spLocks noChangeShapeType="1"/>
            </p:cNvSpPr>
            <p:nvPr/>
          </p:nvSpPr>
          <p:spPr bwMode="auto">
            <a:xfrm>
              <a:off x="2016" y="3072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11" name="Text Box 15"/>
            <p:cNvSpPr txBox="1">
              <a:spLocks noChangeArrowheads="1"/>
            </p:cNvSpPr>
            <p:nvPr/>
          </p:nvSpPr>
          <p:spPr bwMode="auto">
            <a:xfrm>
              <a:off x="2160" y="2784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rgbClr val="0066FF"/>
                  </a:solidFill>
                </a:rPr>
                <a:t>Between-class</a:t>
              </a:r>
            </a:p>
          </p:txBody>
        </p:sp>
        <p:sp>
          <p:nvSpPr>
            <p:cNvPr id="157712" name="Text Box 16"/>
            <p:cNvSpPr txBox="1">
              <a:spLocks noChangeArrowheads="1"/>
            </p:cNvSpPr>
            <p:nvPr/>
          </p:nvSpPr>
          <p:spPr bwMode="auto">
            <a:xfrm>
              <a:off x="1344" y="1152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>
                  <a:solidFill>
                    <a:srgbClr val="006600"/>
                  </a:solidFill>
                </a:rPr>
                <a:t>Within-class</a:t>
              </a:r>
            </a:p>
          </p:txBody>
        </p:sp>
        <p:sp>
          <p:nvSpPr>
            <p:cNvPr id="157713" name="Text Box 17"/>
            <p:cNvSpPr txBox="1">
              <a:spLocks noChangeArrowheads="1"/>
            </p:cNvSpPr>
            <p:nvPr/>
          </p:nvSpPr>
          <p:spPr bwMode="auto">
            <a:xfrm>
              <a:off x="2928" y="1152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>
                  <a:solidFill>
                    <a:srgbClr val="006600"/>
                  </a:solidFill>
                </a:rPr>
                <a:t>Within-class</a:t>
              </a:r>
            </a:p>
          </p:txBody>
        </p:sp>
        <p:sp>
          <p:nvSpPr>
            <p:cNvPr id="157714" name="Text Box 18"/>
            <p:cNvSpPr txBox="1">
              <a:spLocks noChangeArrowheads="1"/>
            </p:cNvSpPr>
            <p:nvPr/>
          </p:nvSpPr>
          <p:spPr bwMode="auto">
            <a:xfrm>
              <a:off x="816" y="225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>
                  <a:solidFill>
                    <a:srgbClr val="000000"/>
                  </a:solidFill>
                </a:rPr>
                <a:t>Class 1</a:t>
              </a:r>
            </a:p>
          </p:txBody>
        </p:sp>
        <p:sp>
          <p:nvSpPr>
            <p:cNvPr id="157715" name="Text Box 19"/>
            <p:cNvSpPr txBox="1">
              <a:spLocks noChangeArrowheads="1"/>
            </p:cNvSpPr>
            <p:nvPr/>
          </p:nvSpPr>
          <p:spPr bwMode="auto">
            <a:xfrm>
              <a:off x="3792" y="225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400">
                  <a:solidFill>
                    <a:srgbClr val="000000"/>
                  </a:solidFill>
                </a:rPr>
                <a:t>Class 2</a:t>
              </a:r>
            </a:p>
          </p:txBody>
        </p:sp>
        <p:sp>
          <p:nvSpPr>
            <p:cNvPr id="157716" name="Line 20"/>
            <p:cNvSpPr>
              <a:spLocks noChangeShapeType="1"/>
            </p:cNvSpPr>
            <p:nvPr/>
          </p:nvSpPr>
          <p:spPr bwMode="auto">
            <a:xfrm rot="8108426">
              <a:off x="3503" y="2496"/>
              <a:ext cx="1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17" name="Line 21"/>
            <p:cNvSpPr>
              <a:spLocks noChangeShapeType="1"/>
            </p:cNvSpPr>
            <p:nvPr/>
          </p:nvSpPr>
          <p:spPr bwMode="auto">
            <a:xfrm rot="8108952">
              <a:off x="3887" y="2132"/>
              <a:ext cx="1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18" name="Line 22"/>
            <p:cNvSpPr>
              <a:spLocks noChangeShapeType="1"/>
            </p:cNvSpPr>
            <p:nvPr/>
          </p:nvSpPr>
          <p:spPr bwMode="auto">
            <a:xfrm rot="8105362">
              <a:off x="3648" y="2928"/>
              <a:ext cx="52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720" name="Line 24"/>
            <p:cNvSpPr>
              <a:spLocks noChangeShapeType="1"/>
            </p:cNvSpPr>
            <p:nvPr/>
          </p:nvSpPr>
          <p:spPr bwMode="auto">
            <a:xfrm flipV="1">
              <a:off x="3840" y="2688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6948264" y="39490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V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30" name="物件 29"/>
          <p:cNvGraphicFramePr>
            <a:graphicFrameLocks noChangeAspect="1"/>
          </p:cNvGraphicFramePr>
          <p:nvPr/>
        </p:nvGraphicFramePr>
        <p:xfrm>
          <a:off x="3851919" y="4669160"/>
          <a:ext cx="1246875" cy="504056"/>
        </p:xfrm>
        <a:graphic>
          <a:graphicData uri="http://schemas.openxmlformats.org/presentationml/2006/ole">
            <p:oleObj spid="_x0000_s83971" name="方程式" r:id="rId5" imgW="596880" imgH="241200" progId="Equation.3">
              <p:embed/>
            </p:oleObj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5508104" y="3877072"/>
          <a:ext cx="743719" cy="299948"/>
        </p:xfrm>
        <a:graphic>
          <a:graphicData uri="http://schemas.openxmlformats.org/presentationml/2006/ole">
            <p:oleObj spid="_x0000_s83972" name="方程式" r:id="rId6" imgW="5968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Between class scatter matrix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52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971550" y="2093913"/>
          <a:ext cx="7477125" cy="4397375"/>
        </p:xfrm>
        <a:graphic>
          <a:graphicData uri="http://schemas.openxmlformats.org/presentationml/2006/ole">
            <p:oleObj spid="_x0000_s71682" name="方程式" r:id="rId3" imgW="3670200" imgH="2158920" progId="Equation.3">
              <p:embed/>
            </p:oleObj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27584" y="141277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sum of square –distance between  class means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3491880" y="5229200"/>
            <a:ext cx="244827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283968" y="58772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matrix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Between class scatter matrix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53</a:t>
            </a:fld>
            <a:endParaRPr lang="zh-TW" altLang="en-US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51520" y="1196752"/>
          <a:ext cx="8550002" cy="4608512"/>
        </p:xfrm>
        <a:graphic>
          <a:graphicData uri="http://schemas.openxmlformats.org/presentationml/2006/ole">
            <p:oleObj spid="_x0000_s72707" name="方程式" r:id="rId3" imgW="5371920" imgH="2895480" progId="Equation.3">
              <p:embed/>
            </p:oleObj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619672" y="602128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m</a:t>
            </a:r>
            <a:r>
              <a:rPr lang="en-US" altLang="zh-TW" sz="2400" baseline="-25000" dirty="0" err="1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每個類別的中心點加權之後的中心點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03848" y="5229200"/>
            <a:ext cx="20162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436096" y="53012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matrix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54</a:t>
            </a:fld>
            <a:endParaRPr lang="zh-TW" altLang="en-US"/>
          </a:p>
        </p:txBody>
      </p:sp>
      <p:pic>
        <p:nvPicPr>
          <p:cNvPr id="6" name="圖片 5" descr="lda_weightme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3096344" cy="2448272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635896" y="260648"/>
          <a:ext cx="5256583" cy="278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676"/>
                <a:gridCol w="942665"/>
                <a:gridCol w="1577734"/>
                <a:gridCol w="1001254"/>
                <a:gridCol w="1001254"/>
              </a:tblGrid>
              <a:tr h="41367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Car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Design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Performance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Space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Sell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58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Bad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75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Middle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74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68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Middle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Bad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70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Good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F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90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95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Good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380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G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Middle</a:t>
                      </a:r>
                      <a:endParaRPr lang="zh-TW" altLang="en-US" sz="1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99592" y="3170287"/>
          <a:ext cx="7128791" cy="1266825"/>
        </p:xfrm>
        <a:graphic>
          <a:graphicData uri="http://schemas.openxmlformats.org/drawingml/2006/table">
            <a:tbl>
              <a:tblPr/>
              <a:tblGrid>
                <a:gridCol w="1508986"/>
                <a:gridCol w="1462316"/>
                <a:gridCol w="1668440"/>
                <a:gridCol w="840054"/>
                <a:gridCol w="1648995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Percentage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Middle point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Good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28.57%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82.50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Middle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42.86%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56.67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52.67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28.57%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42.50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Weight middle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point (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</a:t>
                      </a:r>
                      <a:r>
                        <a:rPr lang="en-US" sz="1600" b="0" i="0" u="none" strike="noStrike" baseline="-25000" dirty="0" err="1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x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59.86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60.14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/>
        </p:nvGraphicFramePr>
        <p:xfrm>
          <a:off x="511175" y="4652963"/>
          <a:ext cx="8234363" cy="2089150"/>
        </p:xfrm>
        <a:graphic>
          <a:graphicData uri="http://schemas.openxmlformats.org/presentationml/2006/ole">
            <p:oleObj spid="_x0000_s73730" name="方程式" r:id="rId4" imgW="6032160" imgH="1422360" progId="Equation.3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Within class scatter matrix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55</a:t>
            </a:fld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95536" y="2204864"/>
          <a:ext cx="8033728" cy="3312368"/>
        </p:xfrm>
        <a:graphic>
          <a:graphicData uri="http://schemas.openxmlformats.org/presentationml/2006/ole">
            <p:oleObj spid="_x0000_s75778" name="方程式" r:id="rId3" imgW="4127400" imgH="1701720" progId="Equation.3">
              <p:embed/>
            </p:oleObj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55576" y="148478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The sum of all class-variances is: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within-class.PNG"/>
          <p:cNvPicPr>
            <a:picLocks noChangeAspect="1"/>
          </p:cNvPicPr>
          <p:nvPr/>
        </p:nvPicPr>
        <p:blipFill>
          <a:blip r:embed="rId4" cstate="print"/>
          <a:srcRect r="62600" b="27812"/>
          <a:stretch>
            <a:fillRect/>
          </a:stretch>
        </p:blipFill>
        <p:spPr>
          <a:xfrm>
            <a:off x="5508104" y="3429000"/>
            <a:ext cx="3419872" cy="327982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56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71600" y="260648"/>
          <a:ext cx="6120680" cy="2979420"/>
        </p:xfrm>
        <a:graphic>
          <a:graphicData uri="http://schemas.openxmlformats.org/drawingml/2006/table">
            <a:tbl>
              <a:tblPr/>
              <a:tblGrid>
                <a:gridCol w="1591221"/>
                <a:gridCol w="959897"/>
                <a:gridCol w="1432499"/>
                <a:gridCol w="721259"/>
                <a:gridCol w="1415804"/>
              </a:tblGrid>
              <a:tr h="2667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Car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Design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Performance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Space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Sell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Good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F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Good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middle point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Middle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Middle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G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Middle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middle point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56.67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52.67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1" i="0" u="none" strike="noStrike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1" i="0" u="none" strike="noStrike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1" i="0" u="none" strike="noStrike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Bad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D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Bad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middle point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251520" y="3861048"/>
          <a:ext cx="8374062" cy="2448272"/>
        </p:xfrm>
        <a:graphic>
          <a:graphicData uri="http://schemas.openxmlformats.org/presentationml/2006/ole">
            <p:oleObj spid="_x0000_s76801" name="方程式" r:id="rId3" imgW="6134040" imgH="1447560" progId="Equation.3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Multiclass linear </a:t>
            </a:r>
            <a:r>
              <a:rPr lang="en-US" altLang="zh-TW" dirty="0" err="1" smtClean="0"/>
              <a:t>discriminant</a:t>
            </a:r>
            <a:r>
              <a:rPr lang="en-US" altLang="zh-TW" dirty="0" smtClean="0"/>
              <a:t> analysis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57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67544" y="134076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投影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後，能夠將類別分的最開的向量V如下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259632" y="1916832"/>
          <a:ext cx="5796644" cy="1008112"/>
        </p:xfrm>
        <a:graphic>
          <a:graphicData uri="http://schemas.openxmlformats.org/presentationml/2006/ole">
            <p:oleObj spid="_x0000_s77826" name="方程式" r:id="rId3" imgW="2628720" imgH="457200" progId="Equation.3">
              <p:embed/>
            </p:oleObj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123728" y="314096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組間差距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組內差距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的最大化</a:t>
            </a:r>
            <a:endParaRPr lang="zh-TW" altLang="en-US" sz="2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57301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Lagrange multiplier:</a:t>
            </a:r>
            <a:endParaRPr lang="zh-TW" altLang="en-US" sz="2400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539552" y="4005064"/>
          <a:ext cx="7903570" cy="2736304"/>
        </p:xfrm>
        <a:graphic>
          <a:graphicData uri="http://schemas.openxmlformats.org/presentationml/2006/ole">
            <p:oleObj spid="_x0000_s77827" name="方程式" r:id="rId4" imgW="4406760" imgH="1320480" progId="Equation.3">
              <p:embed/>
            </p:oleObj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499992" y="594928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最佳旋轉方向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為最大</a:t>
            </a:r>
            <a:r>
              <a:rPr lang="en-US" altLang="zh-TW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eigenvalue所對應之eigenvector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58</a:t>
            </a:fld>
            <a:endParaRPr lang="zh-TW" altLang="en-US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2339752" y="260648"/>
          <a:ext cx="3328548" cy="864096"/>
        </p:xfrm>
        <a:graphic>
          <a:graphicData uri="http://schemas.openxmlformats.org/presentationml/2006/ole">
            <p:oleObj spid="_x0000_s78850" name="方程式" r:id="rId3" imgW="1244520" imgH="279360" progId="Equation.3">
              <p:embed/>
            </p:oleObj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4427984" y="1268760"/>
          <a:ext cx="4608512" cy="1273746"/>
        </p:xfrm>
        <a:graphic>
          <a:graphicData uri="http://schemas.openxmlformats.org/presentationml/2006/ole">
            <p:oleObj spid="_x0000_s78852" name="方程式" r:id="rId4" imgW="2616120" imgH="711000" progId="Equation.3">
              <p:embed/>
            </p:oleObj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2166938" y="2924175"/>
          <a:ext cx="4071937" cy="1130300"/>
        </p:xfrm>
        <a:graphic>
          <a:graphicData uri="http://schemas.openxmlformats.org/presentationml/2006/ole">
            <p:oleObj spid="_x0000_s78853" name="方程式" r:id="rId5" imgW="2755800" imgH="711000" progId="Equation.3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79512" y="4149080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err="1" smtClean="0">
                <a:solidFill>
                  <a:srgbClr val="FF0000"/>
                </a:solidFill>
              </a:rPr>
              <a:t>Eigenvalue</a:t>
            </a:r>
            <a:r>
              <a:rPr lang="en-US" altLang="zh-TW" sz="2000" dirty="0" smtClean="0">
                <a:solidFill>
                  <a:srgbClr val="FF0000"/>
                </a:solidFill>
              </a:rPr>
              <a:t>: 7.414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Eigenvector</a:t>
            </a:r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( -0.301,   -0.720,  0.624)</a:t>
            </a:r>
          </a:p>
          <a:p>
            <a:endParaRPr lang="en-US" altLang="zh-TW" sz="2000" dirty="0" smtClean="0">
              <a:sym typeface="Wingdings" pitchFamily="2" charset="2"/>
            </a:endParaRPr>
          </a:p>
          <a:p>
            <a:r>
              <a:rPr lang="en-US" altLang="zh-TW" sz="2000" dirty="0" err="1" smtClean="0">
                <a:sym typeface="Wingdings" pitchFamily="2" charset="2"/>
              </a:rPr>
              <a:t>Eigenvalue</a:t>
            </a:r>
            <a:r>
              <a:rPr lang="en-US" altLang="zh-TW" sz="2000" dirty="0" smtClean="0">
                <a:sym typeface="Wingdings" pitchFamily="2" charset="2"/>
              </a:rPr>
              <a:t>:  0.483</a:t>
            </a:r>
          </a:p>
          <a:p>
            <a:r>
              <a:rPr lang="en-US" altLang="zh-TW" sz="2000" dirty="0" smtClean="0">
                <a:sym typeface="Wingdings" pitchFamily="2" charset="2"/>
              </a:rPr>
              <a:t>Eigenvector: (-0.187,  -0.563,   0.804)</a:t>
            </a:r>
          </a:p>
          <a:p>
            <a:endParaRPr lang="en-US" altLang="zh-TW" sz="2000" dirty="0" smtClean="0">
              <a:sym typeface="Wingdings" pitchFamily="2" charset="2"/>
            </a:endParaRPr>
          </a:p>
          <a:p>
            <a:r>
              <a:rPr lang="en-US" altLang="zh-TW" sz="2000" dirty="0" err="1" smtClean="0">
                <a:sym typeface="Wingdings" pitchFamily="2" charset="2"/>
              </a:rPr>
              <a:t>Eigenvalue</a:t>
            </a:r>
            <a:r>
              <a:rPr lang="en-US" altLang="zh-TW" sz="2000" dirty="0" smtClean="0">
                <a:sym typeface="Wingdings" pitchFamily="2" charset="2"/>
              </a:rPr>
              <a:t>: 0</a:t>
            </a:r>
          </a:p>
          <a:p>
            <a:r>
              <a:rPr lang="en-US" altLang="zh-TW" sz="2000" dirty="0" smtClean="0">
                <a:sym typeface="Wingdings" pitchFamily="2" charset="2"/>
              </a:rPr>
              <a:t>Eigenvector: (-0.215,   0.695,  -0.685)</a:t>
            </a:r>
            <a:endParaRPr lang="zh-TW" altLang="en-US" sz="2000" dirty="0"/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179512" y="1268760"/>
          <a:ext cx="4176464" cy="1309446"/>
        </p:xfrm>
        <a:graphic>
          <a:graphicData uri="http://schemas.openxmlformats.org/presentationml/2006/ole">
            <p:oleObj spid="_x0000_s78854" name="方程式" r:id="rId6" imgW="2400120" imgH="711000" progId="Equation.3">
              <p:embed/>
            </p:oleObj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788024" y="4509120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因此將三維資料投影到由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( -0.301,   -0.720,  0.624)與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(-0.187,  -0.563,   0.804)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兩向量所形成的平面時，分散效果最佳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51DB1ED-0827-40D3-99F9-715C08E96004}" type="slidenum">
              <a:rPr lang="en-US" altLang="en-GB"/>
              <a:pPr/>
              <a:t>59</a:t>
            </a:fld>
            <a:endParaRPr lang="en-US" altLang="en-GB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LDA 2-class classifier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1796" name="Picture 4" descr="C:\temp\seminar\20080523\fld_ex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12776"/>
            <a:ext cx="2466735" cy="2205112"/>
          </a:xfrm>
          <a:prstGeom prst="rect">
            <a:avLst/>
          </a:prstGeom>
          <a:noFill/>
        </p:spPr>
      </p:pic>
      <p:pic>
        <p:nvPicPr>
          <p:cNvPr id="161797" name="Picture 5" descr="C:\temp\seminar\20080523\fld_exp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89040"/>
            <a:ext cx="2891939" cy="2534419"/>
          </a:xfrm>
          <a:prstGeom prst="rect">
            <a:avLst/>
          </a:prstGeom>
          <a:noFill/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23528" y="1340768"/>
          <a:ext cx="136815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"/>
                <a:gridCol w="6840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Point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Class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(1,2)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(2,3)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(3,3)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(4,5)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(5,5)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(1,0)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(2,1)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(3,1)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(3,2)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(5,3)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(6,5)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35696" y="1340768"/>
          <a:ext cx="30243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altLang="zh-TW" b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(3, 3.6)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altLang="zh-TW" baseline="-25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(3.3, 2)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aseline="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altLang="zh-TW" baseline="-250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zh-TW" alt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(3.18,</a:t>
                      </a:r>
                      <a:r>
                        <a:rPr lang="en-US" altLang="zh-TW" baseline="0" dirty="0" smtClean="0">
                          <a:solidFill>
                            <a:schemeClr val="tx1"/>
                          </a:solidFill>
                        </a:rPr>
                        <a:t> 2.72)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835696" y="2636912"/>
            <a:ext cx="2574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TW" sz="2400" dirty="0" smtClean="0">
                <a:latin typeface="微軟正黑體" pitchFamily="34" charset="-120"/>
                <a:ea typeface="微軟正黑體" pitchFamily="34" charset="-120"/>
              </a:rPr>
              <a:t>Σ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=[27.3, 24;</a:t>
            </a: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  24,    23.2],</a:t>
            </a:r>
          </a:p>
          <a:p>
            <a:r>
              <a:rPr lang="el-GR" altLang="zh-TW" sz="2400" dirty="0" smtClean="0">
                <a:latin typeface="微軟正黑體" pitchFamily="34" charset="-120"/>
                <a:ea typeface="微軟正黑體" pitchFamily="34" charset="-120"/>
              </a:rPr>
              <a:t>Σ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=[0.3, -1.5;</a:t>
            </a: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-1.5,     7]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79712" y="4509120"/>
            <a:ext cx="316835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V=(-0.67,0.75)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, λ</a:t>
            </a:r>
            <a:r>
              <a:rPr lang="en-US" altLang="zh-TW" baseline="-25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=4.6</a:t>
            </a:r>
          </a:p>
          <a:p>
            <a:pPr>
              <a:lnSpc>
                <a:spcPct val="90000"/>
              </a:lnSpc>
            </a:pP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λ</a:t>
            </a:r>
            <a:r>
              <a:rPr lang="en-US" altLang="zh-TW" b="1" baseline="-25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=0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這表示二維資料最多取得一個最佳旋轉方向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868144" y="42930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Python development environment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iPython</a:t>
            </a:r>
            <a:r>
              <a:rPr lang="en-US" altLang="zh-TW" dirty="0" smtClean="0"/>
              <a:t> (interactive command line)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圖片 5" descr="ipython.png"/>
          <p:cNvPicPr>
            <a:picLocks noChangeAspect="1"/>
          </p:cNvPicPr>
          <p:nvPr/>
        </p:nvPicPr>
        <p:blipFill>
          <a:blip r:embed="rId2" cstate="print"/>
          <a:srcRect b="37678"/>
          <a:stretch>
            <a:fillRect/>
          </a:stretch>
        </p:blipFill>
        <p:spPr>
          <a:xfrm>
            <a:off x="683568" y="2708920"/>
            <a:ext cx="7791450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60</a:t>
            </a:fld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043608" y="98072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44016" y="258393"/>
            <a:ext cx="874846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import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numpy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as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import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numpy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linalg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as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la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x1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matrix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'1.0, 2.0; 2.0, 3.0; 3.0, 3.0; 4.0, 5.0; 5.0, 5.0'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x2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matrix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'1.0, 0.0; 2.0, 1.0; 3.0, 1.0; 3.0, 2.0; 5.0, 3.0;6.0, 5.0'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totalnum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float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len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)+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len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x1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mean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axis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m2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mean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axis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mx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len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)/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totalnum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m1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+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len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)/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totalnum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m2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print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"m1:"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m1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"m2:"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m2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"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mx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:"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mx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新細明體" pitchFamily="18" charset="-12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#between class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sigma_b1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mx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).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mx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sigma_b2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mx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).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mx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sigma_b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len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)/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totalnum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sigma_b1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+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len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)/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totalnum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sigma_b2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print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"between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mtx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:\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n"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sigma_b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新細明體" pitchFamily="18" charset="-12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#within class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sigma_w1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sum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pt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).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pt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for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pt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in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x1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sigma_w2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sum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pt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).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pt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for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pt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in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x2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sigma_w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/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totalnum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*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sigma_w1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+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sigma_w2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print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"within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mtx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:\n"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sigma_w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新細明體" pitchFamily="18" charset="-12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#solve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eigenvalue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for np.inv(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sigma_w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)*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sigma_b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print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"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eigens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:\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n"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la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eig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la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inv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sigma_w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)*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sigma_b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0431FFA-BA3B-4166-9CE8-1865C58D1B38}" type="slidenum">
              <a:rPr lang="en-US" altLang="en-GB"/>
              <a:pPr/>
              <a:t>61</a:t>
            </a:fld>
            <a:endParaRPr lang="en-US" alt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1228328"/>
            <a:ext cx="7581900" cy="3073400"/>
            <a:chOff x="576" y="1488"/>
            <a:chExt cx="4776" cy="1936"/>
          </a:xfrm>
        </p:grpSpPr>
        <p:pic>
          <p:nvPicPr>
            <p:cNvPr id="163844" name="Picture 4" descr="C:\temp\seminar\20080523\fld_exp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1536"/>
              <a:ext cx="2112" cy="1888"/>
            </a:xfrm>
            <a:prstGeom prst="rect">
              <a:avLst/>
            </a:prstGeom>
            <a:noFill/>
          </p:spPr>
        </p:pic>
        <p:pic>
          <p:nvPicPr>
            <p:cNvPr id="163845" name="Picture 5" descr="C:\temp\seminar\20080523\fld_exp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8" y="1488"/>
              <a:ext cx="2184" cy="1914"/>
            </a:xfrm>
            <a:prstGeom prst="rect">
              <a:avLst/>
            </a:prstGeom>
            <a:noFill/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3400" y="1609328"/>
            <a:ext cx="5791200" cy="2971800"/>
            <a:chOff x="336" y="1728"/>
            <a:chExt cx="3648" cy="1872"/>
          </a:xfrm>
        </p:grpSpPr>
        <p:sp>
          <p:nvSpPr>
            <p:cNvPr id="163847" name="Line 7"/>
            <p:cNvSpPr>
              <a:spLocks noChangeShapeType="1"/>
            </p:cNvSpPr>
            <p:nvPr/>
          </p:nvSpPr>
          <p:spPr bwMode="auto">
            <a:xfrm>
              <a:off x="336" y="1728"/>
              <a:ext cx="0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3848" name="Line 8"/>
            <p:cNvSpPr>
              <a:spLocks noChangeShapeType="1"/>
            </p:cNvSpPr>
            <p:nvPr/>
          </p:nvSpPr>
          <p:spPr bwMode="auto">
            <a:xfrm>
              <a:off x="480" y="1728"/>
              <a:ext cx="0" cy="13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3849" name="Line 9"/>
            <p:cNvSpPr>
              <a:spLocks noChangeShapeType="1"/>
            </p:cNvSpPr>
            <p:nvPr/>
          </p:nvSpPr>
          <p:spPr bwMode="auto">
            <a:xfrm flipH="1">
              <a:off x="1152" y="3600"/>
              <a:ext cx="108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3850" name="Line 10"/>
            <p:cNvSpPr>
              <a:spLocks noChangeShapeType="1"/>
            </p:cNvSpPr>
            <p:nvPr/>
          </p:nvSpPr>
          <p:spPr bwMode="auto">
            <a:xfrm flipH="1">
              <a:off x="1152" y="3456"/>
              <a:ext cx="134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 flipH="1" flipV="1">
              <a:off x="3496" y="2909"/>
              <a:ext cx="248" cy="21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3852" name="Line 12"/>
            <p:cNvSpPr>
              <a:spLocks noChangeShapeType="1"/>
            </p:cNvSpPr>
            <p:nvPr/>
          </p:nvSpPr>
          <p:spPr bwMode="auto">
            <a:xfrm flipH="1" flipV="1">
              <a:off x="3736" y="3120"/>
              <a:ext cx="248" cy="2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323528" y="5013176"/>
            <a:ext cx="83529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LDA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分析</a:t>
            </a:r>
            <a:r>
              <a:rPr lang="zh-TW" altLang="en-US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後，兩類別分得更開，但各自類別卻縮的較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近</a:t>
            </a:r>
            <a:endParaRPr lang="en-US" altLang="zh-TW" sz="20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zh-TW" altLang="en-US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可利用與</a:t>
            </a:r>
            <a:r>
              <a:rPr lang="en-US" altLang="zh-TW" sz="2000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V正交的向量W為分類函數</a:t>
            </a:r>
            <a:r>
              <a:rPr lang="en-US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(linear </a:t>
            </a:r>
            <a:r>
              <a:rPr lang="en-US" altLang="zh-TW" sz="2000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discriminant</a:t>
            </a:r>
            <a:r>
              <a:rPr lang="en-US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function, f(x) = &lt;W, x&gt;+c)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zh-TW" altLang="en-US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未知類別的點</a:t>
            </a:r>
            <a:r>
              <a:rPr lang="en-US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代入</a:t>
            </a:r>
            <a:r>
              <a:rPr lang="en-US" altLang="zh-TW" sz="2000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W計算，計算值</a:t>
            </a:r>
            <a:r>
              <a:rPr lang="en-US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&gt;0為藍色類別, </a:t>
            </a:r>
            <a:r>
              <a:rPr lang="en-US" altLang="zh-TW" sz="2000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計算值</a:t>
            </a:r>
            <a:r>
              <a:rPr lang="en-US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&lt;0為紅色類別)</a:t>
            </a:r>
            <a:endParaRPr lang="zh-TW" altLang="en-US" sz="20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 rot="5400000" flipH="1" flipV="1">
            <a:off x="5580112" y="980728"/>
            <a:ext cx="3240360" cy="295232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5508104" y="19168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8100392" y="9807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3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Linear </a:t>
            </a:r>
            <a:r>
              <a:rPr lang="en-US" altLang="zh-TW" dirty="0" err="1" smtClean="0"/>
              <a:t>discriminant</a:t>
            </a:r>
            <a:r>
              <a:rPr lang="en-US" altLang="zh-TW" dirty="0" smtClean="0"/>
              <a:t> function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62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971600" y="134076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surface: w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+w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-25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+…+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en-US" altLang="zh-TW" sz="2400" baseline="-25000" dirty="0" err="1" smtClean="0">
                <a:latin typeface="微軟正黑體" pitchFamily="34" charset="-120"/>
                <a:ea typeface="微軟正黑體" pitchFamily="34" charset="-120"/>
              </a:rPr>
              <a:t>n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en-US" altLang="zh-TW" sz="2400" baseline="-25000" dirty="0" err="1" smtClean="0">
                <a:latin typeface="微軟正黑體" pitchFamily="34" charset="-120"/>
                <a:ea typeface="微軟正黑體" pitchFamily="34" charset="-120"/>
              </a:rPr>
              <a:t>n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+c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= 0</a:t>
            </a: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=&gt; 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en-US" altLang="zh-TW" sz="2400" baseline="30000" dirty="0" err="1" smtClean="0"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X+c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=0 (vector form)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95536" y="292494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向量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V為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(-0.67,0.75)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因為W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V正交，所以向量W為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(0.75, 0.67)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假設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W通過兩類中心點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(3, 3.6), (3.3, 2)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的中點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(3.15, 2.8)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可算出常數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c=-(0.75*3.15+0.67*2.8) = 4.2385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Surface: 0.75x</a:t>
            </a:r>
            <a:r>
              <a:rPr lang="en-US" altLang="zh-TW" sz="2000" baseline="-25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+0.67x</a:t>
            </a:r>
            <a:r>
              <a:rPr lang="en-US" altLang="zh-TW" sz="2000" baseline="-25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-4.2385=0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LDA – </a:t>
            </a:r>
            <a:r>
              <a:rPr lang="en-US" altLang="zh-TW" dirty="0" err="1" smtClean="0"/>
              <a:t>Mahalanobis</a:t>
            </a:r>
            <a:r>
              <a:rPr lang="en-US" altLang="zh-TW" dirty="0" smtClean="0"/>
              <a:t> distance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63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11560" y="2564904"/>
          <a:ext cx="2808312" cy="368998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80120"/>
                <a:gridCol w="792088"/>
                <a:gridCol w="936104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良品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 smtClean="0">
                          <a:latin typeface="微軟正黑體" pitchFamily="34" charset="-120"/>
                          <a:ea typeface="微軟正黑體" pitchFamily="34" charset="-120"/>
                        </a:rPr>
                        <a:t>不良品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69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33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72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57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18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27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72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57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66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42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baseline="0" dirty="0" err="1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avg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l-GR" sz="1800" b="0" i="0" u="none" strike="noStrike" baseline="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μ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63.30 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39.30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Std </a:t>
                      </a:r>
                      <a:r>
                        <a:rPr lang="el-GR" sz="180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7.27 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19.72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3528" y="126876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一維資料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工廠中，產品被分為良品與不良品的分數如下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假設良品與不良品均為常態分佈</a:t>
            </a:r>
            <a:endParaRPr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23928" y="227687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1-D </a:t>
            </a:r>
            <a:r>
              <a:rPr lang="en-US" altLang="zh-TW" dirty="0" err="1" smtClean="0"/>
              <a:t>Mahalanobis</a:t>
            </a:r>
            <a:r>
              <a:rPr lang="en-US" altLang="zh-TW" dirty="0" smtClean="0"/>
              <a:t> distance:</a:t>
            </a:r>
          </a:p>
          <a:p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5364088" y="2708920"/>
          <a:ext cx="1224136" cy="746930"/>
        </p:xfrm>
        <a:graphic>
          <a:graphicData uri="http://schemas.openxmlformats.org/presentationml/2006/ole">
            <p:oleObj spid="_x0000_s96257" name="方程式" r:id="rId3" imgW="749160" imgH="457200" progId="Equation.3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3995936" y="37170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若一未知類別產品分數為</a:t>
            </a:r>
            <a:r>
              <a:rPr lang="en-US" altLang="zh-TW" dirty="0" smtClean="0"/>
              <a:t>54分</a:t>
            </a: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4572000" y="4221088"/>
          <a:ext cx="1944216" cy="1159708"/>
        </p:xfrm>
        <a:graphic>
          <a:graphicData uri="http://schemas.openxmlformats.org/presentationml/2006/ole">
            <p:oleObj spid="_x0000_s96258" name="方程式" r:id="rId4" imgW="1447560" imgH="863280" progId="Equation.3">
              <p:embed/>
            </p:oleObj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139952" y="57332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因為距離不良品中心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en-US" altLang="zh-TW" baseline="-25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較近，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所以判斷為不良品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64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95536" y="33265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Multivarite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Mahalanobis</a:t>
            </a:r>
            <a:r>
              <a:rPr lang="en-US" altLang="zh-TW" sz="2000" dirty="0" smtClean="0"/>
              <a:t> distance: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206625" y="836613"/>
          <a:ext cx="4478338" cy="747712"/>
        </p:xfrm>
        <a:graphic>
          <a:graphicData uri="http://schemas.openxmlformats.org/presentationml/2006/ole">
            <p:oleObj spid="_x0000_s102402" name="方程式" r:id="rId3" imgW="2743200" imgH="457200" progId="Equation.3">
              <p:embed/>
            </p:oleObj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83568" y="1628800"/>
          <a:ext cx="7776864" cy="25336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72108"/>
                <a:gridCol w="972108"/>
                <a:gridCol w="972108"/>
                <a:gridCol w="972108"/>
                <a:gridCol w="972108"/>
                <a:gridCol w="972108"/>
                <a:gridCol w="972108"/>
                <a:gridCol w="972108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student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score1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score2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class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student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score1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score2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class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50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70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good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50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50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bad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20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80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good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80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60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bad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70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60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good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70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70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bad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90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90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good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9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30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50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bad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50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90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good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10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60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80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good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/>
                        <a:t>avg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56.67 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78.33 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avg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57.50 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57.50 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/>
                        <a:t>var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546.67 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136.67 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var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491.67 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91.67 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/>
                        <a:t>covar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 smtClean="0"/>
                        <a:t>11.11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covar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/>
                        <a:t>118.75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979712" y="4293096"/>
          <a:ext cx="4560507" cy="720080"/>
        </p:xfrm>
        <a:graphic>
          <a:graphicData uri="http://schemas.openxmlformats.org/presentationml/2006/ole">
            <p:oleObj spid="_x0000_s102403" name="方程式" r:id="rId4" imgW="2895480" imgH="457200" progId="Equation.3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475656" y="530120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若有未知類別的學生成績為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(30, 40):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en-US" altLang="zh-TW" sz="2000" baseline="-25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000" baseline="30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=11.766,  d</a:t>
            </a:r>
            <a:r>
              <a:rPr lang="en-US" altLang="zh-TW" sz="2000" baseline="-25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000" baseline="30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= 3.4099</a:t>
            </a: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可知離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bad 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class距離較近，所以分類為bad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65</a:t>
            </a:fld>
            <a:endParaRPr lang="zh-TW" altLang="en-US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323528" y="548680"/>
            <a:ext cx="79928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import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numpy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as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import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mlpy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xtr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r>
              <a:rPr kumimoji="1" lang="en-US" altLang="zh-TW" sz="1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array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([[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1.0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2.0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3.1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1.0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 first sample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...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               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1.0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2.0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3.0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2.0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 second sample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...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               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1.0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2.0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3.1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1.0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]])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 third sample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ytr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r>
              <a:rPr kumimoji="1" lang="en-US" altLang="zh-TW" sz="1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array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([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])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 classes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fda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mlpy</a:t>
            </a:r>
            <a:r>
              <a:rPr kumimoji="1" lang="en-US" altLang="zh-TW" sz="1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Fda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()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 initialize 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fda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class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fda</a:t>
            </a:r>
            <a:r>
              <a:rPr kumimoji="1" lang="en-US" altLang="zh-TW" sz="1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compute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xtr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ytr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 compute 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fda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fda</a:t>
            </a:r>
            <a:r>
              <a:rPr kumimoji="1" lang="en-US" altLang="zh-TW" sz="1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predict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xtr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 predict 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fda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model on training data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#array([ 1, -1,  1])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xts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r>
              <a:rPr kumimoji="1" lang="en-US" altLang="zh-TW" sz="1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array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([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4.0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5.0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6.0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7.0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])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 test point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fda</a:t>
            </a:r>
            <a:r>
              <a:rPr kumimoji="1" lang="en-US" altLang="zh-TW" sz="1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predict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xts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 predict 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fda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model on test point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#-1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fda</a:t>
            </a:r>
            <a:r>
              <a:rPr kumimoji="1" lang="en-US" altLang="zh-TW" sz="1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weights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xtr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ytr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</a:t>
            </a: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 compute weights on training data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#array([  9.60629896,   9.77148463,   9.82027615,  11.58765243])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907704" y="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mlpy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package LDA example:</a:t>
            </a:r>
            <a:endParaRPr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07504" y="4437112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import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numpy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as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from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scikits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learn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lda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import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LDA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array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([[-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3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3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]])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y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array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clf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LDA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clf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fit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y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#LDA(priors=None,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n_components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=None)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print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clf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predict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([[-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0.8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]])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#[1]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79712" y="3933056"/>
            <a:ext cx="5183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scikits.learn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package LDA example:</a:t>
            </a:r>
            <a:endParaRPr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Quadratic </a:t>
            </a:r>
            <a:r>
              <a:rPr lang="en-US" altLang="zh-TW" dirty="0" err="1" smtClean="0"/>
              <a:t>discriminant</a:t>
            </a:r>
            <a:r>
              <a:rPr lang="en-US" altLang="zh-TW" dirty="0" smtClean="0"/>
              <a:t> analysis (QDA)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66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611560" y="1268760"/>
            <a:ext cx="7992888" cy="5400600"/>
            <a:chOff x="683568" y="260648"/>
            <a:chExt cx="7776864" cy="6268131"/>
          </a:xfrm>
        </p:grpSpPr>
        <p:pic>
          <p:nvPicPr>
            <p:cNvPr id="9" name="圖片 8" descr="QDA.PNG"/>
            <p:cNvPicPr>
              <a:picLocks noChangeAspect="1"/>
            </p:cNvPicPr>
            <p:nvPr/>
          </p:nvPicPr>
          <p:blipFill>
            <a:blip r:embed="rId2" cstate="print"/>
            <a:srcRect r="32276"/>
            <a:stretch>
              <a:fillRect/>
            </a:stretch>
          </p:blipFill>
          <p:spPr>
            <a:xfrm>
              <a:off x="683568" y="332656"/>
              <a:ext cx="7776864" cy="6196123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4139952" y="260648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latin typeface="微軟正黑體" pitchFamily="34" charset="-120"/>
                  <a:ea typeface="微軟正黑體" pitchFamily="34" charset="-120"/>
                </a:rPr>
                <a:t>LDA</a:t>
              </a:r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691680" y="980728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latin typeface="微軟正黑體" pitchFamily="34" charset="-120"/>
                  <a:ea typeface="微軟正黑體" pitchFamily="34" charset="-120"/>
                </a:rPr>
                <a:t>QDA</a:t>
              </a:r>
              <a:endParaRPr lang="zh-TW" altLang="en-US" sz="2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67</a:t>
            </a:fld>
            <a:endParaRPr lang="zh-TW" altLang="en-US"/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251520" y="1052736"/>
            <a:ext cx="849694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import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numpy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as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from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scikits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learn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qda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import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QDA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xtr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array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([[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50.0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70.0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            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80.0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            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50.0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50.0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            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70.0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60.0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            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90.0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90.0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            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50.0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90.0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            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80.0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60.0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            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70.0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70.0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            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30.0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50.0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],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             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60.0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80.0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]])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ytr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np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array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([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2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clf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=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QDA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clf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fit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xtr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ytr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print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clf</a:t>
            </a:r>
            <a:r>
              <a:rPr kumimoji="1" lang="en-US" altLang="zh-TW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.</a:t>
            </a:r>
            <a:r>
              <a:rPr kumimoji="1" lang="en-US" altLang="zh-TW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predict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([[-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0.8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,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-</a:t>
            </a: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1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ea typeface="新細明體" pitchFamily="18" charset="-120"/>
                <a:cs typeface="Courier New" pitchFamily="49" charset="0"/>
              </a:rPr>
              <a:t>]])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47664" y="476672"/>
            <a:ext cx="5433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scikits.learn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package QDA example:</a:t>
            </a:r>
            <a:endParaRPr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Python packages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Mathematics</a:t>
            </a:r>
          </a:p>
          <a:p>
            <a:pPr lvl="1"/>
            <a:r>
              <a:rPr lang="en-US" altLang="zh-TW" dirty="0" err="1" smtClean="0">
                <a:hlinkClick r:id="rId2"/>
              </a:rPr>
              <a:t>NumPy</a:t>
            </a:r>
            <a:r>
              <a:rPr lang="en-US" altLang="zh-TW" dirty="0" smtClean="0"/>
              <a:t>: </a:t>
            </a:r>
            <a:r>
              <a:rPr lang="en-US" altLang="zh-TW" dirty="0" smtClean="0">
                <a:solidFill>
                  <a:srgbClr val="FF0000"/>
                </a:solidFill>
              </a:rPr>
              <a:t>fundamental package for scientific computing </a:t>
            </a:r>
          </a:p>
          <a:p>
            <a:pPr lvl="1"/>
            <a:r>
              <a:rPr lang="en-US" altLang="zh-TW" dirty="0" err="1" smtClean="0">
                <a:hlinkClick r:id="rId3"/>
              </a:rPr>
              <a:t>SciPy</a:t>
            </a:r>
            <a:r>
              <a:rPr lang="en-US" altLang="zh-TW" dirty="0" smtClean="0"/>
              <a:t>: </a:t>
            </a:r>
            <a:r>
              <a:rPr lang="en-US" altLang="zh-TW" dirty="0" smtClean="0">
                <a:solidFill>
                  <a:srgbClr val="FF0000"/>
                </a:solidFill>
              </a:rPr>
              <a:t>extension of </a:t>
            </a:r>
            <a:r>
              <a:rPr lang="en-US" altLang="zh-TW" dirty="0" err="1" smtClean="0">
                <a:solidFill>
                  <a:srgbClr val="FF0000"/>
                </a:solidFill>
              </a:rPr>
              <a:t>NumPy</a:t>
            </a:r>
            <a:r>
              <a:rPr lang="en-US" altLang="zh-TW" dirty="0" smtClean="0">
                <a:solidFill>
                  <a:srgbClr val="FF0000"/>
                </a:solidFill>
              </a:rPr>
              <a:t> with many mathematics packages</a:t>
            </a:r>
          </a:p>
          <a:p>
            <a:pPr lvl="1"/>
            <a:r>
              <a:rPr lang="en-US" altLang="zh-TW" dirty="0" err="1" smtClean="0">
                <a:hlinkClick r:id="rId4"/>
              </a:rPr>
              <a:t>cvxopt</a:t>
            </a:r>
            <a:r>
              <a:rPr lang="en-US" altLang="zh-TW" dirty="0" smtClean="0"/>
              <a:t>: convex optimization</a:t>
            </a:r>
          </a:p>
          <a:p>
            <a:pPr lvl="1"/>
            <a:r>
              <a:rPr lang="en-US" altLang="zh-TW" dirty="0" err="1" smtClean="0">
                <a:hlinkClick r:id="rId5"/>
              </a:rPr>
              <a:t>PyMC</a:t>
            </a:r>
            <a:r>
              <a:rPr lang="en-US" altLang="zh-TW" dirty="0" smtClean="0"/>
              <a:t>: Bayesian estimation, Markov chain Monte Carlo (MCMC)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69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7504" y="548680"/>
            <a:ext cx="8892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Machine learning: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  <a:hlinkClick r:id="rId2"/>
              </a:rPr>
              <a:t>Scikits.learn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: 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classic machine learning algorithms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Scikits.ann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: wrapper for the Approximate Nearest Neighbor (ANN) Library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  <a:hlinkClick r:id="rId4"/>
              </a:rPr>
              <a:t>Scikits.datasmooth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:  numerical methods for smoothing data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  <a:hlinkClick r:id="rId5"/>
              </a:rPr>
              <a:t>Scikits.statmodel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:   complement to 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scipy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for statistical computations 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  <a:hlinkClick r:id="rId6"/>
              </a:rPr>
              <a:t>Scikits.timeseries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: for processing time series data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hlinkClick r:id="rId7"/>
              </a:rPr>
              <a:t>MDP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collection of supervised and unsupervised learning algorithm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  <a:hlinkClick r:id="rId8"/>
              </a:rPr>
              <a:t>PyML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focuses on SVMs and other kernel methods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  <a:hlinkClick r:id="rId9"/>
              </a:rPr>
              <a:t>Pyevolve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:  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genetic algorithm and genetic programming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hlinkClick r:id="rId10"/>
              </a:rPr>
              <a:t>Shogun  (Python interface)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: A large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scale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machine learning toolbox</a:t>
            </a:r>
          </a:p>
          <a:p>
            <a:pPr lvl="1">
              <a:lnSpc>
                <a:spcPts val="3200"/>
              </a:lnSpc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Python development environment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Eclipse + </a:t>
            </a:r>
            <a:r>
              <a:rPr lang="en-US" altLang="zh-TW" dirty="0" err="1" smtClean="0"/>
              <a:t>pydev</a:t>
            </a:r>
            <a:r>
              <a:rPr lang="en-US" altLang="zh-TW" dirty="0" smtClean="0"/>
              <a:t> (middle or large scale project)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5" name="圖片 4" descr="python_eclip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856895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70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79512" y="612845"/>
            <a:ext cx="8784976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Plot &amp; Image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  <a:hlinkClick r:id="rId2"/>
              </a:rPr>
              <a:t>Matplotlib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2D plotting library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  <a:hlinkClick r:id="rId3"/>
              </a:rPr>
              <a:t>OpenCV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 (Python interface)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  real time computer vision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PIL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  image processing for many image file formats</a:t>
            </a:r>
          </a:p>
          <a:p>
            <a:pPr lvl="1">
              <a:lnSpc>
                <a:spcPts val="3200"/>
              </a:lnSpc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  <a:hlinkClick r:id="rId5"/>
            </a:endParaRP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Web: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  <a:hlinkClick r:id="rId5"/>
              </a:rPr>
              <a:t>lxml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 for processing XML and HTML file 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  <a:hlinkClick r:id="rId6"/>
              </a:rPr>
              <a:t>Django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  Python web framework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55576" y="501317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  <a:hlinkClick r:id="rId7"/>
              </a:rPr>
              <a:t>More information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(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scipy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topical software)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常用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dataset來源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71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11560" y="1628800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Weka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software collection: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http://www.cs.waikato.ac.nz/ml/weka/index_datasets.html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UCI machine learning repository:</a:t>
            </a: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http://www.ics.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uci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.edu/~mlearn/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Quiz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PCA找出iris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dataset中，最大的二個主成份的貢獻度以及主成份之值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LDA建立iris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dataset的預測模型，並做self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test(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即把training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data做為testing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data)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求模型的預測正確率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Iris data set(wiki)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750px-GNU_Tux_Revolution_-_white_background_-1280x1024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33200" b="22700"/>
          <a:stretch>
            <a:fillRect/>
          </a:stretch>
        </p:blipFill>
        <p:spPr>
          <a:xfrm>
            <a:off x="323528" y="2780928"/>
            <a:ext cx="8572500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文字方塊 3"/>
          <p:cNvSpPr txBox="1"/>
          <p:nvPr/>
        </p:nvSpPr>
        <p:spPr>
          <a:xfrm>
            <a:off x="1547664" y="1124744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Thank you!!</a:t>
            </a:r>
            <a:endParaRPr lang="zh-TW" altLang="en-US" sz="9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>
              <a:lnSpc>
                <a:spcPts val="4500"/>
              </a:lnSpc>
              <a:buFont typeface="Wingdings" pitchFamily="2" charset="2"/>
              <a:buChar char="l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以冒號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:)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做為敘述的開始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lvl="1">
              <a:lnSpc>
                <a:spcPts val="4500"/>
              </a:lnSpc>
              <a:buFont typeface="Wingdings" pitchFamily="2" charset="2"/>
              <a:buChar char="l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不必使用分號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(;)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做為結尾</a:t>
            </a:r>
          </a:p>
          <a:p>
            <a:pPr marL="0" lvl="1">
              <a:lnSpc>
                <a:spcPts val="4500"/>
              </a:lnSpc>
              <a:buFont typeface="Wingdings" pitchFamily="2" charset="2"/>
              <a:buChar char="l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井字號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(#)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做為單行註解符號</a:t>
            </a:r>
          </a:p>
          <a:p>
            <a:pPr marL="0" lvl="1">
              <a:lnSpc>
                <a:spcPts val="4500"/>
              </a:lnSpc>
              <a:buFont typeface="Wingdings" pitchFamily="2" charset="2"/>
              <a:buChar char="l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tab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鍵做為縮排區塊的依據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所以不使用括號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0" lvl="1">
              <a:lnSpc>
                <a:spcPts val="4500"/>
              </a:lnSpc>
              <a:buFont typeface="Wingdings" pitchFamily="2" charset="2"/>
              <a:buChar char="l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不必指定變數型態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(runtime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時才會進行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binding)</a:t>
            </a:r>
          </a:p>
          <a:p>
            <a:pPr>
              <a:lnSpc>
                <a:spcPts val="4500"/>
              </a:lnSpc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Basic operation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expression</a:t>
            </a:r>
            <a:endParaRPr lang="zh-TW" alt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3 + 5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3 + (5 * 4)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3 ** 2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‘Hello’ + ‘World’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variable</a:t>
            </a:r>
            <a:endParaRPr lang="zh-TW" altLang="en-US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a = 4 &lt;&lt; 3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b = a * 4.5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c = (</a:t>
            </a:r>
            <a:r>
              <a:rPr lang="en-US" altLang="zh-TW" sz="2400" dirty="0" err="1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a+b</a:t>
            </a: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)/2.5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a = “Hello World”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型別是動態的，會根據指定時的物件來決定型別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FD6A-CD28-4AD1-997B-38CF7B9E77E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3697</Words>
  <Application>Microsoft Office PowerPoint</Application>
  <PresentationFormat>如螢幕大小 (4:3)</PresentationFormat>
  <Paragraphs>1589</Paragraphs>
  <Slides>73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73</vt:i4>
      </vt:variant>
    </vt:vector>
  </HeadingPairs>
  <TitlesOfParts>
    <vt:vector size="76" baseType="lpstr">
      <vt:lpstr>Office 佈景主題</vt:lpstr>
      <vt:lpstr>方程式</vt:lpstr>
      <vt:lpstr>Microsoft 方程式編輯器 3.0</vt:lpstr>
      <vt:lpstr>常用資料分析方法</vt:lpstr>
      <vt:lpstr>Outline</vt:lpstr>
      <vt:lpstr>Python language</vt:lpstr>
      <vt:lpstr>Python implementations</vt:lpstr>
      <vt:lpstr>Python development environment</vt:lpstr>
      <vt:lpstr>Python development environment</vt:lpstr>
      <vt:lpstr>Python development environment</vt:lpstr>
      <vt:lpstr>Properties</vt:lpstr>
      <vt:lpstr>Basic operation</vt:lpstr>
      <vt:lpstr>Conditional statements</vt:lpstr>
      <vt:lpstr>Conditional statements</vt:lpstr>
      <vt:lpstr>Number and string</vt:lpstr>
      <vt:lpstr>List</vt:lpstr>
      <vt:lpstr>Tuples (read only list)</vt:lpstr>
      <vt:lpstr>Dictionaries</vt:lpstr>
      <vt:lpstr>Loops</vt:lpstr>
      <vt:lpstr>Function</vt:lpstr>
      <vt:lpstr>Class</vt:lpstr>
      <vt:lpstr>Exceptions</vt:lpstr>
      <vt:lpstr>I/O</vt:lpstr>
      <vt:lpstr>Module</vt:lpstr>
      <vt:lpstr>Built-in modules</vt:lpstr>
      <vt:lpstr>Matrix addition &amp; subtraction</vt:lpstr>
      <vt:lpstr>Matrix multiplication</vt:lpstr>
      <vt:lpstr>Matrix scalar multiplication &amp; transpose</vt:lpstr>
      <vt:lpstr>Diagonal matrix and trace</vt:lpstr>
      <vt:lpstr>Determinant</vt:lpstr>
      <vt:lpstr>Eigenvector and eigenvalue</vt:lpstr>
      <vt:lpstr>Covariance matrix Σ</vt:lpstr>
      <vt:lpstr>Linear transform</vt:lpstr>
      <vt:lpstr>Data representation</vt:lpstr>
      <vt:lpstr>Normalization</vt:lpstr>
      <vt:lpstr>Classification problem</vt:lpstr>
      <vt:lpstr>Regression problem</vt:lpstr>
      <vt:lpstr>Principle component analysis (PCA)</vt:lpstr>
      <vt:lpstr>Standard inner product</vt:lpstr>
      <vt:lpstr>Vector projection</vt:lpstr>
      <vt:lpstr>Variance </vt:lpstr>
      <vt:lpstr>投影片 39</vt:lpstr>
      <vt:lpstr>投影片 40</vt:lpstr>
      <vt:lpstr>投影片 41</vt:lpstr>
      <vt:lpstr>Principal component analysis (PCA)</vt:lpstr>
      <vt:lpstr>投影片 43</vt:lpstr>
      <vt:lpstr>投影片 44</vt:lpstr>
      <vt:lpstr>Contribution of the components</vt:lpstr>
      <vt:lpstr>Implementation</vt:lpstr>
      <vt:lpstr>投影片 47</vt:lpstr>
      <vt:lpstr>Linear discriminant analysis (LDA)</vt:lpstr>
      <vt:lpstr>Notations</vt:lpstr>
      <vt:lpstr>Projection</vt:lpstr>
      <vt:lpstr>Within &amp; between class scatter</vt:lpstr>
      <vt:lpstr>Between class scatter matrix</vt:lpstr>
      <vt:lpstr>Between class scatter matrix</vt:lpstr>
      <vt:lpstr>投影片 54</vt:lpstr>
      <vt:lpstr>Within class scatter matrix</vt:lpstr>
      <vt:lpstr>投影片 56</vt:lpstr>
      <vt:lpstr>Multiclass linear discriminant analysis</vt:lpstr>
      <vt:lpstr>投影片 58</vt:lpstr>
      <vt:lpstr>LDA 2-class classifier</vt:lpstr>
      <vt:lpstr>投影片 60</vt:lpstr>
      <vt:lpstr>投影片 61</vt:lpstr>
      <vt:lpstr>Linear discriminant function</vt:lpstr>
      <vt:lpstr>LDA – Mahalanobis distance</vt:lpstr>
      <vt:lpstr>投影片 64</vt:lpstr>
      <vt:lpstr>投影片 65</vt:lpstr>
      <vt:lpstr>Quadratic discriminant analysis (QDA)</vt:lpstr>
      <vt:lpstr>投影片 67</vt:lpstr>
      <vt:lpstr>Python packages</vt:lpstr>
      <vt:lpstr>投影片 69</vt:lpstr>
      <vt:lpstr>投影片 70</vt:lpstr>
      <vt:lpstr>常用dataset來源</vt:lpstr>
      <vt:lpstr>Quiz</vt:lpstr>
      <vt:lpstr>投影片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常用資料分析方法</dc:title>
  <dc:creator>par67vm</dc:creator>
  <cp:lastModifiedBy>par67vm</cp:lastModifiedBy>
  <cp:revision>622</cp:revision>
  <dcterms:created xsi:type="dcterms:W3CDTF">2011-06-29T08:46:15Z</dcterms:created>
  <dcterms:modified xsi:type="dcterms:W3CDTF">2011-07-06T04:33:07Z</dcterms:modified>
</cp:coreProperties>
</file>