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66" r:id="rId5"/>
    <p:sldId id="287" r:id="rId6"/>
    <p:sldId id="259" r:id="rId7"/>
    <p:sldId id="260" r:id="rId8"/>
    <p:sldId id="288" r:id="rId9"/>
    <p:sldId id="261" r:id="rId10"/>
    <p:sldId id="263" r:id="rId11"/>
    <p:sldId id="262" r:id="rId12"/>
    <p:sldId id="264" r:id="rId13"/>
    <p:sldId id="265" r:id="rId14"/>
    <p:sldId id="267" r:id="rId15"/>
    <p:sldId id="286" r:id="rId16"/>
    <p:sldId id="268" r:id="rId17"/>
    <p:sldId id="269" r:id="rId18"/>
    <p:sldId id="274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9" r:id="rId3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2" d="100"/>
          <a:sy n="10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610C5-61D5-48F8-AC46-D90C4CA8625A}" type="datetimeFigureOut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FF23C-31F8-4063-8220-3081EB01949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F23C-31F8-4063-8220-3081EB019497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F23C-31F8-4063-8220-3081EB01949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EC6D-0D12-42FD-AF5D-D272552DC6DF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83F7-FD15-42B8-AD02-771058C4B947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5E5B-8D73-4EDC-A237-C7B8424CBCC5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074-D36A-4893-9F9A-B00113556A92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91B4-6744-42F5-91A4-44E0EF53438F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5F9-D927-4836-AC72-7D4A92006B55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D217-BA1B-4B09-8922-BF46EAA91704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55CB7-0AB7-42EE-A5AD-32F1EBBA2CCF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7615-AD85-4F2C-8C28-08CBC2ADB512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946F-25D0-4F11-8477-8865B122F75A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3F7-C327-462A-AC1E-2A91890EC54B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60B2D-B4F1-4412-9FCD-0523F8D96099}" type="datetime1">
              <a:rPr lang="zh-TW" altLang="en-US" smtClean="0"/>
              <a:pPr/>
              <a:t>2011/7/13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ioinfadmin.cs.ucl.ac.uk/downloads/psipr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ric.univ-lyon2.fr/~ricco/tanagra/en/tanagra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蛋白質相關特徵及研究工具介紹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Speaker: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王重傑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Date:2011/07/13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胺基酸組成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一般由胺基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(NH2)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及羧基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(COOH)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組成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通式是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H</a:t>
            </a:r>
            <a:r>
              <a:rPr lang="en-US" altLang="zh-TW" sz="2800" baseline="-25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N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HRCOOH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R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為基團，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為結構中的中心碳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(C</a:t>
            </a:r>
            <a:r>
              <a:rPr lang="el-GR" altLang="zh-TW" sz="2800" dirty="0" smtClean="0">
                <a:latin typeface="標楷體" pitchFamily="65" charset="-120"/>
                <a:ea typeface="標楷體" pitchFamily="65" charset="-120"/>
              </a:rPr>
              <a:t>α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根據基團不同可分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脂肪族、芳香族、雜環、含硫、含碘胺基酸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5" name="圖片 4" descr="220px-Phenylalanin_-_Phenylalanine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56992"/>
            <a:ext cx="20955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一些胺基酸屬性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親疏水性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Hydrophilic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表示分子透過氫鍵與水分子結合的物理性質，也表示為極性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Polarity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或非極性份子。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等電點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isoelectric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point):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一個分子或者表面不帶電荷時的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pH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值。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凡得瓦力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waals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在化學中通常指分子之間的作用力。通常與分子量成正比。</a:t>
            </a: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常用蛋白質屬性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蛋白質長度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一般指一級序列的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殘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基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個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數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分子量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蛋白質裡胺基酸分子量的總合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胺基酸距離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一級結構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即兩殘基的間隔差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三維空間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通常為兩中心碳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(C</a:t>
            </a:r>
            <a:r>
              <a:rPr lang="el-GR" altLang="zh-TW" sz="2400" baseline="-25000" dirty="0" smtClean="0">
                <a:latin typeface="標楷體" pitchFamily="65" charset="-120"/>
                <a:ea typeface="標楷體" pitchFamily="65" charset="-120"/>
              </a:rPr>
              <a:t>α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的歐基里得距離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Euclidean distance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一些生物學上的用詞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同源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(homology):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指演化中有某些結構是隸屬相同祖先，則稱為同源。在蛋白質上則為序列上有相似的結構。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一致性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(identity):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在蛋白質比較中，用來評斷蛋白質相近程度的指標。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常用蛋白質相關工具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BLAST/PSI-BLAST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找出同源蛋白質，以得到演化上的資訊。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PSIPRED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預測蛋白質中各殘基的二級結構狀態，主要分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helix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strand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coil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zh-TW" altLang="en-US" sz="28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蛋白質資料庫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Protein data bank(PDB)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http://www.pdb.org/pdb/home/home.do</a:t>
            </a:r>
          </a:p>
          <a:p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Structural Classification of Proteins (SCOP)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http://scop.mrc-lmb.cam.ac.uk/scop/</a:t>
            </a:r>
          </a:p>
          <a:p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Uniprot.org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http://www.uniprot.org/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PSIPRED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簡介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為二級結構預測工具。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搭配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PSSM(Position Specific Score Matrix)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獲得同源資訊，使得預測準確度較高。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NN(Neural Network)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做為此工具的分類器。</a:t>
            </a:r>
            <a:endParaRPr lang="zh-TW" altLang="en-US" sz="28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PSIPRED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輸出入格式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Input: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a protein 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fasta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file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Fasta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file format: </a:t>
            </a:r>
          </a:p>
          <a:p>
            <a:pPr lvl="1"/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Output: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horiz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ss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.ss2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17</a:t>
            </a:fld>
            <a:endParaRPr lang="zh-TW" altLang="en-US"/>
          </a:p>
        </p:txBody>
      </p:sp>
      <p:pic>
        <p:nvPicPr>
          <p:cNvPr id="5" name="圖片 4" descr="exfas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564904"/>
            <a:ext cx="5810250" cy="79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TW" sz="40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altLang="zh-TW" sz="4000" dirty="0" smtClean="0">
                <a:latin typeface="Times New Roman" pitchFamily="18" charset="0"/>
                <a:cs typeface="Times New Roman" pitchFamily="18" charset="0"/>
              </a:rPr>
              <a:t> file and .ss2 file</a:t>
            </a:r>
            <a:endParaRPr lang="zh-TW" alt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內容版面配置區 4" descr="psipred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204864"/>
            <a:ext cx="3009900" cy="332422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18</a:t>
            </a:fld>
            <a:endParaRPr lang="zh-TW" altLang="en-US"/>
          </a:p>
        </p:txBody>
      </p:sp>
      <p:pic>
        <p:nvPicPr>
          <p:cNvPr id="6" name="圖片 5" descr="psipr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636912"/>
            <a:ext cx="2857500" cy="2943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cs typeface="Times New Roman" pitchFamily="18" charset="0"/>
              </a:rPr>
              <a:t>PSIPRED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安裝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下載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Psipred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hlinkClick r:id="rId2"/>
              </a:rPr>
              <a:t>http://bioinfadmin.cs.ucl.ac.uk/downloads/psipred/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PSI-BLAST: ftp://ftp.ncbi.nih.gov/blast/executables/release/  (use 2.2.9)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nr(non-redundant) DB: ftp://ftp.ncbi.nih.gov/blast/db/nr.xx.tar.gz</a:t>
            </a:r>
          </a:p>
          <a:p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作業環境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:Linux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zh-TW" alt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蛋白質相關特徵介紹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PSIPRED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工具教學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Tanagra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工具教學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28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PSIPRED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執行檔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以下為同資料夾相對目錄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指令文件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lvl="1"/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runpsipred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 work with PSI-BLAST</a:t>
            </a:r>
          </a:p>
          <a:p>
            <a:pPr lvl="1"/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runpsipred_single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 work without PSI-BLAST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建議使用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:/BLAST+/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runpsipredplus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原因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新版上述兩個常有問題，尚未發現方法解決。這個是可以正常執行的。</a:t>
            </a:r>
            <a:endParaRPr lang="zh-TW" altLang="en-US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PSIPRED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執行檔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設定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PSI-BLAST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路徑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ncbidir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= ../../blast+/bin</a:t>
            </a:r>
          </a:p>
          <a:p>
            <a:pPr lvl="1"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設定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nr DB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路徑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dbname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= ../../database/xxx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/nr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Xxx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nr DB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存放資料夾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可自取資料夾名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，紅色部分是用來判斷使用何種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DB(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基本上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PSI-BLAST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只吃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nr) 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執行指令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./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runpsipredplus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xxx.fasta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cs typeface="Times New Roman" pitchFamily="18" charset="0"/>
              </a:rPr>
              <a:t>Tanagra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簡介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一個內建多種資料分析方法的工具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網站裡有工具所包含的演算法的介紹可供查詢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下載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hlinkClick r:id="rId2"/>
              </a:rPr>
              <a:t>http://eric.univ-lyon2.fr/~ricco/tanagra/en/tanagra.html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支援輸入格式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(1)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.txt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檔格式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attr_name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(\t)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attr_name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(\t)... (\t)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attr_name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value(\t)value(\t)... (\t)value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value(\t)value(\t)... (\t)value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.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.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.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屬性值若有數字，則會自動判定成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continue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屬性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;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若全字元，則為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discrete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支援輸入格式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xls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僅支援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Excel97&amp;2000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版本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格式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第一列為屬性名，以下接屬性值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txt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檔相反，若屬性值有字元或字串，則屬性便為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discrete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支援輸入格式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arff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檔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WEKA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支援格式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主要分兩個區塊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Header information</a:t>
            </a:r>
          </a:p>
          <a:p>
            <a:pPr lvl="2"/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@relation 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R_name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表示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data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定義的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relation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名稱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@attribute 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attr_name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value_type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定義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data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屬性名及型態，若為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discrete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，則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value_type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{value1, value2, …}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Data information</a:t>
            </a: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@data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作為開始的記號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每個屬性值以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‘,’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區隔，每筆資料的屬性值要一樣多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Ex:@data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0.3, 0.2, 0.5, x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0.6, 0.8, 0.7, y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.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.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操作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開檔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選取適合的檔案資料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(.txt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arff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xls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定義資料狀態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決定資料的輸出入部分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功能選取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以滑鼠拖曳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檔案成功讀取畫面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內容版面配置區 4" descr="op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268760"/>
            <a:ext cx="6120679" cy="5098793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179512" y="2492896"/>
            <a:ext cx="1872208" cy="1368152"/>
          </a:xfrm>
          <a:prstGeom prst="wedgeRoundRectCallout">
            <a:avLst>
              <a:gd name="adj1" fmla="val 43290"/>
              <a:gd name="adj2" fmla="val -88436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2.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點選這個，將下方所需物件拉至其底下，若資料符合條件及可運作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圓角矩形圖說文字 9"/>
          <p:cNvSpPr/>
          <p:nvPr/>
        </p:nvSpPr>
        <p:spPr>
          <a:xfrm>
            <a:off x="116834" y="260648"/>
            <a:ext cx="1718862" cy="936103"/>
          </a:xfrm>
          <a:prstGeom prst="wedgeRoundRectCallout">
            <a:avLst>
              <a:gd name="adj1" fmla="val 47738"/>
              <a:gd name="adj2" fmla="val 93756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1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點此鍵以定義資料型態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定義資料方式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內容版面配置區 4" descr="datastat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340768"/>
            <a:ext cx="5441454" cy="4490839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644008" y="2276872"/>
            <a:ext cx="14401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圖說文字 8"/>
          <p:cNvSpPr/>
          <p:nvPr/>
        </p:nvSpPr>
        <p:spPr>
          <a:xfrm>
            <a:off x="6084168" y="692696"/>
            <a:ext cx="2376264" cy="1044696"/>
          </a:xfrm>
          <a:prstGeom prst="wedgeRoundRectCallout">
            <a:avLst>
              <a:gd name="adj1" fmla="val -49497"/>
              <a:gd name="adj2" fmla="val 97333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定義資料屬性輸入輸出的狀態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2195736" y="2564904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圖說文字 10"/>
          <p:cNvSpPr/>
          <p:nvPr/>
        </p:nvSpPr>
        <p:spPr>
          <a:xfrm>
            <a:off x="323528" y="1268760"/>
            <a:ext cx="1800200" cy="1080120"/>
          </a:xfrm>
          <a:prstGeom prst="wedgeRoundRectCallout">
            <a:avLst>
              <a:gd name="adj1" fmla="val 57319"/>
              <a:gd name="adj2" fmla="val 73863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表示屬性為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continuous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，若為綠色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符號則為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discrete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2186406" y="4822507"/>
            <a:ext cx="91440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圖說文字 12"/>
          <p:cNvSpPr/>
          <p:nvPr/>
        </p:nvSpPr>
        <p:spPr>
          <a:xfrm>
            <a:off x="611560" y="5373216"/>
            <a:ext cx="1728192" cy="1296144"/>
          </a:xfrm>
          <a:prstGeom prst="wedgeRoundRectCallout">
            <a:avLst>
              <a:gd name="adj1" fmla="val 47293"/>
              <a:gd name="adj2" fmla="val -71706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點此可以一次選取全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continuous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or discrete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屬性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常用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元件介紹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Data visualization: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用於檢視資料，可大略知道資料的分布情況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View dataset: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檢視資料數據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Export dataset: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將資料轉為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.txt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檔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蛋白質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(Protein)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基本屬性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由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種標準胺基酸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(Amino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acid)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及數種非標準胺基酸組成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胺基酸通過肽鍵結合形成蛋白質聚合物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一旦肽鍵成為蛋白質的一部份，胺基酸即被稱為殘基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(residue)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被連接起來的氮碳氧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(NCO)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原子，則稱為主鏈或蛋白質骨幹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(backbone)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常用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元件介紹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(cont)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Feature construction: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這部分主要是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feature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的建構跟轉換型態，以配合各種演算法所需的資料型態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Binary binning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Cont to disc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	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常用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元件介紹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(cont)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Feature selection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用來找出資料中有效屬性，以改進分類效果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Feature ranking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Fisher filtering</a:t>
            </a:r>
            <a:endParaRPr lang="zh-TW" altLang="en-US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Tanagra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常用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元件介紹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(cont)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Regression:</a:t>
            </a:r>
          </a:p>
          <a:p>
            <a:pPr lvl="1"/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SVR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Factorial analysis:</a:t>
            </a:r>
          </a:p>
          <a:p>
            <a:pPr lvl="1"/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PCA</a:t>
            </a:r>
          </a:p>
          <a:p>
            <a:pPr lvl="1"/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Spv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learing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lvl="1"/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SVC</a:t>
            </a:r>
          </a:p>
          <a:p>
            <a:pPr lvl="1"/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K-NN</a:t>
            </a:r>
          </a:p>
          <a:p>
            <a:pPr lvl="1"/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Naïve 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bayes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0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使用注意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認清演算法所需資料型態，否則有可能不能執行。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machine learning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相關的套件，資料量大的需等上一段時間。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執行結果可以存成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html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格式的報告檔。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練習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於實驗室檔案伺服器下載資料檔，操作以下步驟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將資料轉為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400" dirty="0" err="1" smtClean="0">
                <a:latin typeface="標楷體" pitchFamily="65" charset="-120"/>
                <a:ea typeface="標楷體" pitchFamily="65" charset="-120"/>
              </a:rPr>
              <a:t>arff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格式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檢視資料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將資料型態轉為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discrete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至少使用兩種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feature selection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方法，比較不同之處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擇一種需有用到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discrete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屬性的方法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至少操作兩種分類器，比較其結果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將結果輸出報告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蛋白質上的鍵結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為形成骨幹或者結構上的穩定及折疊的形成，這些鍵結提供很大的作用。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肽鍵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主鍵的連結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氫鍵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不同胺基酸的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C=O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及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N-H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基團間的鍵結，為二級結構的主體。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雙硫鍵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特殊鍵結，主要影響蛋白質穩定性跟折疊結構。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2-amino-acid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76128" y="2796232"/>
            <a:ext cx="4791744" cy="213389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標準胺基酸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771800" y="1484784"/>
          <a:ext cx="3312369" cy="515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3"/>
                <a:gridCol w="1104123"/>
                <a:gridCol w="1104123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Amino Acid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Three-letter Abbreviation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aseline="0" dirty="0" smtClean="0"/>
                        <a:t>One-letter Abbreviation</a:t>
                      </a:r>
                      <a:endParaRPr lang="zh-TW" altLang="en-US" sz="1200" baseline="0" dirty="0" smtClean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Alanine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Ala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A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Arginine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Arg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R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Asparagine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Asn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N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Aspartic acid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Asp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D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Cysteine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Cys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C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Glutamic</a:t>
                      </a:r>
                      <a:r>
                        <a:rPr lang="en-US" altLang="zh-TW" sz="1200" baseline="0" dirty="0" smtClean="0"/>
                        <a:t> acid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Glu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Glutamine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Gln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Q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Glycine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Gly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G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Histidine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His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H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Isoleucine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Ile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I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Leucine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Leu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L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Lysine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Lys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K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Methionine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Met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M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Phenylalanine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Phe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F</a:t>
                      </a:r>
                      <a:endParaRPr lang="zh-TW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Proline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Pro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P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Serine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Ser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S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Threonine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Thr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T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Tryptophan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err="1" smtClean="0"/>
                        <a:t>Trp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W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smtClean="0"/>
                        <a:t>Tyrosine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Tyr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Y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  <a:tr h="23921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aseline="0" dirty="0" err="1" smtClean="0"/>
                        <a:t>Valine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Val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V</a:t>
                      </a:r>
                      <a:endParaRPr lang="zh-TW" altLang="en-US" sz="1200" baseline="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蛋白質結構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一級結構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(Primary structure):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組成蛋白質多肽鏈的線性胺基酸序列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二級結構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(Secondary structure):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胺基酸間的氫鍵形成的穩定結構，主要為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α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螺旋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(helix)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l-GR" altLang="zh-TW" sz="2400" dirty="0" smtClean="0">
                <a:latin typeface="標楷體" pitchFamily="65" charset="-120"/>
                <a:ea typeface="標楷體" pitchFamily="65" charset="-120"/>
              </a:rPr>
              <a:t>β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摺疊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(sheet)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、捲曲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(coil)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三級結構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由多個二級結構元素形成的蛋白質的三維結構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7" name="內容版面配置區 6" descr="200px-Alpha_helix_neg60_neg45_sidevie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348880"/>
            <a:ext cx="2182060" cy="3240360"/>
          </a:xfrm>
        </p:spPr>
      </p:pic>
      <p:pic>
        <p:nvPicPr>
          <p:cNvPr id="8" name="圖片 7" descr="230px-Betashe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9489" y="2204864"/>
            <a:ext cx="2654511" cy="3312368"/>
          </a:xfrm>
          <a:prstGeom prst="rect">
            <a:avLst/>
          </a:prstGeom>
        </p:spPr>
      </p:pic>
      <p:pic>
        <p:nvPicPr>
          <p:cNvPr id="9" name="圖片 8" descr="480px-Protein_primary_structure_zh_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92896"/>
            <a:ext cx="45720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 descr="ex_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391275" cy="42672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1424</Words>
  <Application>Microsoft Office PowerPoint</Application>
  <PresentationFormat>如螢幕大小 (4:3)</PresentationFormat>
  <Paragraphs>295</Paragraphs>
  <Slides>34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5" baseType="lpstr">
      <vt:lpstr>Office 佈景主題</vt:lpstr>
      <vt:lpstr>蛋白質相關特徵及研究工具介紹</vt:lpstr>
      <vt:lpstr>Outline</vt:lpstr>
      <vt:lpstr>蛋白質(Protein)基本屬性</vt:lpstr>
      <vt:lpstr>蛋白質上的鍵結</vt:lpstr>
      <vt:lpstr>投影片 5</vt:lpstr>
      <vt:lpstr>標準胺基酸</vt:lpstr>
      <vt:lpstr>蛋白質結構</vt:lpstr>
      <vt:lpstr>投影片 8</vt:lpstr>
      <vt:lpstr>投影片 9</vt:lpstr>
      <vt:lpstr>胺基酸組成</vt:lpstr>
      <vt:lpstr>一些胺基酸屬性</vt:lpstr>
      <vt:lpstr>常用蛋白質屬性</vt:lpstr>
      <vt:lpstr>一些生物學上的用詞</vt:lpstr>
      <vt:lpstr>常用蛋白質相關工具</vt:lpstr>
      <vt:lpstr>蛋白質資料庫</vt:lpstr>
      <vt:lpstr>PSIPRED簡介</vt:lpstr>
      <vt:lpstr>PSIPRED輸出入格式</vt:lpstr>
      <vt:lpstr>.ss file and .ss2 file</vt:lpstr>
      <vt:lpstr>PSIPRED 安裝</vt:lpstr>
      <vt:lpstr>PSIPRED執行檔</vt:lpstr>
      <vt:lpstr>PSIPRED執行檔</vt:lpstr>
      <vt:lpstr>Tanagra簡介</vt:lpstr>
      <vt:lpstr>Tanagra支援輸入格式(1)</vt:lpstr>
      <vt:lpstr>Tanagra支援輸入格式(2)</vt:lpstr>
      <vt:lpstr>Tanagra支援輸入格式(3)</vt:lpstr>
      <vt:lpstr>Tanagra操作介紹</vt:lpstr>
      <vt:lpstr>檔案成功讀取畫面</vt:lpstr>
      <vt:lpstr>定義資料方式</vt:lpstr>
      <vt:lpstr>Tanagra常用元件介紹</vt:lpstr>
      <vt:lpstr>Tanagra常用元件介紹(cont)</vt:lpstr>
      <vt:lpstr>Tanagra常用元件介紹(cont)</vt:lpstr>
      <vt:lpstr>Tanagra常用元件介紹(cont)</vt:lpstr>
      <vt:lpstr>使用注意</vt:lpstr>
      <vt:lpstr>練習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王重傑</cp:lastModifiedBy>
  <cp:revision>142</cp:revision>
  <dcterms:modified xsi:type="dcterms:W3CDTF">2011-07-13T03:56:44Z</dcterms:modified>
</cp:coreProperties>
</file>