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61" r:id="rId4"/>
    <p:sldId id="262" r:id="rId5"/>
    <p:sldId id="263" r:id="rId6"/>
    <p:sldId id="265" r:id="rId7"/>
    <p:sldId id="266" r:id="rId8"/>
    <p:sldId id="267" r:id="rId9"/>
    <p:sldId id="269" r:id="rId10"/>
    <p:sldId id="270" r:id="rId11"/>
    <p:sldId id="271" r:id="rId12"/>
    <p:sldId id="272" r:id="rId13"/>
    <p:sldId id="287" r:id="rId14"/>
    <p:sldId id="288" r:id="rId15"/>
    <p:sldId id="289" r:id="rId16"/>
    <p:sldId id="290" r:id="rId17"/>
    <p:sldId id="294" r:id="rId18"/>
    <p:sldId id="295" r:id="rId19"/>
    <p:sldId id="291" r:id="rId20"/>
    <p:sldId id="292" r:id="rId21"/>
    <p:sldId id="296" r:id="rId22"/>
    <p:sldId id="293" r:id="rId23"/>
    <p:sldId id="298" r:id="rId24"/>
    <p:sldId id="297" r:id="rId25"/>
    <p:sldId id="299" r:id="rId26"/>
    <p:sldId id="300" r:id="rId27"/>
    <p:sldId id="301" r:id="rId28"/>
    <p:sldId id="274" r:id="rId29"/>
    <p:sldId id="273" r:id="rId30"/>
    <p:sldId id="275" r:id="rId31"/>
    <p:sldId id="276" r:id="rId32"/>
    <p:sldId id="277" r:id="rId33"/>
    <p:sldId id="278" r:id="rId34"/>
    <p:sldId id="279" r:id="rId35"/>
    <p:sldId id="280" r:id="rId36"/>
    <p:sldId id="281" r:id="rId37"/>
    <p:sldId id="282" r:id="rId38"/>
    <p:sldId id="283" r:id="rId39"/>
    <p:sldId id="284" r:id="rId40"/>
    <p:sldId id="285" r:id="rId41"/>
    <p:sldId id="286" r:id="rId42"/>
    <p:sldId id="303" r:id="rId43"/>
    <p:sldId id="304" r:id="rId44"/>
    <p:sldId id="305" r:id="rId45"/>
    <p:sldId id="306" r:id="rId46"/>
    <p:sldId id="307" r:id="rId47"/>
    <p:sldId id="311" r:id="rId48"/>
    <p:sldId id="319" r:id="rId49"/>
    <p:sldId id="309" r:id="rId50"/>
    <p:sldId id="310" r:id="rId51"/>
    <p:sldId id="312" r:id="rId52"/>
    <p:sldId id="313" r:id="rId53"/>
    <p:sldId id="314" r:id="rId54"/>
    <p:sldId id="344" r:id="rId55"/>
    <p:sldId id="316" r:id="rId56"/>
    <p:sldId id="317" r:id="rId57"/>
    <p:sldId id="315" r:id="rId58"/>
    <p:sldId id="318" r:id="rId59"/>
    <p:sldId id="320" r:id="rId60"/>
    <p:sldId id="321" r:id="rId61"/>
    <p:sldId id="322" r:id="rId62"/>
    <p:sldId id="323" r:id="rId63"/>
    <p:sldId id="324" r:id="rId64"/>
    <p:sldId id="325" r:id="rId65"/>
    <p:sldId id="326" r:id="rId66"/>
    <p:sldId id="327" r:id="rId67"/>
    <p:sldId id="328" r:id="rId68"/>
    <p:sldId id="329" r:id="rId69"/>
    <p:sldId id="330" r:id="rId70"/>
    <p:sldId id="331" r:id="rId71"/>
    <p:sldId id="332" r:id="rId72"/>
    <p:sldId id="333" r:id="rId73"/>
    <p:sldId id="334" r:id="rId74"/>
    <p:sldId id="335" r:id="rId75"/>
    <p:sldId id="336" r:id="rId76"/>
    <p:sldId id="337" r:id="rId77"/>
    <p:sldId id="338" r:id="rId78"/>
    <p:sldId id="339" r:id="rId79"/>
    <p:sldId id="340" r:id="rId80"/>
    <p:sldId id="341" r:id="rId81"/>
    <p:sldId id="342" r:id="rId82"/>
    <p:sldId id="343" r:id="rId83"/>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82" autoAdjust="0"/>
  </p:normalViewPr>
  <p:slideViewPr>
    <p:cSldViewPr>
      <p:cViewPr>
        <p:scale>
          <a:sx n="97" d="100"/>
          <a:sy n="97" d="100"/>
        </p:scale>
        <p:origin x="-102" y="-19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27963;&#38913;&#31807;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27963;&#38913;&#31807;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dLbl>
              <c:idx val="1"/>
              <c:tx>
                <c:rich>
                  <a:bodyPr/>
                  <a:lstStyle/>
                  <a:p>
                    <a:r>
                      <a:rPr lang="en-US" altLang="zh-TW" smtClean="0"/>
                      <a:t>4</a:t>
                    </a:r>
                    <a:r>
                      <a:rPr lang="en-US" altLang="zh-TW" dirty="0"/>
                      <a:t>
25%</a:t>
                    </a:r>
                  </a:p>
                </c:rich>
              </c:tx>
              <c:showLegendKey val="0"/>
              <c:showVal val="0"/>
              <c:showCatName val="1"/>
              <c:showSerName val="0"/>
              <c:showPercent val="1"/>
              <c:showBubbleSize val="0"/>
            </c:dLbl>
            <c:dLbl>
              <c:idx val="3"/>
              <c:tx>
                <c:rich>
                  <a:bodyPr/>
                  <a:lstStyle/>
                  <a:p>
                    <a:r>
                      <a:rPr lang="en-US" altLang="zh-TW" smtClean="0"/>
                      <a:t>2</a:t>
                    </a:r>
                    <a:r>
                      <a:rPr lang="en-US" altLang="zh-TW" dirty="0"/>
                      <a:t>
15%</a:t>
                    </a:r>
                  </a:p>
                </c:rich>
              </c:tx>
              <c:showLegendKey val="0"/>
              <c:showVal val="0"/>
              <c:showCatName val="1"/>
              <c:showSerName val="0"/>
              <c:showPercent val="1"/>
              <c:showBubbleSize val="0"/>
            </c:dLbl>
            <c:showLegendKey val="0"/>
            <c:showVal val="0"/>
            <c:showCatName val="1"/>
            <c:showSerName val="0"/>
            <c:showPercent val="1"/>
            <c:showBubbleSize val="0"/>
            <c:showLeaderLines val="1"/>
          </c:dLbls>
          <c:val>
            <c:numRef>
              <c:f>工作表1!$B$1:$B$4</c:f>
              <c:numCache>
                <c:formatCode>g/"通""用""格""式"</c:formatCode>
                <c:ptCount val="4"/>
                <c:pt idx="0">
                  <c:v>1.6</c:v>
                </c:pt>
                <c:pt idx="1">
                  <c:v>1</c:v>
                </c:pt>
                <c:pt idx="2">
                  <c:v>0.8</c:v>
                </c:pt>
                <c:pt idx="3">
                  <c:v>0.6</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dLbl>
              <c:idx val="1"/>
              <c:tx>
                <c:rich>
                  <a:bodyPr/>
                  <a:lstStyle/>
                  <a:p>
                    <a:r>
                      <a:rPr lang="en-US" altLang="zh-TW" smtClean="0"/>
                      <a:t>4</a:t>
                    </a:r>
                    <a:r>
                      <a:rPr lang="en-US" altLang="zh-TW" dirty="0"/>
                      <a:t>
25%</a:t>
                    </a:r>
                  </a:p>
                </c:rich>
              </c:tx>
              <c:showLegendKey val="0"/>
              <c:showVal val="0"/>
              <c:showCatName val="1"/>
              <c:showSerName val="0"/>
              <c:showPercent val="1"/>
              <c:showBubbleSize val="0"/>
            </c:dLbl>
            <c:dLbl>
              <c:idx val="3"/>
              <c:tx>
                <c:rich>
                  <a:bodyPr/>
                  <a:lstStyle/>
                  <a:p>
                    <a:r>
                      <a:rPr lang="en-US" altLang="zh-TW" smtClean="0"/>
                      <a:t>2</a:t>
                    </a:r>
                    <a:r>
                      <a:rPr lang="en-US" altLang="zh-TW" dirty="0"/>
                      <a:t>
15%</a:t>
                    </a:r>
                  </a:p>
                </c:rich>
              </c:tx>
              <c:showLegendKey val="0"/>
              <c:showVal val="0"/>
              <c:showCatName val="1"/>
              <c:showSerName val="0"/>
              <c:showPercent val="1"/>
              <c:showBubbleSize val="0"/>
            </c:dLbl>
            <c:showLegendKey val="0"/>
            <c:showVal val="0"/>
            <c:showCatName val="1"/>
            <c:showSerName val="0"/>
            <c:showPercent val="1"/>
            <c:showBubbleSize val="0"/>
            <c:showLeaderLines val="1"/>
          </c:dLbls>
          <c:val>
            <c:numRef>
              <c:f>工作表1!$B$1:$B$4</c:f>
              <c:numCache>
                <c:formatCode>g/"通""用""格""式"</c:formatCode>
                <c:ptCount val="4"/>
                <c:pt idx="0">
                  <c:v>1.6</c:v>
                </c:pt>
                <c:pt idx="1">
                  <c:v>1</c:v>
                </c:pt>
                <c:pt idx="2">
                  <c:v>0.8</c:v>
                </c:pt>
                <c:pt idx="3">
                  <c:v>0.6</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t>2011/7/18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t>2011/7/18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t>2011/7/18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t>2011/7/18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5BBEAD13-0566-4C6C-97E7-55F17F24B09F}" type="datetimeFigureOut">
              <a:rPr lang="zh-TW" altLang="en-US" smtClean="0"/>
              <a:t>2011/7/18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5BBEAD13-0566-4C6C-97E7-55F17F24B09F}" type="datetimeFigureOut">
              <a:rPr lang="zh-TW" altLang="en-US" smtClean="0"/>
              <a:t>2011/7/18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5BBEAD13-0566-4C6C-97E7-55F17F24B09F}" type="datetimeFigureOut">
              <a:rPr lang="zh-TW" altLang="en-US" smtClean="0"/>
              <a:t>2011/7/18</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5BBEAD13-0566-4C6C-97E7-55F17F24B09F}" type="datetimeFigureOut">
              <a:rPr lang="zh-TW" altLang="en-US" smtClean="0"/>
              <a:t>2011/7/18</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5BBEAD13-0566-4C6C-97E7-55F17F24B09F}" type="datetimeFigureOut">
              <a:rPr lang="zh-TW" altLang="en-US" smtClean="0"/>
              <a:t>2011/7/18</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t>2011/7/18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t>2011/7/18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BEAD13-0566-4C6C-97E7-55F17F24B09F}" type="datetimeFigureOut">
              <a:rPr lang="zh-TW" altLang="en-US" smtClean="0"/>
              <a:t>2011/7/18</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A0BB7-265A-403C-9275-D587AB510EDC}" type="slidenum">
              <a:rPr lang="zh-TW" altLang="en-US" smtClean="0"/>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wmf"/><Relationship Id="rId4" Type="http://schemas.openxmlformats.org/officeDocument/2006/relationships/oleObject" Target="../embeddings/oleObject1.bin"/></Relationships>
</file>

<file path=ppt/slides/_rels/slide4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pyevolve.sourceforge.net/examples.html#example-1-simple-example"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pyevolve.sourceforge.net/wordpress/?p=618"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www.eclipse.org/downloads/"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ez2learn.com/index.php/python-tutorials/eclipse-pydev-tutorials/181-eclipse--pydev" TargetMode="External"/><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hyperlink" Target="http://pyevolve.sourceforge.net/0_6rc1/intro.html"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1196752"/>
            <a:ext cx="8219256" cy="1858218"/>
          </a:xfrm>
        </p:spPr>
        <p:txBody>
          <a:bodyPr>
            <a:normAutofit fontScale="90000"/>
          </a:bodyPr>
          <a:lstStyle/>
          <a:p>
            <a:r>
              <a:rPr lang="en-US" altLang="zh-TW" dirty="0" smtClean="0">
                <a:latin typeface="Times New Roman" pitchFamily="18" charset="0"/>
                <a:cs typeface="Times New Roman" pitchFamily="18" charset="0"/>
              </a:rPr>
              <a:t>Genetic Algorithm </a:t>
            </a:r>
            <a:r>
              <a:rPr lang="en-US" altLang="zh-TW" dirty="0" smtClean="0"/>
              <a:t>(</a:t>
            </a:r>
            <a:r>
              <a:rPr lang="zh-TW" altLang="en-US" dirty="0" smtClean="0">
                <a:latin typeface="標楷體" pitchFamily="65" charset="-120"/>
                <a:ea typeface="標楷體" pitchFamily="65" charset="-120"/>
              </a:rPr>
              <a:t>基因演算法</a:t>
            </a:r>
            <a:r>
              <a:rPr lang="en-US" altLang="zh-TW" dirty="0" smtClean="0"/>
              <a:t>)</a:t>
            </a:r>
            <a:br>
              <a:rPr lang="en-US" altLang="zh-TW" dirty="0" smtClean="0"/>
            </a:br>
            <a:r>
              <a:rPr lang="en-US" altLang="zh-TW" dirty="0" smtClean="0">
                <a:latin typeface="Times New Roman" pitchFamily="18" charset="0"/>
                <a:cs typeface="Times New Roman" pitchFamily="18" charset="0"/>
              </a:rPr>
              <a:t>and</a:t>
            </a:r>
            <a:r>
              <a:rPr lang="en-US" altLang="zh-TW" dirty="0" smtClean="0"/>
              <a:t> </a:t>
            </a:r>
            <a:br>
              <a:rPr lang="en-US" altLang="zh-TW" dirty="0" smtClean="0"/>
            </a:br>
            <a:r>
              <a:rPr lang="en-US" altLang="zh-TW" dirty="0" smtClean="0">
                <a:latin typeface="Times New Roman" pitchFamily="18" charset="0"/>
                <a:cs typeface="Times New Roman" pitchFamily="18" charset="0"/>
              </a:rPr>
              <a:t>Genetic Programming </a:t>
            </a:r>
            <a:r>
              <a:rPr lang="en-US" altLang="zh-TW" dirty="0" smtClean="0"/>
              <a:t>(</a:t>
            </a:r>
            <a:r>
              <a:rPr lang="zh-TW" altLang="en-US" dirty="0" smtClean="0">
                <a:latin typeface="標楷體" pitchFamily="65" charset="-120"/>
                <a:ea typeface="標楷體" pitchFamily="65" charset="-120"/>
              </a:rPr>
              <a:t>基因規劃法</a:t>
            </a:r>
            <a:r>
              <a:rPr lang="en-US" altLang="zh-TW" dirty="0" smtClean="0"/>
              <a:t>)</a:t>
            </a:r>
            <a:endParaRPr lang="zh-TW" altLang="en-US" dirty="0"/>
          </a:p>
        </p:txBody>
      </p:sp>
      <p:sp>
        <p:nvSpPr>
          <p:cNvPr id="3" name="內容版面配置區 2"/>
          <p:cNvSpPr>
            <a:spLocks noGrp="1"/>
          </p:cNvSpPr>
          <p:nvPr>
            <p:ph idx="1"/>
          </p:nvPr>
        </p:nvSpPr>
        <p:spPr>
          <a:xfrm>
            <a:off x="5004048" y="4941168"/>
            <a:ext cx="3970784" cy="1257003"/>
          </a:xfrm>
        </p:spPr>
        <p:txBody>
          <a:bodyPr>
            <a:normAutofit/>
          </a:bodyPr>
          <a:lstStyle/>
          <a:p>
            <a:pPr marL="0" indent="0">
              <a:buNone/>
            </a:pPr>
            <a:r>
              <a:rPr lang="en-US" altLang="zh-TW" dirty="0" smtClean="0">
                <a:latin typeface="Times New Roman" pitchFamily="18" charset="0"/>
                <a:cs typeface="Times New Roman" pitchFamily="18" charset="0"/>
              </a:rPr>
              <a:t>Present:</a:t>
            </a:r>
            <a:r>
              <a:rPr lang="zh-TW" altLang="en-US" dirty="0" smtClean="0">
                <a:latin typeface="Times New Roman" pitchFamily="18" charset="0"/>
                <a:cs typeface="Times New Roman" pitchFamily="18" charset="0"/>
              </a:rPr>
              <a:t>周孝岷</a:t>
            </a:r>
            <a:r>
              <a:rPr lang="en-US" altLang="zh-TW" dirty="0" smtClean="0">
                <a:latin typeface="Times New Roman" pitchFamily="18" charset="0"/>
                <a:cs typeface="Times New Roman" pitchFamily="18" charset="0"/>
              </a:rPr>
              <a:t> </a:t>
            </a:r>
          </a:p>
          <a:p>
            <a:pPr marL="0" indent="0">
              <a:buNone/>
            </a:pPr>
            <a:r>
              <a:rPr lang="en-US" altLang="zh-TW" dirty="0" smtClean="0">
                <a:latin typeface="Times New Roman" pitchFamily="18" charset="0"/>
                <a:cs typeface="Times New Roman" pitchFamily="18" charset="0"/>
              </a:rPr>
              <a:t>Date: July 14,2011</a:t>
            </a:r>
            <a:endParaRPr lang="zh-TW" altLang="en-US" dirty="0">
              <a:latin typeface="Times New Roman" pitchFamily="18" charset="0"/>
              <a:cs typeface="Times New Roman" pitchFamily="18" charset="0"/>
            </a:endParaRPr>
          </a:p>
        </p:txBody>
      </p:sp>
    </p:spTree>
    <p:extLst>
      <p:ext uri="{BB962C8B-B14F-4D97-AF65-F5344CB8AC3E}">
        <p14:creationId xmlns:p14="http://schemas.microsoft.com/office/powerpoint/2010/main" val="16380498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Times New Roman" pitchFamily="18" charset="0"/>
                <a:ea typeface="標楷體" pitchFamily="65" charset="-120"/>
                <a:cs typeface="Times New Roman" pitchFamily="18" charset="0"/>
              </a:rPr>
              <a:t>Mutation</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突變</a:t>
            </a:r>
            <a:r>
              <a:rPr lang="en-US" altLang="zh-TW" dirty="0">
                <a:latin typeface="標楷體" pitchFamily="65" charset="-120"/>
                <a:ea typeface="標楷體" pitchFamily="65" charset="-120"/>
              </a:rPr>
              <a:t>)</a:t>
            </a:r>
            <a:endParaRPr lang="zh-TW" altLang="en-US" dirty="0"/>
          </a:p>
        </p:txBody>
      </p:sp>
      <p:sp>
        <p:nvSpPr>
          <p:cNvPr id="3" name="內容版面配置區 2"/>
          <p:cNvSpPr>
            <a:spLocks noGrp="1"/>
          </p:cNvSpPr>
          <p:nvPr>
            <p:ph idx="1"/>
          </p:nvPr>
        </p:nvSpPr>
        <p:spPr/>
        <p:txBody>
          <a:bodyPr/>
          <a:lstStyle/>
          <a:p>
            <a:r>
              <a:rPr lang="zh-TW" altLang="en-US" dirty="0"/>
              <a:t>在基因演算法中，我們仍然藉著自然界中的這種運算</a:t>
            </a:r>
            <a:r>
              <a:rPr lang="zh-TW" altLang="en-US" dirty="0" smtClean="0"/>
              <a:t>，來</a:t>
            </a:r>
            <a:r>
              <a:rPr lang="zh-TW" altLang="en-US" dirty="0"/>
              <a:t>增加族群的多樣性，使得演化能盡可能的朝多個新</a:t>
            </a:r>
            <a:r>
              <a:rPr lang="zh-TW" altLang="en-US" dirty="0" smtClean="0"/>
              <a:t>方向</a:t>
            </a:r>
            <a:r>
              <a:rPr lang="zh-TW" altLang="en-US" dirty="0"/>
              <a:t>進行，而不侷限在少數的個體上</a:t>
            </a:r>
          </a:p>
        </p:txBody>
      </p:sp>
    </p:spTree>
    <p:extLst>
      <p:ext uri="{BB962C8B-B14F-4D97-AF65-F5344CB8AC3E}">
        <p14:creationId xmlns:p14="http://schemas.microsoft.com/office/powerpoint/2010/main" val="281632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lvl="1" algn="ctr" rtl="0">
              <a:spcBef>
                <a:spcPct val="0"/>
              </a:spcBef>
            </a:pPr>
            <a:r>
              <a:rPr lang="en-US" altLang="zh-TW" sz="4400" dirty="0" smtClean="0">
                <a:latin typeface="Times New Roman" pitchFamily="18" charset="0"/>
                <a:cs typeface="Times New Roman" pitchFamily="18" charset="0"/>
              </a:rPr>
              <a:t>GA</a:t>
            </a:r>
            <a:r>
              <a:rPr lang="zh-TW" altLang="zh-TW" sz="4400" smtClean="0"/>
              <a:t>的</a:t>
            </a:r>
            <a:r>
              <a:rPr lang="zh-TW" altLang="en-US" sz="4400" smtClean="0"/>
              <a:t>相關</a:t>
            </a:r>
            <a:r>
              <a:rPr lang="zh-TW" altLang="zh-TW" sz="4400" smtClean="0"/>
              <a:t>理</a:t>
            </a:r>
            <a:r>
              <a:rPr lang="zh-TW" altLang="en-US" sz="4400" smtClean="0"/>
              <a:t>論</a:t>
            </a:r>
            <a:endParaRPr lang="zh-TW" altLang="en-US" sz="4400" dirty="0"/>
          </a:p>
        </p:txBody>
      </p:sp>
      <p:sp>
        <p:nvSpPr>
          <p:cNvPr id="3" name="內容版面配置區 2"/>
          <p:cNvSpPr>
            <a:spLocks noGrp="1"/>
          </p:cNvSpPr>
          <p:nvPr>
            <p:ph idx="1"/>
          </p:nvPr>
        </p:nvSpPr>
        <p:spPr/>
        <p:txBody>
          <a:bodyPr/>
          <a:lstStyle/>
          <a:p>
            <a:r>
              <a:rPr lang="zh-TW" altLang="en-US" dirty="0" smtClean="0"/>
              <a:t>進化計算</a:t>
            </a:r>
            <a:r>
              <a:rPr lang="en-US" altLang="zh-TW" dirty="0" smtClean="0">
                <a:latin typeface="Times New Roman" pitchFamily="18" charset="0"/>
                <a:cs typeface="Times New Roman" pitchFamily="18" charset="0"/>
              </a:rPr>
              <a:t>( evolutionary computation )</a:t>
            </a:r>
          </a:p>
          <a:p>
            <a:r>
              <a:rPr lang="zh-TW" altLang="en-US" dirty="0" smtClean="0"/>
              <a:t>進化式演算法</a:t>
            </a:r>
            <a:r>
              <a:rPr lang="en-US" altLang="zh-TW" dirty="0" smtClean="0">
                <a:latin typeface="Times New Roman" pitchFamily="18" charset="0"/>
                <a:cs typeface="Times New Roman" pitchFamily="18" charset="0"/>
              </a:rPr>
              <a:t>( evolutionary algorithms )</a:t>
            </a:r>
          </a:p>
          <a:p>
            <a:pPr lvl="1"/>
            <a:r>
              <a:rPr lang="zh-TW" altLang="en-US" dirty="0" smtClean="0"/>
              <a:t>進化規劃</a:t>
            </a:r>
            <a:r>
              <a:rPr lang="en-US" altLang="zh-TW" dirty="0" smtClean="0">
                <a:latin typeface="Times New Roman" pitchFamily="18" charset="0"/>
                <a:cs typeface="Times New Roman" pitchFamily="18" charset="0"/>
              </a:rPr>
              <a:t>( evolutionary programming )</a:t>
            </a:r>
          </a:p>
          <a:p>
            <a:pPr lvl="1"/>
            <a:r>
              <a:rPr lang="zh-TW" altLang="en-US" dirty="0" smtClean="0"/>
              <a:t>進化策略</a:t>
            </a:r>
            <a:r>
              <a:rPr lang="en-US" altLang="zh-TW" dirty="0" smtClean="0">
                <a:latin typeface="Times New Roman" pitchFamily="18" charset="0"/>
                <a:cs typeface="Times New Roman" pitchFamily="18" charset="0"/>
              </a:rPr>
              <a:t>( evolution strategy )</a:t>
            </a:r>
          </a:p>
          <a:p>
            <a:pPr lvl="1"/>
            <a:r>
              <a:rPr lang="zh-TW" altLang="en-US" dirty="0" smtClean="0"/>
              <a:t>基因規劃</a:t>
            </a:r>
            <a:r>
              <a:rPr lang="en-US" altLang="zh-TW" dirty="0" smtClean="0">
                <a:latin typeface="Times New Roman" pitchFamily="18" charset="0"/>
                <a:cs typeface="Times New Roman" pitchFamily="18" charset="0"/>
              </a:rPr>
              <a:t>( genetic programming )</a:t>
            </a:r>
          </a:p>
          <a:p>
            <a:pPr lvl="1"/>
            <a:r>
              <a:rPr lang="zh-TW" altLang="en-US" dirty="0" smtClean="0"/>
              <a:t>基因演算法</a:t>
            </a:r>
            <a:r>
              <a:rPr lang="en-US" altLang="zh-TW" dirty="0" smtClean="0">
                <a:latin typeface="Times New Roman" pitchFamily="18" charset="0"/>
                <a:cs typeface="Times New Roman" pitchFamily="18" charset="0"/>
              </a:rPr>
              <a:t>( genetic algorithm )</a:t>
            </a:r>
          </a:p>
          <a:p>
            <a:pPr marL="457200" lvl="1" indent="0">
              <a:buNone/>
            </a:pPr>
            <a:endParaRPr lang="zh-TW" altLang="en-US" dirty="0"/>
          </a:p>
        </p:txBody>
      </p:sp>
    </p:spTree>
    <p:extLst>
      <p:ext uri="{BB962C8B-B14F-4D97-AF65-F5344CB8AC3E}">
        <p14:creationId xmlns:p14="http://schemas.microsoft.com/office/powerpoint/2010/main" val="2519670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流程圖: 程序 4"/>
          <p:cNvSpPr/>
          <p:nvPr/>
        </p:nvSpPr>
        <p:spPr>
          <a:xfrm>
            <a:off x="3253111" y="116632"/>
            <a:ext cx="1728192" cy="306324"/>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smtClean="0">
                <a:solidFill>
                  <a:srgbClr val="FF0000"/>
                </a:solidFill>
              </a:rPr>
              <a:t>開始</a:t>
            </a:r>
            <a:endParaRPr lang="zh-TW" altLang="en-US" sz="1600" dirty="0">
              <a:solidFill>
                <a:srgbClr val="FF0000"/>
              </a:solidFill>
            </a:endParaRPr>
          </a:p>
        </p:txBody>
      </p:sp>
      <p:sp>
        <p:nvSpPr>
          <p:cNvPr id="6" name="流程圖: 程序 5"/>
          <p:cNvSpPr/>
          <p:nvPr/>
        </p:nvSpPr>
        <p:spPr>
          <a:xfrm>
            <a:off x="3253111" y="1205812"/>
            <a:ext cx="1728192" cy="306324"/>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smtClean="0">
                <a:solidFill>
                  <a:srgbClr val="FF0000"/>
                </a:solidFill>
              </a:rPr>
              <a:t>產生初始解</a:t>
            </a:r>
            <a:endParaRPr lang="zh-TW" altLang="en-US" sz="1600" dirty="0">
              <a:solidFill>
                <a:srgbClr val="FF0000"/>
              </a:solidFill>
            </a:endParaRPr>
          </a:p>
        </p:txBody>
      </p:sp>
      <p:sp>
        <p:nvSpPr>
          <p:cNvPr id="8" name="流程圖: 程序 7"/>
          <p:cNvSpPr/>
          <p:nvPr/>
        </p:nvSpPr>
        <p:spPr>
          <a:xfrm>
            <a:off x="3263118" y="1988840"/>
            <a:ext cx="1728192" cy="306324"/>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smtClean="0">
                <a:solidFill>
                  <a:srgbClr val="FF0000"/>
                </a:solidFill>
              </a:rPr>
              <a:t>計算適應度函數</a:t>
            </a:r>
            <a:endParaRPr lang="zh-TW" altLang="en-US" sz="1600" dirty="0">
              <a:solidFill>
                <a:srgbClr val="FF0000"/>
              </a:solidFill>
            </a:endParaRPr>
          </a:p>
        </p:txBody>
      </p:sp>
      <p:sp>
        <p:nvSpPr>
          <p:cNvPr id="9" name="流程圖: 程序 8"/>
          <p:cNvSpPr/>
          <p:nvPr/>
        </p:nvSpPr>
        <p:spPr>
          <a:xfrm>
            <a:off x="3263118" y="2708920"/>
            <a:ext cx="1728192" cy="306324"/>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smtClean="0">
                <a:solidFill>
                  <a:srgbClr val="FF0000"/>
                </a:solidFill>
              </a:rPr>
              <a:t>複製</a:t>
            </a:r>
            <a:endParaRPr lang="zh-TW" altLang="en-US" sz="1600" dirty="0">
              <a:solidFill>
                <a:srgbClr val="FF0000"/>
              </a:solidFill>
            </a:endParaRPr>
          </a:p>
        </p:txBody>
      </p:sp>
      <p:sp>
        <p:nvSpPr>
          <p:cNvPr id="10" name="流程圖: 程序 9"/>
          <p:cNvSpPr/>
          <p:nvPr/>
        </p:nvSpPr>
        <p:spPr>
          <a:xfrm>
            <a:off x="3275856" y="3275838"/>
            <a:ext cx="1728192" cy="306324"/>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smtClean="0">
                <a:solidFill>
                  <a:srgbClr val="FF0000"/>
                </a:solidFill>
              </a:rPr>
              <a:t>交配</a:t>
            </a:r>
            <a:endParaRPr lang="zh-TW" altLang="en-US" sz="1600" dirty="0">
              <a:solidFill>
                <a:srgbClr val="FF0000"/>
              </a:solidFill>
            </a:endParaRPr>
          </a:p>
        </p:txBody>
      </p:sp>
      <p:sp>
        <p:nvSpPr>
          <p:cNvPr id="11" name="流程圖: 程序 10"/>
          <p:cNvSpPr/>
          <p:nvPr/>
        </p:nvSpPr>
        <p:spPr>
          <a:xfrm>
            <a:off x="3276248" y="3861048"/>
            <a:ext cx="1728192" cy="306324"/>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smtClean="0">
                <a:solidFill>
                  <a:srgbClr val="FF0000"/>
                </a:solidFill>
              </a:rPr>
              <a:t>突變</a:t>
            </a:r>
            <a:endParaRPr lang="zh-TW" altLang="en-US" sz="1600" dirty="0">
              <a:solidFill>
                <a:srgbClr val="FF0000"/>
              </a:solidFill>
            </a:endParaRPr>
          </a:p>
        </p:txBody>
      </p:sp>
      <p:sp>
        <p:nvSpPr>
          <p:cNvPr id="12" name="流程圖: 程序 11"/>
          <p:cNvSpPr/>
          <p:nvPr/>
        </p:nvSpPr>
        <p:spPr>
          <a:xfrm>
            <a:off x="3275856" y="4365104"/>
            <a:ext cx="1728192" cy="306324"/>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smtClean="0">
                <a:solidFill>
                  <a:srgbClr val="FF0000"/>
                </a:solidFill>
              </a:rPr>
              <a:t>取代</a:t>
            </a:r>
            <a:endParaRPr lang="zh-TW" altLang="en-US" sz="1600" dirty="0">
              <a:solidFill>
                <a:srgbClr val="FF0000"/>
              </a:solidFill>
            </a:endParaRPr>
          </a:p>
        </p:txBody>
      </p:sp>
      <p:sp>
        <p:nvSpPr>
          <p:cNvPr id="13" name="流程圖: 決策 12"/>
          <p:cNvSpPr/>
          <p:nvPr/>
        </p:nvSpPr>
        <p:spPr>
          <a:xfrm>
            <a:off x="2939994" y="5013176"/>
            <a:ext cx="2400699" cy="612648"/>
          </a:xfrm>
          <a:prstGeom prst="flowChartDecisi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200" dirty="0" smtClean="0">
                <a:solidFill>
                  <a:srgbClr val="FF0000"/>
                </a:solidFill>
              </a:rPr>
              <a:t>是否達到終止條件</a:t>
            </a:r>
            <a:endParaRPr lang="zh-TW" altLang="en-US" sz="1200" dirty="0">
              <a:solidFill>
                <a:srgbClr val="FF0000"/>
              </a:solidFill>
            </a:endParaRPr>
          </a:p>
        </p:txBody>
      </p:sp>
      <p:sp>
        <p:nvSpPr>
          <p:cNvPr id="15" name="流程圖: 程序 14"/>
          <p:cNvSpPr/>
          <p:nvPr/>
        </p:nvSpPr>
        <p:spPr>
          <a:xfrm>
            <a:off x="3276248" y="6038129"/>
            <a:ext cx="1728192" cy="306324"/>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smtClean="0">
                <a:solidFill>
                  <a:srgbClr val="FF0000"/>
                </a:solidFill>
              </a:rPr>
              <a:t>結束</a:t>
            </a:r>
            <a:endParaRPr lang="zh-TW" altLang="en-US" sz="1600" dirty="0">
              <a:solidFill>
                <a:srgbClr val="FF0000"/>
              </a:solidFill>
            </a:endParaRPr>
          </a:p>
        </p:txBody>
      </p:sp>
      <p:cxnSp>
        <p:nvCxnSpPr>
          <p:cNvPr id="20" name="直線單箭頭接點 19"/>
          <p:cNvCxnSpPr>
            <a:stCxn id="5" idx="2"/>
            <a:endCxn id="6" idx="0"/>
          </p:cNvCxnSpPr>
          <p:nvPr/>
        </p:nvCxnSpPr>
        <p:spPr>
          <a:xfrm>
            <a:off x="4117207" y="422956"/>
            <a:ext cx="0" cy="7828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直線單箭頭接點 22"/>
          <p:cNvCxnSpPr>
            <a:stCxn id="6" idx="2"/>
            <a:endCxn id="8" idx="0"/>
          </p:cNvCxnSpPr>
          <p:nvPr/>
        </p:nvCxnSpPr>
        <p:spPr>
          <a:xfrm>
            <a:off x="4117207" y="1512136"/>
            <a:ext cx="10007" cy="4767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直線單箭頭接點 26"/>
          <p:cNvCxnSpPr>
            <a:stCxn id="8" idx="2"/>
            <a:endCxn id="9" idx="0"/>
          </p:cNvCxnSpPr>
          <p:nvPr/>
        </p:nvCxnSpPr>
        <p:spPr>
          <a:xfrm>
            <a:off x="4127214" y="2295164"/>
            <a:ext cx="0" cy="4137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直線單箭頭接點 28"/>
          <p:cNvCxnSpPr>
            <a:stCxn id="9" idx="2"/>
            <a:endCxn id="10" idx="0"/>
          </p:cNvCxnSpPr>
          <p:nvPr/>
        </p:nvCxnSpPr>
        <p:spPr>
          <a:xfrm>
            <a:off x="4127214" y="3015244"/>
            <a:ext cx="12738" cy="2605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直線單箭頭接點 30"/>
          <p:cNvCxnSpPr>
            <a:stCxn id="10" idx="2"/>
            <a:endCxn id="11" idx="0"/>
          </p:cNvCxnSpPr>
          <p:nvPr/>
        </p:nvCxnSpPr>
        <p:spPr>
          <a:xfrm>
            <a:off x="4139952" y="3582162"/>
            <a:ext cx="392" cy="2788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直線單箭頭接點 32"/>
          <p:cNvCxnSpPr>
            <a:stCxn id="11" idx="2"/>
            <a:endCxn id="12" idx="0"/>
          </p:cNvCxnSpPr>
          <p:nvPr/>
        </p:nvCxnSpPr>
        <p:spPr>
          <a:xfrm flipH="1">
            <a:off x="4139952" y="4167372"/>
            <a:ext cx="392" cy="1977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直線單箭頭接點 34"/>
          <p:cNvCxnSpPr>
            <a:stCxn id="12" idx="2"/>
            <a:endCxn id="13" idx="0"/>
          </p:cNvCxnSpPr>
          <p:nvPr/>
        </p:nvCxnSpPr>
        <p:spPr>
          <a:xfrm>
            <a:off x="4139952" y="4671428"/>
            <a:ext cx="392" cy="3417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直線單箭頭接點 40"/>
          <p:cNvCxnSpPr>
            <a:stCxn id="13" idx="2"/>
            <a:endCxn id="15" idx="0"/>
          </p:cNvCxnSpPr>
          <p:nvPr/>
        </p:nvCxnSpPr>
        <p:spPr>
          <a:xfrm>
            <a:off x="4140344" y="5625824"/>
            <a:ext cx="0" cy="4123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肘形接點 44"/>
          <p:cNvCxnSpPr/>
          <p:nvPr/>
        </p:nvCxnSpPr>
        <p:spPr>
          <a:xfrm rot="10800000" flipH="1">
            <a:off x="2939994" y="2142002"/>
            <a:ext cx="313117" cy="3177498"/>
          </a:xfrm>
          <a:prstGeom prst="bentConnector4">
            <a:avLst>
              <a:gd name="adj1" fmla="val -73008"/>
              <a:gd name="adj2" fmla="val 100590"/>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2117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Step1:</a:t>
            </a:r>
            <a:r>
              <a:rPr lang="zh-TW" altLang="en-US" dirty="0" smtClean="0"/>
              <a:t>染色體基因編碼</a:t>
            </a:r>
            <a:endParaRPr lang="zh-TW" altLang="en-US" dirty="0"/>
          </a:p>
        </p:txBody>
      </p:sp>
      <p:sp>
        <p:nvSpPr>
          <p:cNvPr id="3" name="內容版面配置區 2"/>
          <p:cNvSpPr>
            <a:spLocks noGrp="1"/>
          </p:cNvSpPr>
          <p:nvPr>
            <p:ph idx="1"/>
          </p:nvPr>
        </p:nvSpPr>
        <p:spPr/>
        <p:txBody>
          <a:bodyPr/>
          <a:lstStyle/>
          <a:p>
            <a:r>
              <a:rPr lang="zh-TW" altLang="en-US" u="sng" dirty="0" smtClean="0"/>
              <a:t>二進位編碼</a:t>
            </a:r>
            <a:endParaRPr lang="en-US" altLang="zh-TW" u="sng" dirty="0" smtClean="0"/>
          </a:p>
          <a:p>
            <a:r>
              <a:rPr lang="zh-TW" altLang="en-US" dirty="0" smtClean="0"/>
              <a:t>符號編碼</a:t>
            </a:r>
            <a:endParaRPr lang="en-US" altLang="zh-TW" dirty="0" smtClean="0"/>
          </a:p>
          <a:p>
            <a:r>
              <a:rPr lang="zh-TW" altLang="en-US" dirty="0" smtClean="0"/>
              <a:t>實數編碼</a:t>
            </a:r>
            <a:endParaRPr lang="zh-TW" altLang="en-US" dirty="0"/>
          </a:p>
        </p:txBody>
      </p:sp>
      <p:graphicFrame>
        <p:nvGraphicFramePr>
          <p:cNvPr id="4" name="表格 3"/>
          <p:cNvGraphicFramePr>
            <a:graphicFrameLocks noGrp="1"/>
          </p:cNvGraphicFramePr>
          <p:nvPr>
            <p:extLst>
              <p:ext uri="{D42A27DB-BD31-4B8C-83A1-F6EECF244321}">
                <p14:modId xmlns:p14="http://schemas.microsoft.com/office/powerpoint/2010/main" val="1533118080"/>
              </p:ext>
            </p:extLst>
          </p:nvPr>
        </p:nvGraphicFramePr>
        <p:xfrm>
          <a:off x="2843808" y="2564904"/>
          <a:ext cx="6096000" cy="148336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r>
                        <a:rPr lang="zh-TW" altLang="en-US" dirty="0" smtClean="0"/>
                        <a:t>姓名</a:t>
                      </a:r>
                      <a:endParaRPr lang="zh-TW" altLang="en-US" dirty="0"/>
                    </a:p>
                  </a:txBody>
                  <a:tcPr/>
                </a:tc>
                <a:tc>
                  <a:txBody>
                    <a:bodyPr/>
                    <a:lstStyle/>
                    <a:p>
                      <a:r>
                        <a:rPr lang="zh-TW" altLang="en-US" dirty="0" smtClean="0"/>
                        <a:t>身高</a:t>
                      </a:r>
                      <a:endParaRPr lang="zh-TW" altLang="en-US" dirty="0"/>
                    </a:p>
                  </a:txBody>
                  <a:tcPr/>
                </a:tc>
                <a:tc>
                  <a:txBody>
                    <a:bodyPr/>
                    <a:lstStyle/>
                    <a:p>
                      <a:r>
                        <a:rPr lang="zh-TW" altLang="en-US" dirty="0" smtClean="0"/>
                        <a:t>體重</a:t>
                      </a:r>
                      <a:endParaRPr lang="zh-TW" altLang="en-US" dirty="0"/>
                    </a:p>
                  </a:txBody>
                  <a:tcPr/>
                </a:tc>
                <a:tc>
                  <a:txBody>
                    <a:bodyPr/>
                    <a:lstStyle/>
                    <a:p>
                      <a:r>
                        <a:rPr lang="zh-TW" altLang="en-US" dirty="0" smtClean="0"/>
                        <a:t>年齡</a:t>
                      </a:r>
                      <a:endParaRPr lang="zh-TW" altLang="en-US" dirty="0"/>
                    </a:p>
                  </a:txBody>
                  <a:tcPr/>
                </a:tc>
              </a:tr>
              <a:tr h="370840">
                <a:tc>
                  <a:txBody>
                    <a:bodyPr/>
                    <a:lstStyle/>
                    <a:p>
                      <a:r>
                        <a:rPr lang="en-US" altLang="zh-TW" dirty="0" smtClean="0"/>
                        <a:t>A</a:t>
                      </a:r>
                      <a:endParaRPr lang="zh-TW" altLang="en-US" dirty="0"/>
                    </a:p>
                  </a:txBody>
                  <a:tcPr/>
                </a:tc>
                <a:tc>
                  <a:txBody>
                    <a:bodyPr/>
                    <a:lstStyle/>
                    <a:p>
                      <a:r>
                        <a:rPr lang="en-US" altLang="zh-TW" dirty="0" smtClean="0"/>
                        <a:t>182</a:t>
                      </a:r>
                      <a:endParaRPr lang="zh-TW" altLang="en-US" dirty="0"/>
                    </a:p>
                  </a:txBody>
                  <a:tcPr/>
                </a:tc>
                <a:tc>
                  <a:txBody>
                    <a:bodyPr/>
                    <a:lstStyle/>
                    <a:p>
                      <a:r>
                        <a:rPr lang="en-US" altLang="zh-TW" dirty="0" smtClean="0"/>
                        <a:t>78</a:t>
                      </a:r>
                      <a:endParaRPr lang="zh-TW" altLang="en-US" dirty="0"/>
                    </a:p>
                  </a:txBody>
                  <a:tcPr/>
                </a:tc>
                <a:tc>
                  <a:txBody>
                    <a:bodyPr/>
                    <a:lstStyle/>
                    <a:p>
                      <a:r>
                        <a:rPr lang="en-US" altLang="zh-TW" dirty="0" smtClean="0"/>
                        <a:t>28</a:t>
                      </a:r>
                      <a:endParaRPr lang="zh-TW" altLang="en-US" dirty="0"/>
                    </a:p>
                  </a:txBody>
                  <a:tcPr/>
                </a:tc>
              </a:tr>
              <a:tr h="370840">
                <a:tc>
                  <a:txBody>
                    <a:bodyPr/>
                    <a:lstStyle/>
                    <a:p>
                      <a:r>
                        <a:rPr lang="en-US" altLang="zh-TW" dirty="0" smtClean="0"/>
                        <a:t>B</a:t>
                      </a:r>
                      <a:endParaRPr lang="zh-TW" altLang="en-US" dirty="0"/>
                    </a:p>
                  </a:txBody>
                  <a:tcPr/>
                </a:tc>
                <a:tc>
                  <a:txBody>
                    <a:bodyPr/>
                    <a:lstStyle/>
                    <a:p>
                      <a:r>
                        <a:rPr lang="en-US" altLang="zh-TW" dirty="0" smtClean="0"/>
                        <a:t>165</a:t>
                      </a:r>
                      <a:endParaRPr lang="zh-TW" altLang="en-US" dirty="0"/>
                    </a:p>
                  </a:txBody>
                  <a:tcPr/>
                </a:tc>
                <a:tc>
                  <a:txBody>
                    <a:bodyPr/>
                    <a:lstStyle/>
                    <a:p>
                      <a:r>
                        <a:rPr lang="en-US" altLang="zh-TW" dirty="0" smtClean="0"/>
                        <a:t>55</a:t>
                      </a:r>
                      <a:endParaRPr lang="zh-TW" altLang="en-US" dirty="0"/>
                    </a:p>
                  </a:txBody>
                  <a:tcPr/>
                </a:tc>
                <a:tc>
                  <a:txBody>
                    <a:bodyPr/>
                    <a:lstStyle/>
                    <a:p>
                      <a:r>
                        <a:rPr lang="en-US" altLang="zh-TW" dirty="0" smtClean="0"/>
                        <a:t>35</a:t>
                      </a:r>
                      <a:endParaRPr lang="zh-TW" altLang="en-US" dirty="0"/>
                    </a:p>
                  </a:txBody>
                  <a:tcPr/>
                </a:tc>
              </a:tr>
              <a:tr h="370840">
                <a:tc>
                  <a:txBody>
                    <a:bodyPr/>
                    <a:lstStyle/>
                    <a:p>
                      <a:r>
                        <a:rPr lang="en-US" altLang="zh-TW" dirty="0" smtClean="0"/>
                        <a:t>C</a:t>
                      </a:r>
                      <a:endParaRPr lang="zh-TW" altLang="en-US" dirty="0"/>
                    </a:p>
                  </a:txBody>
                  <a:tcPr/>
                </a:tc>
                <a:tc>
                  <a:txBody>
                    <a:bodyPr/>
                    <a:lstStyle/>
                    <a:p>
                      <a:r>
                        <a:rPr lang="en-US" altLang="zh-TW" dirty="0" smtClean="0"/>
                        <a:t>174</a:t>
                      </a:r>
                      <a:endParaRPr lang="zh-TW" altLang="en-US" dirty="0"/>
                    </a:p>
                  </a:txBody>
                  <a:tcPr/>
                </a:tc>
                <a:tc>
                  <a:txBody>
                    <a:bodyPr/>
                    <a:lstStyle/>
                    <a:p>
                      <a:r>
                        <a:rPr lang="en-US" altLang="zh-TW" dirty="0" smtClean="0"/>
                        <a:t>67</a:t>
                      </a:r>
                      <a:endParaRPr lang="zh-TW" altLang="en-US" dirty="0"/>
                    </a:p>
                  </a:txBody>
                  <a:tcPr/>
                </a:tc>
                <a:tc>
                  <a:txBody>
                    <a:bodyPr/>
                    <a:lstStyle/>
                    <a:p>
                      <a:r>
                        <a:rPr lang="en-US" altLang="zh-TW" dirty="0" smtClean="0"/>
                        <a:t>16</a:t>
                      </a:r>
                      <a:endParaRPr lang="zh-TW" altLang="en-US" dirty="0"/>
                    </a:p>
                  </a:txBody>
                  <a:tcPr/>
                </a:tc>
              </a:tr>
            </a:tbl>
          </a:graphicData>
        </a:graphic>
      </p:graphicFrame>
      <p:graphicFrame>
        <p:nvGraphicFramePr>
          <p:cNvPr id="5" name="表格 4"/>
          <p:cNvGraphicFramePr>
            <a:graphicFrameLocks noGrp="1"/>
          </p:cNvGraphicFramePr>
          <p:nvPr>
            <p:extLst>
              <p:ext uri="{D42A27DB-BD31-4B8C-83A1-F6EECF244321}">
                <p14:modId xmlns:p14="http://schemas.microsoft.com/office/powerpoint/2010/main" val="3942000829"/>
              </p:ext>
            </p:extLst>
          </p:nvPr>
        </p:nvGraphicFramePr>
        <p:xfrm>
          <a:off x="1331640" y="4437112"/>
          <a:ext cx="6095992" cy="370840"/>
        </p:xfrm>
        <a:graphic>
          <a:graphicData uri="http://schemas.openxmlformats.org/drawingml/2006/table">
            <a:tbl>
              <a:tblPr firstRow="1" bandRow="1">
                <a:tableStyleId>{7DF18680-E054-41AD-8BC1-D1AEF772440D}</a:tableStyleId>
              </a:tblPr>
              <a:tblGrid>
                <a:gridCol w="217714"/>
                <a:gridCol w="217714"/>
                <a:gridCol w="217714"/>
                <a:gridCol w="217714"/>
                <a:gridCol w="217714"/>
                <a:gridCol w="217714"/>
                <a:gridCol w="217714"/>
                <a:gridCol w="217714"/>
                <a:gridCol w="217714"/>
                <a:gridCol w="217714"/>
                <a:gridCol w="217714"/>
                <a:gridCol w="217714"/>
                <a:gridCol w="217714"/>
                <a:gridCol w="217714"/>
                <a:gridCol w="217714"/>
                <a:gridCol w="217714"/>
                <a:gridCol w="217714"/>
                <a:gridCol w="217714"/>
                <a:gridCol w="217714"/>
                <a:gridCol w="217714"/>
                <a:gridCol w="217714"/>
                <a:gridCol w="217714"/>
                <a:gridCol w="217714"/>
                <a:gridCol w="217714"/>
                <a:gridCol w="217714"/>
                <a:gridCol w="217714"/>
                <a:gridCol w="217714"/>
                <a:gridCol w="217714"/>
              </a:tblGrid>
              <a:tr h="370840">
                <a:tc>
                  <a:txBody>
                    <a:bodyPr/>
                    <a:lstStyle/>
                    <a:p>
                      <a:r>
                        <a:rPr lang="en-US" altLang="zh-TW" dirty="0" smtClean="0"/>
                        <a:t>0</a:t>
                      </a:r>
                      <a:endParaRPr lang="zh-TW" altLang="en-US" dirty="0"/>
                    </a:p>
                  </a:txBody>
                  <a:tcPr/>
                </a:tc>
                <a:tc>
                  <a:txBody>
                    <a:bodyPr/>
                    <a:lstStyle/>
                    <a:p>
                      <a:r>
                        <a:rPr lang="en-US" altLang="zh-TW" dirty="0" smtClean="0"/>
                        <a:t>0</a:t>
                      </a:r>
                      <a:endParaRPr lang="zh-TW" altLang="en-US" dirty="0"/>
                    </a:p>
                  </a:txBody>
                  <a:tcPr/>
                </a:tc>
                <a:tc>
                  <a:txBody>
                    <a:bodyPr/>
                    <a:lstStyle/>
                    <a:p>
                      <a:r>
                        <a:rPr lang="en-US" altLang="zh-TW" dirty="0" smtClean="0"/>
                        <a:t>0</a:t>
                      </a:r>
                      <a:endParaRPr lang="zh-TW" altLang="en-US" dirty="0"/>
                    </a:p>
                  </a:txBody>
                  <a:tcPr/>
                </a:tc>
                <a:tc>
                  <a:txBody>
                    <a:bodyPr/>
                    <a:lstStyle/>
                    <a:p>
                      <a:r>
                        <a:rPr lang="en-US" altLang="zh-TW" dirty="0" smtClean="0"/>
                        <a:t>1</a:t>
                      </a:r>
                      <a:endParaRPr lang="zh-TW" altLang="en-US" dirty="0"/>
                    </a:p>
                  </a:txBody>
                  <a:tcPr/>
                </a:tc>
                <a:tc>
                  <a:txBody>
                    <a:bodyPr/>
                    <a:lstStyle/>
                    <a:p>
                      <a:r>
                        <a:rPr lang="en-US" altLang="zh-TW" dirty="0" smtClean="0"/>
                        <a:t>1</a:t>
                      </a:r>
                      <a:endParaRPr lang="zh-TW" altLang="en-US" dirty="0"/>
                    </a:p>
                  </a:txBody>
                  <a:tcPr/>
                </a:tc>
                <a:tc>
                  <a:txBody>
                    <a:bodyPr/>
                    <a:lstStyle/>
                    <a:p>
                      <a:r>
                        <a:rPr lang="en-US" altLang="zh-TW" dirty="0" smtClean="0"/>
                        <a:t>0</a:t>
                      </a:r>
                      <a:endParaRPr lang="zh-TW" altLang="en-US" dirty="0"/>
                    </a:p>
                  </a:txBody>
                  <a:tcPr/>
                </a:tc>
                <a:tc>
                  <a:txBody>
                    <a:bodyPr/>
                    <a:lstStyle/>
                    <a:p>
                      <a:r>
                        <a:rPr lang="en-US" altLang="zh-TW" dirty="0" smtClean="0"/>
                        <a:t>0</a:t>
                      </a:r>
                      <a:endParaRPr lang="zh-TW" altLang="en-US" dirty="0"/>
                    </a:p>
                  </a:txBody>
                  <a:tcPr/>
                </a:tc>
                <a:tc>
                  <a:txBody>
                    <a:bodyPr/>
                    <a:lstStyle/>
                    <a:p>
                      <a:r>
                        <a:rPr lang="en-US" altLang="zh-TW" dirty="0" smtClean="0"/>
                        <a:t>0</a:t>
                      </a:r>
                      <a:endParaRPr lang="zh-TW" altLang="en-US" dirty="0"/>
                    </a:p>
                  </a:txBody>
                  <a:tcPr/>
                </a:tc>
                <a:tc>
                  <a:txBody>
                    <a:bodyPr/>
                    <a:lstStyle/>
                    <a:p>
                      <a:r>
                        <a:rPr lang="en-US" altLang="zh-TW" dirty="0" smtClean="0"/>
                        <a:t>0</a:t>
                      </a:r>
                      <a:endParaRPr lang="zh-TW" altLang="en-US" dirty="0"/>
                    </a:p>
                  </a:txBody>
                  <a:tcPr/>
                </a:tc>
                <a:tc>
                  <a:txBody>
                    <a:bodyPr/>
                    <a:lstStyle/>
                    <a:p>
                      <a:r>
                        <a:rPr lang="en-US" altLang="zh-TW" dirty="0" smtClean="0"/>
                        <a:t>0</a:t>
                      </a:r>
                      <a:endParaRPr lang="zh-TW" altLang="en-US" dirty="0"/>
                    </a:p>
                  </a:txBody>
                  <a:tcPr/>
                </a:tc>
                <a:tc>
                  <a:txBody>
                    <a:bodyPr/>
                    <a:lstStyle/>
                    <a:p>
                      <a:r>
                        <a:rPr lang="en-US" altLang="zh-TW" dirty="0" smtClean="0"/>
                        <a:t>1</a:t>
                      </a:r>
                      <a:endParaRPr lang="zh-TW" altLang="en-US" dirty="0"/>
                    </a:p>
                  </a:txBody>
                  <a:tcPr/>
                </a:tc>
                <a:tc>
                  <a:txBody>
                    <a:bodyPr/>
                    <a:lstStyle/>
                    <a:p>
                      <a:r>
                        <a:rPr lang="en-US" altLang="zh-TW" dirty="0" smtClean="0"/>
                        <a:t>0</a:t>
                      </a:r>
                      <a:endParaRPr lang="zh-TW" altLang="en-US" dirty="0"/>
                    </a:p>
                  </a:txBody>
                  <a:tcPr/>
                </a:tc>
                <a:tc>
                  <a:txBody>
                    <a:bodyPr/>
                    <a:lstStyle/>
                    <a:p>
                      <a:r>
                        <a:rPr lang="en-US" altLang="zh-TW" dirty="0" smtClean="0"/>
                        <a:t>0</a:t>
                      </a:r>
                      <a:endParaRPr lang="zh-TW" altLang="en-US" dirty="0"/>
                    </a:p>
                  </a:txBody>
                  <a:tcPr/>
                </a:tc>
                <a:tc>
                  <a:txBody>
                    <a:bodyPr/>
                    <a:lstStyle/>
                    <a:p>
                      <a:r>
                        <a:rPr lang="en-US" altLang="zh-TW" dirty="0" smtClean="0"/>
                        <a:t>1</a:t>
                      </a:r>
                      <a:endParaRPr lang="zh-TW" altLang="en-US" dirty="0"/>
                    </a:p>
                  </a:txBody>
                  <a:tcPr/>
                </a:tc>
                <a:tc>
                  <a:txBody>
                    <a:bodyPr/>
                    <a:lstStyle/>
                    <a:p>
                      <a:r>
                        <a:rPr lang="en-US" altLang="zh-TW" dirty="0" smtClean="0"/>
                        <a:t>1</a:t>
                      </a:r>
                      <a:endParaRPr lang="zh-TW" altLang="en-US" dirty="0"/>
                    </a:p>
                  </a:txBody>
                  <a:tcPr/>
                </a:tc>
                <a:tc>
                  <a:txBody>
                    <a:bodyPr/>
                    <a:lstStyle/>
                    <a:p>
                      <a:r>
                        <a:rPr lang="en-US" altLang="zh-TW" dirty="0" smtClean="0"/>
                        <a:t>1</a:t>
                      </a:r>
                      <a:endParaRPr lang="zh-TW" altLang="en-US" dirty="0"/>
                    </a:p>
                  </a:txBody>
                  <a:tcPr/>
                </a:tc>
                <a:tc>
                  <a:txBody>
                    <a:bodyPr/>
                    <a:lstStyle/>
                    <a:p>
                      <a:r>
                        <a:rPr lang="en-US" altLang="zh-TW" dirty="0" smtClean="0"/>
                        <a:t>1</a:t>
                      </a:r>
                      <a:endParaRPr lang="zh-TW" altLang="en-US" dirty="0"/>
                    </a:p>
                  </a:txBody>
                  <a:tcPr/>
                </a:tc>
                <a:tc>
                  <a:txBody>
                    <a:bodyPr/>
                    <a:lstStyle/>
                    <a:p>
                      <a:r>
                        <a:rPr lang="en-US" altLang="zh-TW" dirty="0" smtClean="0"/>
                        <a:t>0</a:t>
                      </a:r>
                      <a:endParaRPr lang="zh-TW" altLang="en-US" dirty="0"/>
                    </a:p>
                  </a:txBody>
                  <a:tcPr/>
                </a:tc>
                <a:tc>
                  <a:txBody>
                    <a:bodyPr/>
                    <a:lstStyle/>
                    <a:p>
                      <a:r>
                        <a:rPr lang="en-US" altLang="zh-TW" dirty="0" smtClean="0"/>
                        <a:t>0</a:t>
                      </a:r>
                      <a:endParaRPr lang="zh-TW" altLang="en-US" dirty="0"/>
                    </a:p>
                  </a:txBody>
                  <a:tcPr/>
                </a:tc>
                <a:tc>
                  <a:txBody>
                    <a:bodyPr/>
                    <a:lstStyle/>
                    <a:p>
                      <a:r>
                        <a:rPr lang="en-US" altLang="zh-TW" dirty="0" smtClean="0"/>
                        <a:t>0</a:t>
                      </a:r>
                      <a:endParaRPr lang="zh-TW" altLang="en-US" dirty="0"/>
                    </a:p>
                  </a:txBody>
                  <a:tcPr/>
                </a:tc>
                <a:tc>
                  <a:txBody>
                    <a:bodyPr/>
                    <a:lstStyle/>
                    <a:p>
                      <a:r>
                        <a:rPr lang="en-US" altLang="zh-TW" dirty="0" smtClean="0"/>
                        <a:t>0</a:t>
                      </a:r>
                      <a:endParaRPr lang="zh-TW" altLang="en-US" dirty="0"/>
                    </a:p>
                  </a:txBody>
                  <a:tcPr/>
                </a:tc>
                <a:tc>
                  <a:txBody>
                    <a:bodyPr/>
                    <a:lstStyle/>
                    <a:p>
                      <a:r>
                        <a:rPr lang="en-US" altLang="zh-TW" dirty="0" smtClean="0"/>
                        <a:t>0</a:t>
                      </a:r>
                      <a:endParaRPr lang="zh-TW" altLang="en-US" dirty="0"/>
                    </a:p>
                  </a:txBody>
                  <a:tcPr/>
                </a:tc>
                <a:tc>
                  <a:txBody>
                    <a:bodyPr/>
                    <a:lstStyle/>
                    <a:p>
                      <a:r>
                        <a:rPr lang="en-US" altLang="zh-TW" dirty="0" smtClean="0"/>
                        <a:t>1</a:t>
                      </a:r>
                      <a:endParaRPr lang="zh-TW" altLang="en-US" dirty="0"/>
                    </a:p>
                  </a:txBody>
                  <a:tcPr/>
                </a:tc>
                <a:tc>
                  <a:txBody>
                    <a:bodyPr/>
                    <a:lstStyle/>
                    <a:p>
                      <a:r>
                        <a:rPr lang="en-US" altLang="zh-TW" dirty="0" smtClean="0"/>
                        <a:t>0</a:t>
                      </a:r>
                      <a:endParaRPr lang="zh-TW" altLang="en-US" dirty="0"/>
                    </a:p>
                  </a:txBody>
                  <a:tcPr/>
                </a:tc>
                <a:tc>
                  <a:txBody>
                    <a:bodyPr/>
                    <a:lstStyle/>
                    <a:p>
                      <a:r>
                        <a:rPr lang="en-US" altLang="zh-TW" dirty="0" smtClean="0"/>
                        <a:t>1</a:t>
                      </a:r>
                      <a:endParaRPr lang="zh-TW" altLang="en-US" dirty="0"/>
                    </a:p>
                  </a:txBody>
                  <a:tcPr/>
                </a:tc>
                <a:tc>
                  <a:txBody>
                    <a:bodyPr/>
                    <a:lstStyle/>
                    <a:p>
                      <a:r>
                        <a:rPr lang="en-US" altLang="zh-TW" dirty="0" smtClean="0"/>
                        <a:t>0</a:t>
                      </a:r>
                      <a:endParaRPr lang="zh-TW" altLang="en-US" dirty="0"/>
                    </a:p>
                  </a:txBody>
                  <a:tcPr/>
                </a:tc>
                <a:tc>
                  <a:txBody>
                    <a:bodyPr/>
                    <a:lstStyle/>
                    <a:p>
                      <a:r>
                        <a:rPr lang="en-US" altLang="zh-TW" dirty="0" smtClean="0"/>
                        <a:t>0</a:t>
                      </a:r>
                      <a:endParaRPr lang="zh-TW" altLang="en-US" dirty="0"/>
                    </a:p>
                  </a:txBody>
                  <a:tcPr/>
                </a:tc>
                <a:tc>
                  <a:txBody>
                    <a:bodyPr/>
                    <a:lstStyle/>
                    <a:p>
                      <a:r>
                        <a:rPr lang="en-US" altLang="zh-TW" dirty="0" smtClean="0"/>
                        <a:t>0</a:t>
                      </a:r>
                      <a:endParaRPr lang="zh-TW" altLang="en-US" dirty="0"/>
                    </a:p>
                  </a:txBody>
                  <a:tcPr/>
                </a:tc>
              </a:tr>
            </a:tbl>
          </a:graphicData>
        </a:graphic>
      </p:graphicFrame>
      <p:graphicFrame>
        <p:nvGraphicFramePr>
          <p:cNvPr id="6" name="表格 5"/>
          <p:cNvGraphicFramePr>
            <a:graphicFrameLocks noGrp="1"/>
          </p:cNvGraphicFramePr>
          <p:nvPr>
            <p:extLst>
              <p:ext uri="{D42A27DB-BD31-4B8C-83A1-F6EECF244321}">
                <p14:modId xmlns:p14="http://schemas.microsoft.com/office/powerpoint/2010/main" val="3045035456"/>
              </p:ext>
            </p:extLst>
          </p:nvPr>
        </p:nvGraphicFramePr>
        <p:xfrm>
          <a:off x="1331640" y="5013176"/>
          <a:ext cx="6095992" cy="370840"/>
        </p:xfrm>
        <a:graphic>
          <a:graphicData uri="http://schemas.openxmlformats.org/drawingml/2006/table">
            <a:tbl>
              <a:tblPr firstRow="1" bandRow="1">
                <a:tableStyleId>{7DF18680-E054-41AD-8BC1-D1AEF772440D}</a:tableStyleId>
              </a:tblPr>
              <a:tblGrid>
                <a:gridCol w="217714"/>
                <a:gridCol w="217714"/>
                <a:gridCol w="217714"/>
                <a:gridCol w="217714"/>
                <a:gridCol w="217714"/>
                <a:gridCol w="217714"/>
                <a:gridCol w="217714"/>
                <a:gridCol w="217714"/>
                <a:gridCol w="217714"/>
                <a:gridCol w="217714"/>
                <a:gridCol w="217714"/>
                <a:gridCol w="217714"/>
                <a:gridCol w="217714"/>
                <a:gridCol w="217714"/>
                <a:gridCol w="217714"/>
                <a:gridCol w="217714"/>
                <a:gridCol w="217714"/>
                <a:gridCol w="217714"/>
                <a:gridCol w="217714"/>
                <a:gridCol w="217714"/>
                <a:gridCol w="217714"/>
                <a:gridCol w="217714"/>
                <a:gridCol w="217714"/>
                <a:gridCol w="217714"/>
                <a:gridCol w="217714"/>
                <a:gridCol w="217714"/>
                <a:gridCol w="217714"/>
                <a:gridCol w="217714"/>
              </a:tblGrid>
              <a:tr h="370840">
                <a:tc>
                  <a:txBody>
                    <a:bodyPr/>
                    <a:lstStyle/>
                    <a:p>
                      <a:r>
                        <a:rPr lang="en-US" altLang="zh-TW" dirty="0" smtClean="0"/>
                        <a:t>0</a:t>
                      </a:r>
                      <a:endParaRPr lang="zh-TW" altLang="en-US" dirty="0"/>
                    </a:p>
                  </a:txBody>
                  <a:tcPr/>
                </a:tc>
                <a:tc>
                  <a:txBody>
                    <a:bodyPr/>
                    <a:lstStyle/>
                    <a:p>
                      <a:r>
                        <a:rPr lang="en-US" altLang="zh-TW" dirty="0" smtClean="0"/>
                        <a:t>0</a:t>
                      </a:r>
                      <a:endParaRPr lang="zh-TW" altLang="en-US" dirty="0"/>
                    </a:p>
                  </a:txBody>
                  <a:tcPr/>
                </a:tc>
                <a:tc>
                  <a:txBody>
                    <a:bodyPr/>
                    <a:lstStyle/>
                    <a:p>
                      <a:r>
                        <a:rPr lang="en-US" altLang="zh-TW" dirty="0" smtClean="0"/>
                        <a:t>0</a:t>
                      </a:r>
                      <a:endParaRPr lang="zh-TW" altLang="en-US" dirty="0"/>
                    </a:p>
                  </a:txBody>
                  <a:tcPr/>
                </a:tc>
                <a:tc>
                  <a:txBody>
                    <a:bodyPr/>
                    <a:lstStyle/>
                    <a:p>
                      <a:r>
                        <a:rPr lang="en-US" altLang="zh-TW" dirty="0" smtClean="0"/>
                        <a:t>1</a:t>
                      </a:r>
                      <a:endParaRPr lang="zh-TW" altLang="en-US" dirty="0"/>
                    </a:p>
                  </a:txBody>
                  <a:tcPr/>
                </a:tc>
                <a:tc>
                  <a:txBody>
                    <a:bodyPr/>
                    <a:lstStyle/>
                    <a:p>
                      <a:r>
                        <a:rPr lang="en-US" altLang="zh-TW" dirty="0" smtClean="0"/>
                        <a:t>0</a:t>
                      </a:r>
                      <a:endParaRPr lang="zh-TW" altLang="en-US" dirty="0"/>
                    </a:p>
                  </a:txBody>
                  <a:tcPr/>
                </a:tc>
                <a:tc>
                  <a:txBody>
                    <a:bodyPr/>
                    <a:lstStyle/>
                    <a:p>
                      <a:r>
                        <a:rPr lang="en-US" altLang="zh-TW" dirty="0" smtClean="0"/>
                        <a:t>1</a:t>
                      </a:r>
                      <a:endParaRPr lang="zh-TW" altLang="en-US" dirty="0"/>
                    </a:p>
                  </a:txBody>
                  <a:tcPr/>
                </a:tc>
                <a:tc>
                  <a:txBody>
                    <a:bodyPr/>
                    <a:lstStyle/>
                    <a:p>
                      <a:r>
                        <a:rPr lang="en-US" altLang="zh-TW" dirty="0" smtClean="0"/>
                        <a:t>1</a:t>
                      </a:r>
                      <a:endParaRPr lang="zh-TW" altLang="en-US" dirty="0"/>
                    </a:p>
                  </a:txBody>
                  <a:tcPr/>
                </a:tc>
                <a:tc>
                  <a:txBody>
                    <a:bodyPr/>
                    <a:lstStyle/>
                    <a:p>
                      <a:r>
                        <a:rPr lang="en-US" altLang="zh-TW" dirty="0" smtClean="0"/>
                        <a:t>0</a:t>
                      </a:r>
                      <a:endParaRPr lang="zh-TW" altLang="en-US" dirty="0"/>
                    </a:p>
                  </a:txBody>
                  <a:tcPr/>
                </a:tc>
                <a:tc>
                  <a:txBody>
                    <a:bodyPr/>
                    <a:lstStyle/>
                    <a:p>
                      <a:r>
                        <a:rPr lang="en-US" altLang="zh-TW" dirty="0" smtClean="0"/>
                        <a:t>0</a:t>
                      </a:r>
                      <a:endParaRPr lang="zh-TW" altLang="en-US" dirty="0"/>
                    </a:p>
                  </a:txBody>
                  <a:tcPr/>
                </a:tc>
                <a:tc>
                  <a:txBody>
                    <a:bodyPr/>
                    <a:lstStyle/>
                    <a:p>
                      <a:r>
                        <a:rPr lang="en-US" altLang="zh-TW" dirty="0" smtClean="0"/>
                        <a:t>1</a:t>
                      </a:r>
                      <a:endParaRPr lang="zh-TW" altLang="en-US" dirty="0"/>
                    </a:p>
                  </a:txBody>
                  <a:tcPr/>
                </a:tc>
                <a:tc>
                  <a:txBody>
                    <a:bodyPr/>
                    <a:lstStyle/>
                    <a:p>
                      <a:r>
                        <a:rPr lang="en-US" altLang="zh-TW" dirty="0" smtClean="0"/>
                        <a:t>0</a:t>
                      </a:r>
                      <a:endParaRPr lang="zh-TW" altLang="en-US" dirty="0"/>
                    </a:p>
                  </a:txBody>
                  <a:tcPr/>
                </a:tc>
                <a:tc>
                  <a:txBody>
                    <a:bodyPr/>
                    <a:lstStyle/>
                    <a:p>
                      <a:r>
                        <a:rPr lang="en-US" altLang="zh-TW" dirty="0" smtClean="0"/>
                        <a:t>1</a:t>
                      </a:r>
                      <a:endParaRPr lang="zh-TW" altLang="en-US" dirty="0"/>
                    </a:p>
                  </a:txBody>
                  <a:tcPr/>
                </a:tc>
                <a:tc>
                  <a:txBody>
                    <a:bodyPr/>
                    <a:lstStyle/>
                    <a:p>
                      <a:r>
                        <a:rPr lang="en-US" altLang="zh-TW" dirty="0" smtClean="0"/>
                        <a:t>0</a:t>
                      </a:r>
                      <a:endParaRPr lang="zh-TW" altLang="en-US" dirty="0"/>
                    </a:p>
                  </a:txBody>
                  <a:tcPr/>
                </a:tc>
                <a:tc>
                  <a:txBody>
                    <a:bodyPr/>
                    <a:lstStyle/>
                    <a:p>
                      <a:r>
                        <a:rPr lang="en-US" altLang="zh-TW" dirty="0" smtClean="0"/>
                        <a:t>1</a:t>
                      </a:r>
                      <a:endParaRPr lang="zh-TW" altLang="en-US" dirty="0"/>
                    </a:p>
                  </a:txBody>
                  <a:tcPr/>
                </a:tc>
                <a:tc>
                  <a:txBody>
                    <a:bodyPr/>
                    <a:lstStyle/>
                    <a:p>
                      <a:r>
                        <a:rPr lang="en-US" altLang="zh-TW" dirty="0" smtClean="0"/>
                        <a:t>0</a:t>
                      </a:r>
                      <a:endParaRPr lang="zh-TW" altLang="en-US" dirty="0"/>
                    </a:p>
                  </a:txBody>
                  <a:tcPr/>
                </a:tc>
                <a:tc>
                  <a:txBody>
                    <a:bodyPr/>
                    <a:lstStyle/>
                    <a:p>
                      <a:r>
                        <a:rPr lang="en-US" altLang="zh-TW" dirty="0" smtClean="0"/>
                        <a:t>1</a:t>
                      </a:r>
                      <a:endParaRPr lang="zh-TW" altLang="en-US" dirty="0"/>
                    </a:p>
                  </a:txBody>
                  <a:tcPr/>
                </a:tc>
                <a:tc>
                  <a:txBody>
                    <a:bodyPr/>
                    <a:lstStyle/>
                    <a:p>
                      <a:r>
                        <a:rPr lang="en-US" altLang="zh-TW" dirty="0" smtClean="0"/>
                        <a:t>0</a:t>
                      </a:r>
                      <a:endParaRPr lang="zh-TW" altLang="en-US" dirty="0"/>
                    </a:p>
                  </a:txBody>
                  <a:tcPr/>
                </a:tc>
                <a:tc>
                  <a:txBody>
                    <a:bodyPr/>
                    <a:lstStyle/>
                    <a:p>
                      <a:r>
                        <a:rPr lang="en-US" altLang="zh-TW" dirty="0" smtClean="0"/>
                        <a:t>1</a:t>
                      </a:r>
                      <a:endParaRPr lang="zh-TW" altLang="en-US" dirty="0"/>
                    </a:p>
                  </a:txBody>
                  <a:tcPr/>
                </a:tc>
                <a:tc>
                  <a:txBody>
                    <a:bodyPr/>
                    <a:lstStyle/>
                    <a:p>
                      <a:r>
                        <a:rPr lang="en-US" altLang="zh-TW" dirty="0" smtClean="0"/>
                        <a:t>0</a:t>
                      </a:r>
                      <a:endParaRPr lang="zh-TW" altLang="en-US" dirty="0"/>
                    </a:p>
                  </a:txBody>
                  <a:tcPr/>
                </a:tc>
                <a:tc>
                  <a:txBody>
                    <a:bodyPr/>
                    <a:lstStyle/>
                    <a:p>
                      <a:r>
                        <a:rPr lang="en-US" altLang="zh-TW" dirty="0" smtClean="0"/>
                        <a:t>1</a:t>
                      </a:r>
                      <a:endParaRPr lang="zh-TW" altLang="en-US" dirty="0"/>
                    </a:p>
                  </a:txBody>
                  <a:tcPr/>
                </a:tc>
                <a:tc>
                  <a:txBody>
                    <a:bodyPr/>
                    <a:lstStyle/>
                    <a:p>
                      <a:r>
                        <a:rPr lang="en-US" altLang="zh-TW" dirty="0" smtClean="0"/>
                        <a:t>0</a:t>
                      </a:r>
                      <a:endParaRPr lang="zh-TW" altLang="en-US" dirty="0"/>
                    </a:p>
                  </a:txBody>
                  <a:tcPr/>
                </a:tc>
                <a:tc>
                  <a:txBody>
                    <a:bodyPr/>
                    <a:lstStyle/>
                    <a:p>
                      <a:r>
                        <a:rPr lang="en-US" altLang="zh-TW" dirty="0" smtClean="0"/>
                        <a:t>0</a:t>
                      </a:r>
                      <a:endParaRPr lang="zh-TW" altLang="en-US" dirty="0"/>
                    </a:p>
                  </a:txBody>
                  <a:tcPr/>
                </a:tc>
                <a:tc>
                  <a:txBody>
                    <a:bodyPr/>
                    <a:lstStyle/>
                    <a:p>
                      <a:r>
                        <a:rPr lang="en-US" altLang="zh-TW" dirty="0" smtClean="0"/>
                        <a:t>1</a:t>
                      </a:r>
                      <a:endParaRPr lang="zh-TW" altLang="en-US" dirty="0"/>
                    </a:p>
                  </a:txBody>
                  <a:tcPr/>
                </a:tc>
                <a:tc>
                  <a:txBody>
                    <a:bodyPr/>
                    <a:lstStyle/>
                    <a:p>
                      <a:r>
                        <a:rPr lang="en-US" altLang="zh-TW" dirty="0" smtClean="0"/>
                        <a:t>1</a:t>
                      </a:r>
                      <a:endParaRPr lang="zh-TW" altLang="en-US" dirty="0"/>
                    </a:p>
                  </a:txBody>
                  <a:tcPr/>
                </a:tc>
                <a:tc>
                  <a:txBody>
                    <a:bodyPr/>
                    <a:lstStyle/>
                    <a:p>
                      <a:r>
                        <a:rPr lang="en-US" altLang="zh-TW" dirty="0" smtClean="0"/>
                        <a:t>0</a:t>
                      </a:r>
                      <a:endParaRPr lang="zh-TW" altLang="en-US" dirty="0"/>
                    </a:p>
                  </a:txBody>
                  <a:tcPr/>
                </a:tc>
                <a:tc>
                  <a:txBody>
                    <a:bodyPr/>
                    <a:lstStyle/>
                    <a:p>
                      <a:r>
                        <a:rPr lang="en-US" altLang="zh-TW" dirty="0" smtClean="0"/>
                        <a:t>1</a:t>
                      </a:r>
                      <a:endParaRPr lang="zh-TW" altLang="en-US" dirty="0"/>
                    </a:p>
                  </a:txBody>
                  <a:tcPr/>
                </a:tc>
                <a:tc>
                  <a:txBody>
                    <a:bodyPr/>
                    <a:lstStyle/>
                    <a:p>
                      <a:r>
                        <a:rPr lang="en-US" altLang="zh-TW" dirty="0" smtClean="0"/>
                        <a:t>0</a:t>
                      </a:r>
                      <a:endParaRPr lang="zh-TW" altLang="en-US" dirty="0"/>
                    </a:p>
                  </a:txBody>
                  <a:tcPr/>
                </a:tc>
                <a:tc>
                  <a:txBody>
                    <a:bodyPr/>
                    <a:lstStyle/>
                    <a:p>
                      <a:r>
                        <a:rPr lang="en-US" altLang="zh-TW" dirty="0" smtClean="0"/>
                        <a:t>1</a:t>
                      </a:r>
                      <a:endParaRPr lang="zh-TW" altLang="en-US" dirty="0"/>
                    </a:p>
                  </a:txBody>
                  <a:tcPr/>
                </a:tc>
              </a:tr>
            </a:tbl>
          </a:graphicData>
        </a:graphic>
      </p:graphicFrame>
      <p:graphicFrame>
        <p:nvGraphicFramePr>
          <p:cNvPr id="7" name="表格 6"/>
          <p:cNvGraphicFramePr>
            <a:graphicFrameLocks noGrp="1"/>
          </p:cNvGraphicFramePr>
          <p:nvPr>
            <p:extLst>
              <p:ext uri="{D42A27DB-BD31-4B8C-83A1-F6EECF244321}">
                <p14:modId xmlns:p14="http://schemas.microsoft.com/office/powerpoint/2010/main" val="140856785"/>
              </p:ext>
            </p:extLst>
          </p:nvPr>
        </p:nvGraphicFramePr>
        <p:xfrm>
          <a:off x="1356328" y="5589240"/>
          <a:ext cx="6095992" cy="370840"/>
        </p:xfrm>
        <a:graphic>
          <a:graphicData uri="http://schemas.openxmlformats.org/drawingml/2006/table">
            <a:tbl>
              <a:tblPr firstRow="1" bandRow="1">
                <a:tableStyleId>{7DF18680-E054-41AD-8BC1-D1AEF772440D}</a:tableStyleId>
              </a:tblPr>
              <a:tblGrid>
                <a:gridCol w="217714"/>
                <a:gridCol w="217714"/>
                <a:gridCol w="217714"/>
                <a:gridCol w="217714"/>
                <a:gridCol w="217714"/>
                <a:gridCol w="217714"/>
                <a:gridCol w="217714"/>
                <a:gridCol w="217714"/>
                <a:gridCol w="217714"/>
                <a:gridCol w="217714"/>
                <a:gridCol w="217714"/>
                <a:gridCol w="217714"/>
                <a:gridCol w="217714"/>
                <a:gridCol w="217714"/>
                <a:gridCol w="217714"/>
                <a:gridCol w="217714"/>
                <a:gridCol w="217714"/>
                <a:gridCol w="217714"/>
                <a:gridCol w="217714"/>
                <a:gridCol w="217714"/>
                <a:gridCol w="217714"/>
                <a:gridCol w="217714"/>
                <a:gridCol w="217714"/>
                <a:gridCol w="217714"/>
                <a:gridCol w="217714"/>
                <a:gridCol w="217714"/>
                <a:gridCol w="217714"/>
                <a:gridCol w="217714"/>
              </a:tblGrid>
              <a:tr h="370840">
                <a:tc>
                  <a:txBody>
                    <a:bodyPr/>
                    <a:lstStyle/>
                    <a:p>
                      <a:r>
                        <a:rPr lang="en-US" altLang="zh-TW" dirty="0" smtClean="0"/>
                        <a:t>0</a:t>
                      </a:r>
                      <a:endParaRPr lang="zh-TW" altLang="en-US" dirty="0"/>
                    </a:p>
                  </a:txBody>
                  <a:tcPr/>
                </a:tc>
                <a:tc>
                  <a:txBody>
                    <a:bodyPr/>
                    <a:lstStyle/>
                    <a:p>
                      <a:r>
                        <a:rPr lang="en-US" altLang="zh-TW" dirty="0" smtClean="0"/>
                        <a:t>0</a:t>
                      </a:r>
                      <a:endParaRPr lang="zh-TW" altLang="en-US" dirty="0"/>
                    </a:p>
                  </a:txBody>
                  <a:tcPr/>
                </a:tc>
                <a:tc>
                  <a:txBody>
                    <a:bodyPr/>
                    <a:lstStyle/>
                    <a:p>
                      <a:r>
                        <a:rPr lang="en-US" altLang="zh-TW" dirty="0" smtClean="0"/>
                        <a:t>0</a:t>
                      </a:r>
                      <a:endParaRPr lang="zh-TW" altLang="en-US" dirty="0"/>
                    </a:p>
                  </a:txBody>
                  <a:tcPr/>
                </a:tc>
                <a:tc>
                  <a:txBody>
                    <a:bodyPr/>
                    <a:lstStyle/>
                    <a:p>
                      <a:r>
                        <a:rPr lang="en-US" altLang="zh-TW" dirty="0" smtClean="0"/>
                        <a:t>1</a:t>
                      </a:r>
                      <a:endParaRPr lang="zh-TW" altLang="en-US" dirty="0"/>
                    </a:p>
                  </a:txBody>
                  <a:tcPr/>
                </a:tc>
                <a:tc>
                  <a:txBody>
                    <a:bodyPr/>
                    <a:lstStyle/>
                    <a:p>
                      <a:r>
                        <a:rPr lang="en-US" altLang="zh-TW" dirty="0" smtClean="0"/>
                        <a:t>0</a:t>
                      </a:r>
                      <a:endParaRPr lang="zh-TW" altLang="en-US" dirty="0"/>
                    </a:p>
                  </a:txBody>
                  <a:tcPr/>
                </a:tc>
                <a:tc>
                  <a:txBody>
                    <a:bodyPr/>
                    <a:lstStyle/>
                    <a:p>
                      <a:r>
                        <a:rPr lang="en-US" altLang="zh-TW" dirty="0" smtClean="0"/>
                        <a:t>1</a:t>
                      </a:r>
                      <a:endParaRPr lang="zh-TW" altLang="en-US" dirty="0"/>
                    </a:p>
                  </a:txBody>
                  <a:tcPr/>
                </a:tc>
                <a:tc>
                  <a:txBody>
                    <a:bodyPr/>
                    <a:lstStyle/>
                    <a:p>
                      <a:r>
                        <a:rPr lang="en-US" altLang="zh-TW" dirty="0" smtClean="0"/>
                        <a:t>1</a:t>
                      </a:r>
                      <a:endParaRPr lang="zh-TW" altLang="en-US" dirty="0"/>
                    </a:p>
                  </a:txBody>
                  <a:tcPr/>
                </a:tc>
                <a:tc>
                  <a:txBody>
                    <a:bodyPr/>
                    <a:lstStyle/>
                    <a:p>
                      <a:r>
                        <a:rPr lang="en-US" altLang="zh-TW" dirty="0" smtClean="0"/>
                        <a:t>1</a:t>
                      </a:r>
                      <a:endParaRPr lang="zh-TW" altLang="en-US" dirty="0"/>
                    </a:p>
                  </a:txBody>
                  <a:tcPr/>
                </a:tc>
                <a:tc>
                  <a:txBody>
                    <a:bodyPr/>
                    <a:lstStyle/>
                    <a:p>
                      <a:r>
                        <a:rPr lang="en-US" altLang="zh-TW" dirty="0" smtClean="0"/>
                        <a:t>0</a:t>
                      </a:r>
                      <a:endParaRPr lang="zh-TW" altLang="en-US" dirty="0"/>
                    </a:p>
                  </a:txBody>
                  <a:tcPr/>
                </a:tc>
                <a:tc>
                  <a:txBody>
                    <a:bodyPr/>
                    <a:lstStyle/>
                    <a:p>
                      <a:r>
                        <a:rPr lang="en-US" altLang="zh-TW" dirty="0" smtClean="0"/>
                        <a:t>1</a:t>
                      </a:r>
                      <a:endParaRPr lang="zh-TW" altLang="en-US" dirty="0"/>
                    </a:p>
                  </a:txBody>
                  <a:tcPr/>
                </a:tc>
                <a:tc>
                  <a:txBody>
                    <a:bodyPr/>
                    <a:lstStyle/>
                    <a:p>
                      <a:r>
                        <a:rPr lang="en-US" altLang="zh-TW" dirty="0" smtClean="0"/>
                        <a:t>0</a:t>
                      </a:r>
                      <a:endParaRPr lang="zh-TW" altLang="en-US" dirty="0"/>
                    </a:p>
                  </a:txBody>
                  <a:tcPr/>
                </a:tc>
                <a:tc>
                  <a:txBody>
                    <a:bodyPr/>
                    <a:lstStyle/>
                    <a:p>
                      <a:r>
                        <a:rPr lang="en-US" altLang="zh-TW" dirty="0" smtClean="0"/>
                        <a:t>0</a:t>
                      </a:r>
                      <a:endParaRPr lang="zh-TW" altLang="en-US" dirty="0"/>
                    </a:p>
                  </a:txBody>
                  <a:tcPr/>
                </a:tc>
                <a:tc>
                  <a:txBody>
                    <a:bodyPr/>
                    <a:lstStyle/>
                    <a:p>
                      <a:r>
                        <a:rPr lang="en-US" altLang="zh-TW" dirty="0" smtClean="0"/>
                        <a:t>0</a:t>
                      </a:r>
                      <a:endParaRPr lang="zh-TW" altLang="en-US" dirty="0"/>
                    </a:p>
                  </a:txBody>
                  <a:tcPr/>
                </a:tc>
                <a:tc>
                  <a:txBody>
                    <a:bodyPr/>
                    <a:lstStyle/>
                    <a:p>
                      <a:r>
                        <a:rPr lang="en-US" altLang="zh-TW" dirty="0" smtClean="0"/>
                        <a:t>1</a:t>
                      </a:r>
                      <a:endParaRPr lang="zh-TW" altLang="en-US" dirty="0"/>
                    </a:p>
                  </a:txBody>
                  <a:tcPr/>
                </a:tc>
                <a:tc>
                  <a:txBody>
                    <a:bodyPr/>
                    <a:lstStyle/>
                    <a:p>
                      <a:r>
                        <a:rPr lang="en-US" altLang="zh-TW" dirty="0" smtClean="0"/>
                        <a:t>1</a:t>
                      </a:r>
                      <a:endParaRPr lang="zh-TW" altLang="en-US" dirty="0"/>
                    </a:p>
                  </a:txBody>
                  <a:tcPr/>
                </a:tc>
                <a:tc>
                  <a:txBody>
                    <a:bodyPr/>
                    <a:lstStyle/>
                    <a:p>
                      <a:r>
                        <a:rPr lang="en-US" altLang="zh-TW" dirty="0" smtClean="0"/>
                        <a:t>0</a:t>
                      </a:r>
                      <a:endParaRPr lang="zh-TW" altLang="en-US" dirty="0"/>
                    </a:p>
                  </a:txBody>
                  <a:tcPr/>
                </a:tc>
                <a:tc>
                  <a:txBody>
                    <a:bodyPr/>
                    <a:lstStyle/>
                    <a:p>
                      <a:r>
                        <a:rPr lang="en-US" altLang="zh-TW" dirty="0" smtClean="0"/>
                        <a:t>0</a:t>
                      </a:r>
                      <a:endParaRPr lang="zh-TW" altLang="en-US" dirty="0"/>
                    </a:p>
                  </a:txBody>
                  <a:tcPr/>
                </a:tc>
                <a:tc>
                  <a:txBody>
                    <a:bodyPr/>
                    <a:lstStyle/>
                    <a:p>
                      <a:r>
                        <a:rPr lang="en-US" altLang="zh-TW" dirty="0" smtClean="0"/>
                        <a:t>1</a:t>
                      </a:r>
                      <a:endParaRPr lang="zh-TW" altLang="en-US" dirty="0"/>
                    </a:p>
                  </a:txBody>
                  <a:tcPr/>
                </a:tc>
                <a:tc>
                  <a:txBody>
                    <a:bodyPr/>
                    <a:lstStyle/>
                    <a:p>
                      <a:r>
                        <a:rPr lang="en-US" altLang="zh-TW" dirty="0" smtClean="0"/>
                        <a:t>1</a:t>
                      </a:r>
                      <a:endParaRPr lang="zh-TW" altLang="en-US" dirty="0"/>
                    </a:p>
                  </a:txBody>
                  <a:tcPr/>
                </a:tc>
                <a:tc>
                  <a:txBody>
                    <a:bodyPr/>
                    <a:lstStyle/>
                    <a:p>
                      <a:r>
                        <a:rPr lang="en-US" altLang="zh-TW" dirty="0" smtClean="0"/>
                        <a:t>1</a:t>
                      </a:r>
                      <a:endParaRPr lang="zh-TW" altLang="en-US" dirty="0"/>
                    </a:p>
                  </a:txBody>
                  <a:tcPr/>
                </a:tc>
                <a:tc>
                  <a:txBody>
                    <a:bodyPr/>
                    <a:lstStyle/>
                    <a:p>
                      <a:r>
                        <a:rPr lang="en-US" altLang="zh-TW" dirty="0" smtClean="0"/>
                        <a:t>0</a:t>
                      </a:r>
                      <a:endParaRPr lang="zh-TW" altLang="en-US" dirty="0"/>
                    </a:p>
                  </a:txBody>
                  <a:tcPr/>
                </a:tc>
                <a:tc>
                  <a:txBody>
                    <a:bodyPr/>
                    <a:lstStyle/>
                    <a:p>
                      <a:r>
                        <a:rPr lang="en-US" altLang="zh-TW" dirty="0" smtClean="0"/>
                        <a:t>0</a:t>
                      </a:r>
                      <a:endParaRPr lang="zh-TW" altLang="en-US" dirty="0"/>
                    </a:p>
                  </a:txBody>
                  <a:tcPr/>
                </a:tc>
                <a:tc>
                  <a:txBody>
                    <a:bodyPr/>
                    <a:lstStyle/>
                    <a:p>
                      <a:r>
                        <a:rPr lang="en-US" altLang="zh-TW" dirty="0" smtClean="0"/>
                        <a:t>0</a:t>
                      </a:r>
                      <a:endParaRPr lang="zh-TW" altLang="en-US" dirty="0"/>
                    </a:p>
                  </a:txBody>
                  <a:tcPr/>
                </a:tc>
                <a:tc>
                  <a:txBody>
                    <a:bodyPr/>
                    <a:lstStyle/>
                    <a:p>
                      <a:r>
                        <a:rPr lang="en-US" altLang="zh-TW" dirty="0" smtClean="0"/>
                        <a:t>1</a:t>
                      </a:r>
                      <a:endParaRPr lang="zh-TW" altLang="en-US" dirty="0"/>
                    </a:p>
                  </a:txBody>
                  <a:tcPr/>
                </a:tc>
                <a:tc>
                  <a:txBody>
                    <a:bodyPr/>
                    <a:lstStyle/>
                    <a:p>
                      <a:r>
                        <a:rPr lang="en-US" altLang="zh-TW" dirty="0" smtClean="0"/>
                        <a:t>0</a:t>
                      </a:r>
                      <a:endParaRPr lang="zh-TW" altLang="en-US" dirty="0"/>
                    </a:p>
                  </a:txBody>
                  <a:tcPr/>
                </a:tc>
                <a:tc>
                  <a:txBody>
                    <a:bodyPr/>
                    <a:lstStyle/>
                    <a:p>
                      <a:r>
                        <a:rPr lang="en-US" altLang="zh-TW" dirty="0" smtClean="0"/>
                        <a:t>1</a:t>
                      </a:r>
                      <a:endParaRPr lang="zh-TW" altLang="en-US" dirty="0"/>
                    </a:p>
                  </a:txBody>
                  <a:tcPr/>
                </a:tc>
                <a:tc>
                  <a:txBody>
                    <a:bodyPr/>
                    <a:lstStyle/>
                    <a:p>
                      <a:r>
                        <a:rPr lang="en-US" altLang="zh-TW" dirty="0" smtClean="0"/>
                        <a:t>1</a:t>
                      </a:r>
                      <a:endParaRPr lang="zh-TW" altLang="en-US" dirty="0"/>
                    </a:p>
                  </a:txBody>
                  <a:tcPr/>
                </a:tc>
                <a:tc>
                  <a:txBody>
                    <a:bodyPr/>
                    <a:lstStyle/>
                    <a:p>
                      <a:r>
                        <a:rPr lang="en-US" altLang="zh-TW" dirty="0" smtClean="0"/>
                        <a:t>0</a:t>
                      </a:r>
                      <a:endParaRPr lang="zh-TW" altLang="en-US" dirty="0"/>
                    </a:p>
                  </a:txBody>
                  <a:tcPr/>
                </a:tc>
              </a:tr>
            </a:tbl>
          </a:graphicData>
        </a:graphic>
      </p:graphicFrame>
      <p:cxnSp>
        <p:nvCxnSpPr>
          <p:cNvPr id="11" name="直線接點 10"/>
          <p:cNvCxnSpPr/>
          <p:nvPr/>
        </p:nvCxnSpPr>
        <p:spPr>
          <a:xfrm>
            <a:off x="2207973" y="4221088"/>
            <a:ext cx="0" cy="194421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a:off x="3059832" y="4221088"/>
            <a:ext cx="0" cy="194421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a:off x="3923928" y="4235936"/>
            <a:ext cx="0" cy="194421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4" name="直線接點 13"/>
          <p:cNvCxnSpPr/>
          <p:nvPr/>
        </p:nvCxnSpPr>
        <p:spPr>
          <a:xfrm>
            <a:off x="4788024" y="4235936"/>
            <a:ext cx="0" cy="194421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a:xfrm>
            <a:off x="5724128" y="4235936"/>
            <a:ext cx="0" cy="194421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6" name="直線接點 15"/>
          <p:cNvCxnSpPr/>
          <p:nvPr/>
        </p:nvCxnSpPr>
        <p:spPr>
          <a:xfrm>
            <a:off x="6588224" y="4244645"/>
            <a:ext cx="0" cy="1944216"/>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4695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Step2:</a:t>
            </a:r>
            <a:r>
              <a:rPr lang="zh-TW" altLang="en-US" dirty="0" smtClean="0"/>
              <a:t>初始化族群</a:t>
            </a:r>
            <a:endParaRPr lang="zh-TW" altLang="en-US" dirty="0"/>
          </a:p>
        </p:txBody>
      </p:sp>
      <p:sp>
        <p:nvSpPr>
          <p:cNvPr id="3" name="內容版面配置區 2"/>
          <p:cNvSpPr>
            <a:spLocks noGrp="1"/>
          </p:cNvSpPr>
          <p:nvPr>
            <p:ph idx="1"/>
          </p:nvPr>
        </p:nvSpPr>
        <p:spPr/>
        <p:txBody>
          <a:bodyPr/>
          <a:lstStyle/>
          <a:p>
            <a:r>
              <a:rPr lang="zh-TW" altLang="en-US" dirty="0" smtClean="0"/>
              <a:t>隨機方式產生初始族群</a:t>
            </a:r>
            <a:endParaRPr lang="en-US" altLang="zh-TW" dirty="0" smtClean="0"/>
          </a:p>
          <a:p>
            <a:r>
              <a:rPr lang="zh-TW" altLang="en-US" dirty="0" smtClean="0"/>
              <a:t>啟發式</a:t>
            </a:r>
            <a:r>
              <a:rPr lang="zh-TW" altLang="en-US" dirty="0"/>
              <a:t>產生初始</a:t>
            </a:r>
            <a:r>
              <a:rPr lang="zh-TW" altLang="en-US" dirty="0" smtClean="0"/>
              <a:t>族群</a:t>
            </a:r>
            <a:endParaRPr lang="en-US" altLang="zh-TW" dirty="0" smtClean="0"/>
          </a:p>
          <a:p>
            <a:pPr lvl="1"/>
            <a:r>
              <a:rPr lang="zh-TW" altLang="en-US" dirty="0" smtClean="0"/>
              <a:t>著重產生較優化的初始族群，希望能透過較優化的初始族群使得在將來的演化中可以有效的加速演化</a:t>
            </a:r>
            <a:endParaRPr lang="en-US" altLang="zh-TW" dirty="0" smtClean="0"/>
          </a:p>
          <a:p>
            <a:pPr lvl="1"/>
            <a:r>
              <a:rPr lang="zh-TW" altLang="en-US" dirty="0" smtClean="0"/>
              <a:t>優點</a:t>
            </a:r>
            <a:r>
              <a:rPr lang="en-US" altLang="zh-TW" dirty="0" smtClean="0"/>
              <a:t>:</a:t>
            </a:r>
            <a:r>
              <a:rPr lang="zh-TW" altLang="en-US" dirty="0" smtClean="0"/>
              <a:t>增加初始母體對問題的適應性</a:t>
            </a:r>
            <a:endParaRPr lang="en-US" altLang="zh-TW" dirty="0" smtClean="0"/>
          </a:p>
          <a:p>
            <a:pPr lvl="1"/>
            <a:r>
              <a:rPr lang="zh-TW" altLang="en-US" dirty="0" smtClean="0"/>
              <a:t>缺點</a:t>
            </a:r>
            <a:r>
              <a:rPr lang="en-US" altLang="zh-TW" dirty="0" smtClean="0"/>
              <a:t>:</a:t>
            </a:r>
            <a:r>
              <a:rPr lang="zh-TW" altLang="en-US" dirty="0" smtClean="0"/>
              <a:t>可能會使初始族群朝向局部最佳解。</a:t>
            </a:r>
            <a:endParaRPr lang="en-US" altLang="zh-TW" dirty="0"/>
          </a:p>
          <a:p>
            <a:pPr marL="0" indent="0">
              <a:buNone/>
            </a:pPr>
            <a:endParaRPr lang="zh-TW" altLang="en-US" dirty="0"/>
          </a:p>
        </p:txBody>
      </p:sp>
    </p:spTree>
    <p:extLst>
      <p:ext uri="{BB962C8B-B14F-4D97-AF65-F5344CB8AC3E}">
        <p14:creationId xmlns:p14="http://schemas.microsoft.com/office/powerpoint/2010/main" val="3654161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Step3:Fitness function</a:t>
            </a:r>
            <a:r>
              <a:rPr lang="zh-TW" altLang="en-US" dirty="0" smtClean="0"/>
              <a:t>設計</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normAutofit/>
              </a:bodyPr>
              <a:lstStyle/>
              <a:p>
                <a:r>
                  <a:rPr lang="zh-TW" altLang="en-US" dirty="0" smtClean="0"/>
                  <a:t>監督式適應函數設計</a:t>
                </a:r>
                <a:endParaRPr lang="en-US" altLang="zh-TW" dirty="0" smtClean="0"/>
              </a:p>
              <a:p>
                <a:pPr lvl="1"/>
                <a:r>
                  <a:rPr lang="en-US" altLang="zh-TW" dirty="0" err="1" smtClean="0"/>
                  <a:t>Fitness_Value</a:t>
                </a:r>
                <a:r>
                  <a:rPr lang="en-US" altLang="zh-TW" dirty="0" smtClean="0"/>
                  <a:t> = </a:t>
                </a:r>
                <a14:m>
                  <m:oMath xmlns:m="http://schemas.openxmlformats.org/officeDocument/2006/math">
                    <m:f>
                      <m:fPr>
                        <m:ctrlPr>
                          <a:rPr lang="en-US" altLang="zh-TW" i="1" smtClean="0">
                            <a:latin typeface="Cambria Math"/>
                          </a:rPr>
                        </m:ctrlPr>
                      </m:fPr>
                      <m:num>
                        <m:r>
                          <a:rPr lang="en-US" altLang="zh-TW" b="0" i="1" smtClean="0">
                            <a:latin typeface="Cambria Math"/>
                          </a:rPr>
                          <m:t>1</m:t>
                        </m:r>
                      </m:num>
                      <m:den>
                        <m:rad>
                          <m:radPr>
                            <m:degHide m:val="on"/>
                            <m:ctrlPr>
                              <a:rPr lang="en-US" altLang="zh-TW" i="1" smtClean="0">
                                <a:latin typeface="Cambria Math"/>
                              </a:rPr>
                            </m:ctrlPr>
                          </m:radPr>
                          <m:deg/>
                          <m:e>
                            <m:f>
                              <m:fPr>
                                <m:ctrlPr>
                                  <a:rPr lang="en-US" altLang="zh-TW" i="1" smtClean="0">
                                    <a:latin typeface="Cambria Math"/>
                                  </a:rPr>
                                </m:ctrlPr>
                              </m:fPr>
                              <m:num>
                                <m:nary>
                                  <m:naryPr>
                                    <m:chr m:val="∑"/>
                                    <m:ctrlPr>
                                      <a:rPr lang="en-US" altLang="zh-TW" i="1" smtClean="0">
                                        <a:latin typeface="Cambria Math"/>
                                      </a:rPr>
                                    </m:ctrlPr>
                                  </m:naryPr>
                                  <m:sub>
                                    <m:r>
                                      <m:rPr>
                                        <m:brk m:alnAt="23"/>
                                      </m:rPr>
                                      <a:rPr lang="en-US" altLang="zh-TW" b="0" i="1" smtClean="0">
                                        <a:latin typeface="Cambria Math"/>
                                      </a:rPr>
                                      <m:t>1</m:t>
                                    </m:r>
                                  </m:sub>
                                  <m:sup>
                                    <m:r>
                                      <a:rPr lang="en-US" altLang="zh-TW" b="0" i="1" smtClean="0">
                                        <a:latin typeface="Cambria Math"/>
                                      </a:rPr>
                                      <m:t>𝑛</m:t>
                                    </m:r>
                                  </m:sup>
                                  <m:e>
                                    <m:r>
                                      <a:rPr lang="en-US" altLang="zh-TW" b="0" i="1" smtClean="0">
                                        <a:latin typeface="Cambria Math"/>
                                      </a:rPr>
                                      <m:t>(</m:t>
                                    </m:r>
                                    <m:d>
                                      <m:dPr>
                                        <m:ctrlPr>
                                          <a:rPr lang="en-US" altLang="zh-TW" b="0" i="1" smtClean="0">
                                            <a:latin typeface="Cambria Math"/>
                                          </a:rPr>
                                        </m:ctrlPr>
                                      </m:dPr>
                                      <m:e>
                                        <m:r>
                                          <a:rPr lang="en-US" altLang="zh-TW" b="0" i="1" smtClean="0">
                                            <a:latin typeface="Cambria Math"/>
                                          </a:rPr>
                                          <m:t>𝑥</m:t>
                                        </m:r>
                                        <m:r>
                                          <a:rPr lang="en-US" altLang="zh-TW" b="0" i="1" baseline="-25000" smtClean="0">
                                            <a:latin typeface="Cambria Math"/>
                                          </a:rPr>
                                          <m:t>𝑖</m:t>
                                        </m:r>
                                        <m:r>
                                          <a:rPr lang="en-US" altLang="zh-TW" b="0" i="1" baseline="30000" smtClean="0">
                                            <a:latin typeface="Cambria Math"/>
                                          </a:rPr>
                                          <m:t>𝑑</m:t>
                                        </m:r>
                                        <m:r>
                                          <a:rPr lang="en-US" altLang="zh-TW" b="0" i="1" smtClean="0">
                                            <a:latin typeface="Cambria Math"/>
                                          </a:rPr>
                                          <m:t>−</m:t>
                                        </m:r>
                                        <m:r>
                                          <a:rPr lang="en-US" altLang="zh-TW" b="0" i="1" smtClean="0">
                                            <a:latin typeface="Cambria Math"/>
                                          </a:rPr>
                                          <m:t>𝑥</m:t>
                                        </m:r>
                                        <m:sSup>
                                          <m:sSupPr>
                                            <m:ctrlPr>
                                              <a:rPr lang="en-US" altLang="zh-TW" b="0" i="1" smtClean="0">
                                                <a:latin typeface="Cambria Math"/>
                                              </a:rPr>
                                            </m:ctrlPr>
                                          </m:sSupPr>
                                          <m:e>
                                            <m:r>
                                              <a:rPr lang="en-US" altLang="zh-TW" b="0" i="1" baseline="-25000" smtClean="0">
                                                <a:latin typeface="Cambria Math"/>
                                              </a:rPr>
                                              <m:t>𝑖</m:t>
                                            </m:r>
                                          </m:e>
                                          <m:sup>
                                            <m:r>
                                              <a:rPr lang="en-US" altLang="zh-TW" b="0" i="1" smtClean="0">
                                                <a:latin typeface="Cambria Math"/>
                                              </a:rPr>
                                              <m:t>′</m:t>
                                            </m:r>
                                          </m:sup>
                                        </m:sSup>
                                      </m:e>
                                    </m:d>
                                    <m:r>
                                      <a:rPr lang="en-US" altLang="zh-TW" b="0" i="1" baseline="30000" smtClean="0">
                                        <a:latin typeface="Cambria Math"/>
                                      </a:rPr>
                                      <m:t>2</m:t>
                                    </m:r>
                                    <m:r>
                                      <a:rPr lang="en-US" altLang="zh-TW" b="0" i="1" smtClean="0">
                                        <a:latin typeface="Cambria Math"/>
                                      </a:rPr>
                                      <m:t>)</m:t>
                                    </m:r>
                                  </m:e>
                                </m:nary>
                              </m:num>
                              <m:den>
                                <m:r>
                                  <a:rPr lang="en-US" altLang="zh-TW" b="0" i="1" smtClean="0">
                                    <a:latin typeface="Cambria Math"/>
                                  </a:rPr>
                                  <m:t>𝑛</m:t>
                                </m:r>
                              </m:den>
                            </m:f>
                          </m:e>
                        </m:rad>
                      </m:den>
                    </m:f>
                  </m:oMath>
                </a14:m>
                <a:endParaRPr lang="en-US" altLang="zh-TW" dirty="0" smtClean="0"/>
              </a:p>
              <a:p>
                <a:r>
                  <a:rPr lang="zh-TW" altLang="en-US" dirty="0" smtClean="0"/>
                  <a:t>增強式適應函數設計</a:t>
                </a:r>
                <a:endParaRPr lang="en-US" altLang="zh-TW" dirty="0" smtClean="0"/>
              </a:p>
              <a:p>
                <a:r>
                  <a:rPr lang="zh-TW" altLang="en-US" dirty="0" smtClean="0"/>
                  <a:t>靜態比率適應函數調整</a:t>
                </a:r>
                <a:endParaRPr lang="en-US" altLang="zh-TW" dirty="0" smtClean="0"/>
              </a:p>
              <a:p>
                <a:pPr lvl="1"/>
                <a:r>
                  <a:rPr lang="en-US" altLang="zh-TW" dirty="0" smtClean="0"/>
                  <a:t> </a:t>
                </a:r>
                <a:r>
                  <a:rPr lang="en-US" altLang="zh-TW" dirty="0" err="1" smtClean="0"/>
                  <a:t>Fitness_value</a:t>
                </a:r>
                <a:r>
                  <a:rPr lang="en-US" altLang="zh-TW" baseline="-25000" dirty="0" err="1" smtClean="0"/>
                  <a:t>Adiust</a:t>
                </a:r>
                <a:r>
                  <a:rPr lang="en-US" altLang="zh-TW" baseline="-25000" dirty="0" smtClean="0"/>
                  <a:t> </a:t>
                </a:r>
                <a:r>
                  <a:rPr lang="en-US" altLang="zh-TW" dirty="0" smtClean="0"/>
                  <a:t>= </a:t>
                </a:r>
                <a:r>
                  <a:rPr lang="el-GR" altLang="zh-TW" dirty="0" smtClean="0"/>
                  <a:t>α</a:t>
                </a:r>
                <a:r>
                  <a:rPr lang="en-US" altLang="zh-TW" dirty="0" smtClean="0"/>
                  <a:t> </a:t>
                </a:r>
                <a:r>
                  <a:rPr lang="en-US" altLang="zh-TW" dirty="0" err="1" smtClean="0"/>
                  <a:t>Fitness_value</a:t>
                </a:r>
                <a:r>
                  <a:rPr lang="en-US" altLang="zh-TW" baseline="-25000" dirty="0" err="1" smtClean="0"/>
                  <a:t>Original</a:t>
                </a:r>
                <a:r>
                  <a:rPr lang="en-US" altLang="zh-TW" dirty="0" smtClean="0"/>
                  <a:t>+</a:t>
                </a:r>
                <a:r>
                  <a:rPr lang="el-GR" altLang="zh-TW" dirty="0" smtClean="0"/>
                  <a:t>β</a:t>
                </a:r>
                <a:endParaRPr lang="en-US" altLang="zh-TW" dirty="0" smtClean="0"/>
              </a:p>
              <a:p>
                <a:r>
                  <a:rPr lang="zh-TW" altLang="en-US" dirty="0" smtClean="0"/>
                  <a:t>動態比率適應函數調整</a:t>
                </a:r>
                <a:endParaRPr lang="en-US" altLang="zh-TW" dirty="0" smtClean="0"/>
              </a:p>
              <a:p>
                <a:pPr lvl="1"/>
                <a:r>
                  <a:rPr lang="en-US" altLang="zh-TW" dirty="0" err="1"/>
                  <a:t>Fitness_value</a:t>
                </a:r>
                <a:r>
                  <a:rPr lang="en-US" altLang="zh-TW" baseline="-25000" dirty="0" err="1"/>
                  <a:t>Adiust</a:t>
                </a:r>
                <a:r>
                  <a:rPr lang="en-US" altLang="zh-TW" baseline="-25000" dirty="0"/>
                  <a:t> </a:t>
                </a:r>
                <a:r>
                  <a:rPr lang="en-US" altLang="zh-TW" dirty="0"/>
                  <a:t>= </a:t>
                </a:r>
                <a:r>
                  <a:rPr lang="el-GR" altLang="zh-TW" dirty="0"/>
                  <a:t>α</a:t>
                </a:r>
                <a:r>
                  <a:rPr lang="en-US" altLang="zh-TW" dirty="0"/>
                  <a:t> </a:t>
                </a:r>
                <a:r>
                  <a:rPr lang="en-US" altLang="zh-TW" dirty="0" err="1"/>
                  <a:t>Fitness_value</a:t>
                </a:r>
                <a:r>
                  <a:rPr lang="en-US" altLang="zh-TW" baseline="-25000" dirty="0" err="1"/>
                  <a:t>Original</a:t>
                </a:r>
                <a:r>
                  <a:rPr lang="en-US" altLang="zh-TW" dirty="0"/>
                  <a:t>+</a:t>
                </a:r>
                <a:r>
                  <a:rPr lang="el-GR" altLang="zh-TW" dirty="0" smtClean="0"/>
                  <a:t>β</a:t>
                </a:r>
                <a:r>
                  <a:rPr lang="en-US" altLang="zh-TW" dirty="0" smtClean="0"/>
                  <a:t>(t)</a:t>
                </a:r>
                <a:endParaRPr lang="en-US" altLang="zh-TW" dirty="0"/>
              </a:p>
              <a:p>
                <a:pPr lvl="1"/>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1">
                <a:blip r:embed="rId2"/>
                <a:stretch>
                  <a:fillRect l="-1630" t="-1887" b="-3235"/>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422422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Step4:</a:t>
            </a:r>
            <a:r>
              <a:rPr lang="zh-TW" altLang="en-US" dirty="0" smtClean="0"/>
              <a:t>排序族群染色體</a:t>
            </a:r>
            <a:endParaRPr lang="zh-TW" altLang="en-US" dirty="0"/>
          </a:p>
        </p:txBody>
      </p:sp>
      <p:sp>
        <p:nvSpPr>
          <p:cNvPr id="3" name="內容版面配置區 2"/>
          <p:cNvSpPr>
            <a:spLocks noGrp="1"/>
          </p:cNvSpPr>
          <p:nvPr>
            <p:ph idx="1"/>
          </p:nvPr>
        </p:nvSpPr>
        <p:spPr/>
        <p:txBody>
          <a:bodyPr/>
          <a:lstStyle/>
          <a:p>
            <a:r>
              <a:rPr lang="zh-TW" altLang="en-US" dirty="0" smtClean="0"/>
              <a:t>氣泡排序法</a:t>
            </a:r>
            <a:endParaRPr lang="en-US" altLang="zh-TW" dirty="0" smtClean="0"/>
          </a:p>
          <a:p>
            <a:r>
              <a:rPr lang="zh-TW" altLang="en-US" dirty="0" smtClean="0"/>
              <a:t>選擇排序法</a:t>
            </a:r>
            <a:endParaRPr lang="en-US" altLang="zh-TW" dirty="0" smtClean="0"/>
          </a:p>
          <a:p>
            <a:r>
              <a:rPr lang="zh-TW" altLang="en-US" dirty="0" smtClean="0"/>
              <a:t>插入排序法</a:t>
            </a:r>
            <a:endParaRPr lang="en-US" altLang="zh-TW" dirty="0" smtClean="0"/>
          </a:p>
          <a:p>
            <a:r>
              <a:rPr lang="zh-TW" altLang="en-US" dirty="0" smtClean="0"/>
              <a:t>合併排序法</a:t>
            </a:r>
            <a:endParaRPr lang="en-US" altLang="zh-TW" dirty="0" smtClean="0"/>
          </a:p>
          <a:p>
            <a:r>
              <a:rPr lang="zh-TW" altLang="en-US" dirty="0" smtClean="0"/>
              <a:t>快速排序法</a:t>
            </a:r>
            <a:endParaRPr lang="zh-TW" altLang="en-US" dirty="0"/>
          </a:p>
        </p:txBody>
      </p:sp>
    </p:spTree>
    <p:extLst>
      <p:ext uri="{BB962C8B-B14F-4D97-AF65-F5344CB8AC3E}">
        <p14:creationId xmlns:p14="http://schemas.microsoft.com/office/powerpoint/2010/main" val="10478727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Step5:reproduction</a:t>
            </a:r>
            <a:endParaRPr lang="zh-TW" altLang="en-US" dirty="0"/>
          </a:p>
        </p:txBody>
      </p:sp>
      <p:sp>
        <p:nvSpPr>
          <p:cNvPr id="3" name="內容版面配置區 2"/>
          <p:cNvSpPr>
            <a:spLocks noGrp="1"/>
          </p:cNvSpPr>
          <p:nvPr>
            <p:ph idx="1"/>
          </p:nvPr>
        </p:nvSpPr>
        <p:spPr/>
        <p:txBody>
          <a:bodyPr/>
          <a:lstStyle/>
          <a:p>
            <a:r>
              <a:rPr lang="en-US" altLang="zh-TW" dirty="0"/>
              <a:t>1.</a:t>
            </a:r>
            <a:r>
              <a:rPr lang="zh-TW" altLang="en-US" dirty="0"/>
              <a:t>複製是依據每一物種的適應程度來決定下一代中應被淘汰或複製且保留的個數多寡的一種運算過程</a:t>
            </a:r>
          </a:p>
          <a:p>
            <a:r>
              <a:rPr lang="en-US" altLang="zh-TW" dirty="0"/>
              <a:t>2.</a:t>
            </a:r>
            <a:r>
              <a:rPr lang="zh-TW" altLang="en-US" dirty="0"/>
              <a:t>複製過</a:t>
            </a:r>
            <a:r>
              <a:rPr lang="zh-TW" altLang="en-US" dirty="0" smtClean="0"/>
              <a:t>程有</a:t>
            </a:r>
            <a:r>
              <a:rPr lang="zh-TW" altLang="en-US" dirty="0"/>
              <a:t>三</a:t>
            </a:r>
            <a:r>
              <a:rPr lang="zh-TW" altLang="en-US" dirty="0" smtClean="0"/>
              <a:t>種</a:t>
            </a:r>
            <a:r>
              <a:rPr lang="zh-TW" altLang="en-US" dirty="0"/>
              <a:t>形式</a:t>
            </a:r>
            <a:r>
              <a:rPr lang="en-US" altLang="zh-TW" dirty="0"/>
              <a:t>:(a)</a:t>
            </a:r>
            <a:r>
              <a:rPr lang="zh-TW" altLang="en-US" dirty="0"/>
              <a:t>輪盤</a:t>
            </a:r>
            <a:r>
              <a:rPr lang="zh-TW" altLang="en-US" dirty="0" smtClean="0"/>
              <a:t>式策略</a:t>
            </a:r>
            <a:r>
              <a:rPr lang="en-US" altLang="zh-TW" dirty="0" smtClean="0"/>
              <a:t>(b</a:t>
            </a:r>
            <a:r>
              <a:rPr lang="en-US" altLang="zh-TW" dirty="0"/>
              <a:t>)</a:t>
            </a:r>
            <a:r>
              <a:rPr lang="zh-TW" altLang="en-US" dirty="0"/>
              <a:t>競爭</a:t>
            </a:r>
            <a:r>
              <a:rPr lang="zh-TW" altLang="en-US" dirty="0" smtClean="0"/>
              <a:t>式策略</a:t>
            </a:r>
            <a:r>
              <a:rPr lang="en-US" altLang="zh-TW" dirty="0" smtClean="0"/>
              <a:t>(c)</a:t>
            </a:r>
            <a:r>
              <a:rPr lang="zh-TW" altLang="en-US" dirty="0" smtClean="0"/>
              <a:t>完全式策略</a:t>
            </a:r>
            <a:endParaRPr lang="zh-TW" altLang="en-US" dirty="0"/>
          </a:p>
          <a:p>
            <a:endParaRPr lang="zh-TW" altLang="en-US" dirty="0"/>
          </a:p>
        </p:txBody>
      </p:sp>
    </p:spTree>
    <p:extLst>
      <p:ext uri="{BB962C8B-B14F-4D97-AF65-F5344CB8AC3E}">
        <p14:creationId xmlns:p14="http://schemas.microsoft.com/office/powerpoint/2010/main" val="5287184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3600" dirty="0"/>
              <a:t>(a)</a:t>
            </a:r>
            <a:r>
              <a:rPr lang="zh-TW" altLang="en-US" sz="3600" dirty="0"/>
              <a:t>輪盤式選擇</a:t>
            </a:r>
            <a:r>
              <a:rPr lang="en-US" altLang="zh-TW" sz="3600" dirty="0"/>
              <a:t>(roulette wheel selection</a:t>
            </a:r>
            <a:r>
              <a:rPr lang="en-US" altLang="zh-TW" sz="3600" dirty="0" smtClean="0"/>
              <a:t>)</a:t>
            </a:r>
            <a:endParaRPr lang="zh-TW" altLang="en-US" dirty="0"/>
          </a:p>
        </p:txBody>
      </p:sp>
      <p:sp>
        <p:nvSpPr>
          <p:cNvPr id="3" name="內容版面配置區 2"/>
          <p:cNvSpPr>
            <a:spLocks noGrp="1"/>
          </p:cNvSpPr>
          <p:nvPr>
            <p:ph idx="1"/>
          </p:nvPr>
        </p:nvSpPr>
        <p:spPr/>
        <p:txBody>
          <a:bodyPr>
            <a:normAutofit/>
          </a:bodyPr>
          <a:lstStyle/>
          <a:p>
            <a:pPr marL="0" indent="0">
              <a:buNone/>
            </a:pPr>
            <a:r>
              <a:rPr lang="zh-TW" altLang="en-US" dirty="0" smtClean="0"/>
              <a:t>在</a:t>
            </a:r>
            <a:r>
              <a:rPr lang="zh-TW" altLang="en-US" dirty="0"/>
              <a:t>每一代的演化過程中，首先依每個物種</a:t>
            </a:r>
            <a:r>
              <a:rPr lang="en-US" altLang="zh-TW" dirty="0"/>
              <a:t>(</a:t>
            </a:r>
            <a:r>
              <a:rPr lang="zh-TW" altLang="en-US" dirty="0"/>
              <a:t>字串</a:t>
            </a:r>
            <a:r>
              <a:rPr lang="en-US" altLang="zh-TW" dirty="0"/>
              <a:t>)</a:t>
            </a:r>
            <a:r>
              <a:rPr lang="zh-TW" altLang="en-US" dirty="0"/>
              <a:t>的適應函數值的大小來分割輪盤的位置，適應函數值越大的話，則在輪盤上佔有的面積比例也越大，每個物種在輪盤上佔有的面積比例越大代表被挑選到交配池中的機率越大，然後隨機選取輪盤的一點，其所對應的物種即被選入到交配池中。 </a:t>
            </a:r>
          </a:p>
          <a:p>
            <a:endParaRPr lang="zh-TW" altLang="en-US" dirty="0"/>
          </a:p>
        </p:txBody>
      </p:sp>
    </p:spTree>
    <p:extLst>
      <p:ext uri="{BB962C8B-B14F-4D97-AF65-F5344CB8AC3E}">
        <p14:creationId xmlns:p14="http://schemas.microsoft.com/office/powerpoint/2010/main" val="27083344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lstStyle/>
          <a:p>
            <a:endParaRPr lang="zh-TW" altLang="en-US" dirty="0"/>
          </a:p>
        </p:txBody>
      </p:sp>
      <p:graphicFrame>
        <p:nvGraphicFramePr>
          <p:cNvPr id="4" name="表格 3"/>
          <p:cNvGraphicFramePr>
            <a:graphicFrameLocks noGrp="1"/>
          </p:cNvGraphicFramePr>
          <p:nvPr>
            <p:extLst>
              <p:ext uri="{D42A27DB-BD31-4B8C-83A1-F6EECF244321}">
                <p14:modId xmlns:p14="http://schemas.microsoft.com/office/powerpoint/2010/main" val="3275096529"/>
              </p:ext>
            </p:extLst>
          </p:nvPr>
        </p:nvGraphicFramePr>
        <p:xfrm>
          <a:off x="5796136" y="980728"/>
          <a:ext cx="2448272" cy="3566160"/>
        </p:xfrm>
        <a:graphic>
          <a:graphicData uri="http://schemas.openxmlformats.org/drawingml/2006/table">
            <a:tbl>
              <a:tblPr firstRow="1" bandRow="1">
                <a:tableStyleId>{5C22544A-7EE6-4342-B048-85BDC9FD1C3A}</a:tableStyleId>
              </a:tblPr>
              <a:tblGrid>
                <a:gridCol w="1224136"/>
                <a:gridCol w="1224136"/>
              </a:tblGrid>
              <a:tr h="540067">
                <a:tc>
                  <a:txBody>
                    <a:bodyPr/>
                    <a:lstStyle/>
                    <a:p>
                      <a:pPr algn="ctr"/>
                      <a:r>
                        <a:rPr lang="zh-TW" altLang="en-US" dirty="0" smtClean="0"/>
                        <a:t>染色體編號</a:t>
                      </a:r>
                      <a:endParaRPr lang="zh-TW" altLang="en-US" dirty="0"/>
                    </a:p>
                  </a:txBody>
                  <a:tcPr/>
                </a:tc>
                <a:tc>
                  <a:txBody>
                    <a:bodyPr/>
                    <a:lstStyle/>
                    <a:p>
                      <a:pPr algn="ctr"/>
                      <a:r>
                        <a:rPr lang="en-US" altLang="zh-TW" dirty="0" smtClean="0"/>
                        <a:t>Fitness value</a:t>
                      </a:r>
                      <a:endParaRPr lang="zh-TW" altLang="en-US" dirty="0"/>
                    </a:p>
                  </a:txBody>
                  <a:tcPr/>
                </a:tc>
              </a:tr>
              <a:tr h="337537">
                <a:tc>
                  <a:txBody>
                    <a:bodyPr/>
                    <a:lstStyle/>
                    <a:p>
                      <a:pPr algn="ctr"/>
                      <a:r>
                        <a:rPr lang="en-US" altLang="zh-TW" dirty="0" smtClean="0"/>
                        <a:t>1</a:t>
                      </a:r>
                      <a:endParaRPr lang="zh-TW" altLang="en-US" dirty="0"/>
                    </a:p>
                  </a:txBody>
                  <a:tcPr/>
                </a:tc>
                <a:tc>
                  <a:txBody>
                    <a:bodyPr/>
                    <a:lstStyle/>
                    <a:p>
                      <a:pPr algn="ctr"/>
                      <a:r>
                        <a:rPr lang="en-US" altLang="zh-TW" dirty="0" smtClean="0"/>
                        <a:t>1.6</a:t>
                      </a:r>
                      <a:endParaRPr lang="zh-TW" altLang="en-US" dirty="0"/>
                    </a:p>
                  </a:txBody>
                  <a:tcPr/>
                </a:tc>
              </a:tr>
              <a:tr h="337537">
                <a:tc>
                  <a:txBody>
                    <a:bodyPr/>
                    <a:lstStyle/>
                    <a:p>
                      <a:pPr algn="ctr"/>
                      <a:r>
                        <a:rPr lang="en-US" altLang="zh-TW" dirty="0" smtClean="0"/>
                        <a:t>4</a:t>
                      </a:r>
                      <a:endParaRPr lang="zh-TW" altLang="en-US" dirty="0"/>
                    </a:p>
                  </a:txBody>
                  <a:tcPr/>
                </a:tc>
                <a:tc>
                  <a:txBody>
                    <a:bodyPr/>
                    <a:lstStyle/>
                    <a:p>
                      <a:pPr algn="ctr"/>
                      <a:r>
                        <a:rPr lang="en-US" altLang="zh-TW" dirty="0" smtClean="0"/>
                        <a:t>1.0</a:t>
                      </a:r>
                      <a:endParaRPr lang="zh-TW" altLang="en-US" dirty="0"/>
                    </a:p>
                  </a:txBody>
                  <a:tcPr/>
                </a:tc>
              </a:tr>
              <a:tr h="337537">
                <a:tc>
                  <a:txBody>
                    <a:bodyPr/>
                    <a:lstStyle/>
                    <a:p>
                      <a:pPr algn="ctr"/>
                      <a:r>
                        <a:rPr lang="en-US" altLang="zh-TW" dirty="0" smtClean="0"/>
                        <a:t>3</a:t>
                      </a:r>
                      <a:endParaRPr lang="zh-TW" altLang="en-US" dirty="0"/>
                    </a:p>
                  </a:txBody>
                  <a:tcPr/>
                </a:tc>
                <a:tc>
                  <a:txBody>
                    <a:bodyPr/>
                    <a:lstStyle/>
                    <a:p>
                      <a:pPr algn="ctr"/>
                      <a:r>
                        <a:rPr lang="en-US" altLang="zh-TW" dirty="0" smtClean="0"/>
                        <a:t>0.8</a:t>
                      </a:r>
                      <a:endParaRPr lang="zh-TW" altLang="en-US" dirty="0"/>
                    </a:p>
                  </a:txBody>
                  <a:tcPr/>
                </a:tc>
              </a:tr>
              <a:tr h="337537">
                <a:tc>
                  <a:txBody>
                    <a:bodyPr/>
                    <a:lstStyle/>
                    <a:p>
                      <a:pPr algn="ctr"/>
                      <a:r>
                        <a:rPr lang="en-US" altLang="zh-TW" dirty="0" smtClean="0"/>
                        <a:t>2</a:t>
                      </a:r>
                      <a:endParaRPr lang="zh-TW" altLang="en-US" dirty="0"/>
                    </a:p>
                  </a:txBody>
                  <a:tcPr/>
                </a:tc>
                <a:tc>
                  <a:txBody>
                    <a:bodyPr/>
                    <a:lstStyle/>
                    <a:p>
                      <a:pPr algn="ctr"/>
                      <a:r>
                        <a:rPr lang="en-US" altLang="zh-TW" dirty="0" smtClean="0"/>
                        <a:t>0.6</a:t>
                      </a:r>
                      <a:endParaRPr lang="zh-TW" altLang="en-US" dirty="0"/>
                    </a:p>
                  </a:txBody>
                  <a:tcPr/>
                </a:tc>
              </a:tr>
              <a:tr h="337537">
                <a:tc>
                  <a:txBody>
                    <a:bodyPr/>
                    <a:lstStyle/>
                    <a:p>
                      <a:pPr algn="ctr"/>
                      <a:r>
                        <a:rPr lang="en-US" altLang="zh-TW" dirty="0" smtClean="0"/>
                        <a:t>7</a:t>
                      </a:r>
                      <a:endParaRPr lang="zh-TW" altLang="en-US" dirty="0"/>
                    </a:p>
                  </a:txBody>
                  <a:tcPr/>
                </a:tc>
                <a:tc>
                  <a:txBody>
                    <a:bodyPr/>
                    <a:lstStyle/>
                    <a:p>
                      <a:pPr algn="ctr"/>
                      <a:r>
                        <a:rPr lang="en-US" altLang="zh-TW" dirty="0" smtClean="0"/>
                        <a:t>0.11</a:t>
                      </a:r>
                      <a:endParaRPr lang="zh-TW" altLang="en-US" dirty="0"/>
                    </a:p>
                  </a:txBody>
                  <a:tcPr/>
                </a:tc>
              </a:tr>
              <a:tr h="337537">
                <a:tc>
                  <a:txBody>
                    <a:bodyPr/>
                    <a:lstStyle/>
                    <a:p>
                      <a:pPr algn="ctr"/>
                      <a:r>
                        <a:rPr lang="en-US" altLang="zh-TW" dirty="0" smtClean="0"/>
                        <a:t>5</a:t>
                      </a:r>
                      <a:endParaRPr lang="zh-TW" altLang="en-US" dirty="0"/>
                    </a:p>
                  </a:txBody>
                  <a:tcPr/>
                </a:tc>
                <a:tc>
                  <a:txBody>
                    <a:bodyPr/>
                    <a:lstStyle/>
                    <a:p>
                      <a:pPr algn="ctr"/>
                      <a:r>
                        <a:rPr lang="en-US" altLang="zh-TW" dirty="0" smtClean="0"/>
                        <a:t>0.09</a:t>
                      </a:r>
                      <a:endParaRPr lang="zh-TW" altLang="en-US" dirty="0"/>
                    </a:p>
                  </a:txBody>
                  <a:tcPr/>
                </a:tc>
              </a:tr>
              <a:tr h="337537">
                <a:tc>
                  <a:txBody>
                    <a:bodyPr/>
                    <a:lstStyle/>
                    <a:p>
                      <a:pPr algn="ctr"/>
                      <a:r>
                        <a:rPr lang="en-US" altLang="zh-TW" dirty="0" smtClean="0"/>
                        <a:t>6</a:t>
                      </a:r>
                      <a:endParaRPr lang="zh-TW" altLang="en-US" dirty="0"/>
                    </a:p>
                  </a:txBody>
                  <a:tcPr/>
                </a:tc>
                <a:tc>
                  <a:txBody>
                    <a:bodyPr/>
                    <a:lstStyle/>
                    <a:p>
                      <a:pPr algn="ctr"/>
                      <a:r>
                        <a:rPr lang="en-US" altLang="zh-TW" dirty="0" smtClean="0"/>
                        <a:t>0.06</a:t>
                      </a:r>
                      <a:endParaRPr lang="zh-TW" altLang="en-US" dirty="0"/>
                    </a:p>
                  </a:txBody>
                  <a:tcPr/>
                </a:tc>
              </a:tr>
              <a:tr h="337537">
                <a:tc>
                  <a:txBody>
                    <a:bodyPr/>
                    <a:lstStyle/>
                    <a:p>
                      <a:pPr algn="ctr"/>
                      <a:r>
                        <a:rPr lang="en-US" altLang="zh-TW" dirty="0" smtClean="0"/>
                        <a:t>8</a:t>
                      </a:r>
                      <a:endParaRPr lang="zh-TW" altLang="en-US" dirty="0"/>
                    </a:p>
                  </a:txBody>
                  <a:tcPr/>
                </a:tc>
                <a:tc>
                  <a:txBody>
                    <a:bodyPr/>
                    <a:lstStyle/>
                    <a:p>
                      <a:pPr algn="ctr"/>
                      <a:r>
                        <a:rPr lang="en-US" altLang="zh-TW" dirty="0" smtClean="0"/>
                        <a:t>0.04</a:t>
                      </a:r>
                      <a:endParaRPr lang="zh-TW" altLang="en-US" dirty="0"/>
                    </a:p>
                  </a:txBody>
                  <a:tcPr/>
                </a:tc>
              </a:tr>
            </a:tbl>
          </a:graphicData>
        </a:graphic>
      </p:graphicFrame>
      <p:graphicFrame>
        <p:nvGraphicFramePr>
          <p:cNvPr id="7" name="圖表 6"/>
          <p:cNvGraphicFramePr>
            <a:graphicFrameLocks/>
          </p:cNvGraphicFramePr>
          <p:nvPr>
            <p:extLst>
              <p:ext uri="{D42A27DB-BD31-4B8C-83A1-F6EECF244321}">
                <p14:modId xmlns:p14="http://schemas.microsoft.com/office/powerpoint/2010/main" val="2964106652"/>
              </p:ext>
            </p:extLst>
          </p:nvPr>
        </p:nvGraphicFramePr>
        <p:xfrm>
          <a:off x="467544" y="1556792"/>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8" name="矩形 7"/>
          <p:cNvSpPr/>
          <p:nvPr/>
        </p:nvSpPr>
        <p:spPr>
          <a:xfrm>
            <a:off x="5669048" y="1556792"/>
            <a:ext cx="2664296" cy="15121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FF0000"/>
              </a:solidFill>
            </a:endParaRPr>
          </a:p>
        </p:txBody>
      </p:sp>
      <p:graphicFrame>
        <p:nvGraphicFramePr>
          <p:cNvPr id="9" name="表格 8"/>
          <p:cNvGraphicFramePr>
            <a:graphicFrameLocks noGrp="1"/>
          </p:cNvGraphicFramePr>
          <p:nvPr>
            <p:extLst>
              <p:ext uri="{D42A27DB-BD31-4B8C-83A1-F6EECF244321}">
                <p14:modId xmlns:p14="http://schemas.microsoft.com/office/powerpoint/2010/main" val="263202690"/>
              </p:ext>
            </p:extLst>
          </p:nvPr>
        </p:nvGraphicFramePr>
        <p:xfrm>
          <a:off x="711108" y="5013176"/>
          <a:ext cx="7608168" cy="867283"/>
        </p:xfrm>
        <a:graphic>
          <a:graphicData uri="http://schemas.openxmlformats.org/drawingml/2006/table">
            <a:tbl>
              <a:tblPr firstRow="1" bandRow="1">
                <a:tableStyleId>{5C22544A-7EE6-4342-B048-85BDC9FD1C3A}</a:tableStyleId>
              </a:tblPr>
              <a:tblGrid>
                <a:gridCol w="1902042"/>
                <a:gridCol w="1902042"/>
                <a:gridCol w="1902042"/>
                <a:gridCol w="1902042"/>
              </a:tblGrid>
              <a:tr h="290565">
                <a:tc>
                  <a:txBody>
                    <a:bodyPr/>
                    <a:lstStyle/>
                    <a:p>
                      <a:pPr algn="ctr"/>
                      <a:r>
                        <a:rPr lang="en-US" altLang="zh-TW" dirty="0" smtClean="0"/>
                        <a:t>C1</a:t>
                      </a:r>
                      <a:endParaRPr lang="zh-TW" altLang="en-US" dirty="0"/>
                    </a:p>
                  </a:txBody>
                  <a:tcPr/>
                </a:tc>
                <a:tc>
                  <a:txBody>
                    <a:bodyPr/>
                    <a:lstStyle/>
                    <a:p>
                      <a:pPr algn="ctr"/>
                      <a:r>
                        <a:rPr lang="en-US" altLang="zh-TW" dirty="0" smtClean="0"/>
                        <a:t>C2</a:t>
                      </a:r>
                      <a:endParaRPr lang="zh-TW" altLang="en-US" dirty="0"/>
                    </a:p>
                  </a:txBody>
                  <a:tcPr/>
                </a:tc>
                <a:tc>
                  <a:txBody>
                    <a:bodyPr/>
                    <a:lstStyle/>
                    <a:p>
                      <a:pPr algn="ctr"/>
                      <a:r>
                        <a:rPr lang="en-US" altLang="zh-TW" dirty="0" smtClean="0"/>
                        <a:t>c3</a:t>
                      </a:r>
                      <a:endParaRPr lang="zh-TW" altLang="en-US" dirty="0"/>
                    </a:p>
                  </a:txBody>
                  <a:tcPr/>
                </a:tc>
                <a:tc>
                  <a:txBody>
                    <a:bodyPr/>
                    <a:lstStyle/>
                    <a:p>
                      <a:pPr algn="ctr"/>
                      <a:r>
                        <a:rPr lang="en-US" altLang="zh-TW" dirty="0" smtClean="0"/>
                        <a:t>c4</a:t>
                      </a:r>
                      <a:endParaRPr lang="zh-TW" altLang="en-US" dirty="0"/>
                    </a:p>
                  </a:txBody>
                  <a:tcPr/>
                </a:tc>
              </a:tr>
              <a:tr h="501523">
                <a:tc>
                  <a:txBody>
                    <a:bodyPr/>
                    <a:lstStyle/>
                    <a:p>
                      <a:pPr algn="ctr"/>
                      <a:r>
                        <a:rPr lang="en-US" altLang="zh-TW" dirty="0" smtClean="0"/>
                        <a:t>1.6/4=0.4</a:t>
                      </a:r>
                      <a:endParaRPr lang="zh-TW" altLang="en-US" dirty="0"/>
                    </a:p>
                  </a:txBody>
                  <a:tcPr/>
                </a:tc>
                <a:tc>
                  <a:txBody>
                    <a:bodyPr/>
                    <a:lstStyle/>
                    <a:p>
                      <a:pPr algn="ctr"/>
                      <a:r>
                        <a:rPr lang="en-US" altLang="zh-TW" dirty="0" smtClean="0"/>
                        <a:t>0.4+0.6/4=0.55</a:t>
                      </a:r>
                      <a:endParaRPr lang="zh-TW" altLang="en-US" dirty="0"/>
                    </a:p>
                  </a:txBody>
                  <a:tcPr/>
                </a:tc>
                <a:tc>
                  <a:txBody>
                    <a:bodyPr/>
                    <a:lstStyle/>
                    <a:p>
                      <a:pPr algn="ctr"/>
                      <a:r>
                        <a:rPr lang="en-US" altLang="zh-TW" dirty="0" smtClean="0"/>
                        <a:t>0.55+0.8/4=0.75</a:t>
                      </a:r>
                      <a:endParaRPr lang="zh-TW" altLang="en-US" dirty="0"/>
                    </a:p>
                  </a:txBody>
                  <a:tcPr/>
                </a:tc>
                <a:tc>
                  <a:txBody>
                    <a:bodyPr/>
                    <a:lstStyle/>
                    <a:p>
                      <a:pPr algn="ctr"/>
                      <a:r>
                        <a:rPr lang="en-US" altLang="zh-TW" dirty="0" smtClean="0"/>
                        <a:t>0.75+1.0/4=1</a:t>
                      </a:r>
                      <a:endParaRPr lang="zh-TW" altLang="en-US" dirty="0"/>
                    </a:p>
                  </a:txBody>
                  <a:tcPr/>
                </a:tc>
              </a:tr>
            </a:tbl>
          </a:graphicData>
        </a:graphic>
      </p:graphicFrame>
    </p:spTree>
    <p:extLst>
      <p:ext uri="{BB962C8B-B14F-4D97-AF65-F5344CB8AC3E}">
        <p14:creationId xmlns:p14="http://schemas.microsoft.com/office/powerpoint/2010/main" val="1506563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Times New Roman" pitchFamily="18" charset="0"/>
                <a:cs typeface="Times New Roman" pitchFamily="18" charset="0"/>
              </a:rPr>
              <a:t>Outline</a:t>
            </a:r>
            <a:endParaRPr lang="zh-TW" altLang="en-US" dirty="0">
              <a:latin typeface="Times New Roman" pitchFamily="18" charset="0"/>
              <a:cs typeface="Times New Roman" pitchFamily="18" charset="0"/>
            </a:endParaRPr>
          </a:p>
        </p:txBody>
      </p:sp>
      <p:sp>
        <p:nvSpPr>
          <p:cNvPr id="3" name="內容版面配置區 2"/>
          <p:cNvSpPr>
            <a:spLocks noGrp="1"/>
          </p:cNvSpPr>
          <p:nvPr>
            <p:ph idx="1"/>
          </p:nvPr>
        </p:nvSpPr>
        <p:spPr/>
        <p:txBody>
          <a:bodyPr>
            <a:normAutofit fontScale="77500" lnSpcReduction="20000"/>
          </a:bodyPr>
          <a:lstStyle/>
          <a:p>
            <a:pPr lvl="0"/>
            <a:r>
              <a:rPr lang="en-US" altLang="zh-TW" dirty="0" smtClean="0">
                <a:latin typeface="Times New Roman" pitchFamily="18" charset="0"/>
                <a:cs typeface="Times New Roman" pitchFamily="18" charset="0"/>
              </a:rPr>
              <a:t>Genetic Algorithm(GA)</a:t>
            </a:r>
          </a:p>
          <a:p>
            <a:pPr lvl="1"/>
            <a:r>
              <a:rPr lang="en-US" altLang="zh-TW" dirty="0" smtClean="0">
                <a:latin typeface="Times New Roman" pitchFamily="18" charset="0"/>
                <a:cs typeface="Times New Roman" pitchFamily="18" charset="0"/>
              </a:rPr>
              <a:t>GA</a:t>
            </a:r>
            <a:r>
              <a:rPr lang="zh-TW" altLang="zh-TW" dirty="0"/>
              <a:t>的</a:t>
            </a:r>
            <a:r>
              <a:rPr lang="zh-TW" altLang="zh-TW" dirty="0" smtClean="0"/>
              <a:t>簡介</a:t>
            </a:r>
            <a:endParaRPr lang="en-US" altLang="zh-TW" dirty="0" smtClean="0"/>
          </a:p>
          <a:p>
            <a:pPr lvl="1"/>
            <a:r>
              <a:rPr lang="en-US" altLang="zh-TW" dirty="0" smtClean="0">
                <a:latin typeface="Times New Roman" pitchFamily="18" charset="0"/>
                <a:cs typeface="Times New Roman" pitchFamily="18" charset="0"/>
              </a:rPr>
              <a:t>GA</a:t>
            </a:r>
            <a:r>
              <a:rPr lang="zh-TW" altLang="zh-TW" dirty="0"/>
              <a:t>的理論</a:t>
            </a:r>
          </a:p>
          <a:p>
            <a:pPr lvl="1"/>
            <a:r>
              <a:rPr lang="en-US" altLang="zh-TW" dirty="0">
                <a:latin typeface="Times New Roman" pitchFamily="18" charset="0"/>
                <a:cs typeface="Times New Roman" pitchFamily="18" charset="0"/>
              </a:rPr>
              <a:t>GA</a:t>
            </a:r>
            <a:r>
              <a:rPr lang="zh-TW" altLang="zh-TW" dirty="0" smtClean="0"/>
              <a:t>學習</a:t>
            </a:r>
            <a:r>
              <a:rPr lang="zh-TW" altLang="en-US" dirty="0" smtClean="0"/>
              <a:t>方式</a:t>
            </a:r>
            <a:endParaRPr lang="zh-TW" altLang="zh-TW" dirty="0"/>
          </a:p>
          <a:p>
            <a:pPr lvl="1"/>
            <a:r>
              <a:rPr lang="en-US" altLang="zh-TW" dirty="0" smtClean="0">
                <a:latin typeface="Times New Roman" pitchFamily="18" charset="0"/>
                <a:cs typeface="Times New Roman" pitchFamily="18" charset="0"/>
              </a:rPr>
              <a:t>GA</a:t>
            </a:r>
            <a:r>
              <a:rPr lang="zh-TW" altLang="zh-TW" dirty="0"/>
              <a:t>參數設計</a:t>
            </a:r>
          </a:p>
          <a:p>
            <a:pPr lvl="1"/>
            <a:r>
              <a:rPr lang="en-US" altLang="zh-TW" dirty="0">
                <a:latin typeface="Times New Roman" pitchFamily="18" charset="0"/>
                <a:cs typeface="Times New Roman" pitchFamily="18" charset="0"/>
              </a:rPr>
              <a:t>GA</a:t>
            </a:r>
            <a:r>
              <a:rPr lang="zh-TW" altLang="zh-TW" dirty="0"/>
              <a:t>的應用</a:t>
            </a:r>
          </a:p>
          <a:p>
            <a:pPr lvl="1"/>
            <a:r>
              <a:rPr lang="zh-TW" altLang="zh-TW" dirty="0"/>
              <a:t>範例講解</a:t>
            </a:r>
          </a:p>
          <a:p>
            <a:pPr lvl="1"/>
            <a:r>
              <a:rPr lang="en-US" altLang="zh-TW" dirty="0">
                <a:latin typeface="Times New Roman" pitchFamily="18" charset="0"/>
                <a:cs typeface="Times New Roman" pitchFamily="18" charset="0"/>
              </a:rPr>
              <a:t>CODE</a:t>
            </a:r>
            <a:r>
              <a:rPr lang="zh-TW" altLang="zh-TW" dirty="0" smtClean="0"/>
              <a:t>講解</a:t>
            </a:r>
            <a:endParaRPr lang="zh-TW" altLang="zh-TW" dirty="0"/>
          </a:p>
          <a:p>
            <a:pPr lvl="0"/>
            <a:r>
              <a:rPr lang="en-US" altLang="zh-TW" dirty="0" smtClean="0">
                <a:latin typeface="Times New Roman" pitchFamily="18" charset="0"/>
                <a:cs typeface="Times New Roman" pitchFamily="18" charset="0"/>
              </a:rPr>
              <a:t>Genetic Programming(GP)</a:t>
            </a:r>
          </a:p>
          <a:p>
            <a:pPr lvl="1"/>
            <a:r>
              <a:rPr lang="en-US" altLang="zh-TW" dirty="0" smtClean="0">
                <a:latin typeface="Times New Roman" pitchFamily="18" charset="0"/>
                <a:cs typeface="Times New Roman" pitchFamily="18" charset="0"/>
              </a:rPr>
              <a:t>GP</a:t>
            </a:r>
            <a:r>
              <a:rPr lang="zh-TW" altLang="zh-TW" dirty="0"/>
              <a:t>的簡介</a:t>
            </a:r>
          </a:p>
          <a:p>
            <a:pPr lvl="1"/>
            <a:r>
              <a:rPr lang="zh-TW" altLang="zh-TW" dirty="0"/>
              <a:t>比較</a:t>
            </a:r>
            <a:r>
              <a:rPr lang="en-US" altLang="zh-TW" dirty="0">
                <a:latin typeface="Times New Roman" pitchFamily="18" charset="0"/>
                <a:cs typeface="Times New Roman" pitchFamily="18" charset="0"/>
              </a:rPr>
              <a:t>GP</a:t>
            </a:r>
            <a:r>
              <a:rPr lang="zh-TW" altLang="zh-TW" dirty="0"/>
              <a:t>與</a:t>
            </a:r>
            <a:r>
              <a:rPr lang="en-US" altLang="zh-TW" dirty="0">
                <a:latin typeface="Times New Roman" pitchFamily="18" charset="0"/>
                <a:cs typeface="Times New Roman" pitchFamily="18" charset="0"/>
              </a:rPr>
              <a:t>GA</a:t>
            </a:r>
            <a:r>
              <a:rPr lang="zh-TW" altLang="zh-TW" dirty="0"/>
              <a:t>的差異</a:t>
            </a:r>
          </a:p>
          <a:p>
            <a:pPr lvl="1"/>
            <a:r>
              <a:rPr lang="en-US" altLang="zh-TW" dirty="0">
                <a:latin typeface="Times New Roman" pitchFamily="18" charset="0"/>
                <a:cs typeface="Times New Roman" pitchFamily="18" charset="0"/>
              </a:rPr>
              <a:t>GP</a:t>
            </a:r>
            <a:r>
              <a:rPr lang="zh-TW" altLang="zh-TW" dirty="0"/>
              <a:t>的應用</a:t>
            </a:r>
          </a:p>
          <a:p>
            <a:pPr lvl="1"/>
            <a:r>
              <a:rPr lang="zh-TW" altLang="zh-TW" dirty="0"/>
              <a:t>範例</a:t>
            </a:r>
            <a:r>
              <a:rPr lang="zh-TW" altLang="zh-TW" dirty="0" smtClean="0"/>
              <a:t>講解</a:t>
            </a:r>
            <a:endParaRPr lang="zh-TW" altLang="zh-TW" dirty="0"/>
          </a:p>
        </p:txBody>
      </p:sp>
    </p:spTree>
    <p:extLst>
      <p:ext uri="{BB962C8B-B14F-4D97-AF65-F5344CB8AC3E}">
        <p14:creationId xmlns:p14="http://schemas.microsoft.com/office/powerpoint/2010/main" val="981216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2124052737"/>
              </p:ext>
            </p:extLst>
          </p:nvPr>
        </p:nvGraphicFramePr>
        <p:xfrm>
          <a:off x="457200" y="1600200"/>
          <a:ext cx="2170584" cy="1540768"/>
        </p:xfrm>
        <a:graphic>
          <a:graphicData uri="http://schemas.openxmlformats.org/drawingml/2006/table">
            <a:tbl>
              <a:tblPr firstRow="1" bandRow="1">
                <a:tableStyleId>{5C22544A-7EE6-4342-B048-85BDC9FD1C3A}</a:tableStyleId>
              </a:tblPr>
              <a:tblGrid>
                <a:gridCol w="2170584"/>
              </a:tblGrid>
              <a:tr h="385192">
                <a:tc>
                  <a:txBody>
                    <a:bodyPr/>
                    <a:lstStyle/>
                    <a:p>
                      <a:r>
                        <a:rPr lang="en-US" altLang="zh-TW" dirty="0" smtClean="0"/>
                        <a:t>RandValue1=0.25</a:t>
                      </a:r>
                      <a:endParaRPr lang="zh-TW" altLang="en-US" dirty="0"/>
                    </a:p>
                  </a:txBody>
                  <a:tcPr/>
                </a:tc>
              </a:tr>
              <a:tr h="3851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RandValue2=0.34</a:t>
                      </a:r>
                      <a:endParaRPr lang="zh-TW" altLang="en-US" dirty="0" smtClean="0"/>
                    </a:p>
                  </a:txBody>
                  <a:tcPr/>
                </a:tc>
              </a:tr>
              <a:tr h="3851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RandValue3=0.95</a:t>
                      </a:r>
                      <a:endParaRPr lang="zh-TW" altLang="en-US" dirty="0" smtClean="0"/>
                    </a:p>
                  </a:txBody>
                  <a:tcPr/>
                </a:tc>
              </a:tr>
              <a:tr h="3851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RandValue4=0.63</a:t>
                      </a:r>
                      <a:endParaRPr lang="zh-TW" altLang="en-US" dirty="0" smtClean="0"/>
                    </a:p>
                  </a:txBody>
                  <a:tcPr/>
                </a:tc>
              </a:tr>
            </a:tbl>
          </a:graphicData>
        </a:graphic>
      </p:graphicFrame>
      <p:graphicFrame>
        <p:nvGraphicFramePr>
          <p:cNvPr id="6" name="表格 5"/>
          <p:cNvGraphicFramePr>
            <a:graphicFrameLocks noGrp="1"/>
          </p:cNvGraphicFramePr>
          <p:nvPr>
            <p:extLst>
              <p:ext uri="{D42A27DB-BD31-4B8C-83A1-F6EECF244321}">
                <p14:modId xmlns:p14="http://schemas.microsoft.com/office/powerpoint/2010/main" val="129900342"/>
              </p:ext>
            </p:extLst>
          </p:nvPr>
        </p:nvGraphicFramePr>
        <p:xfrm>
          <a:off x="4427984" y="332656"/>
          <a:ext cx="4392488" cy="784003"/>
        </p:xfrm>
        <a:graphic>
          <a:graphicData uri="http://schemas.openxmlformats.org/drawingml/2006/table">
            <a:tbl>
              <a:tblPr firstRow="1" bandRow="1">
                <a:tableStyleId>{5C22544A-7EE6-4342-B048-85BDC9FD1C3A}</a:tableStyleId>
              </a:tblPr>
              <a:tblGrid>
                <a:gridCol w="1098122"/>
                <a:gridCol w="1098122"/>
                <a:gridCol w="1098122"/>
                <a:gridCol w="1098122"/>
              </a:tblGrid>
              <a:tr h="305024">
                <a:tc>
                  <a:txBody>
                    <a:bodyPr/>
                    <a:lstStyle/>
                    <a:p>
                      <a:pPr algn="ctr"/>
                      <a:r>
                        <a:rPr lang="en-US" altLang="zh-TW" dirty="0" smtClean="0"/>
                        <a:t>C1</a:t>
                      </a:r>
                      <a:endParaRPr lang="zh-TW" altLang="en-US" dirty="0"/>
                    </a:p>
                  </a:txBody>
                  <a:tcPr/>
                </a:tc>
                <a:tc>
                  <a:txBody>
                    <a:bodyPr/>
                    <a:lstStyle/>
                    <a:p>
                      <a:pPr algn="ctr"/>
                      <a:r>
                        <a:rPr lang="en-US" altLang="zh-TW" dirty="0" smtClean="0"/>
                        <a:t>C2</a:t>
                      </a:r>
                      <a:endParaRPr lang="zh-TW" altLang="en-US" dirty="0"/>
                    </a:p>
                  </a:txBody>
                  <a:tcPr/>
                </a:tc>
                <a:tc>
                  <a:txBody>
                    <a:bodyPr/>
                    <a:lstStyle/>
                    <a:p>
                      <a:pPr algn="ctr"/>
                      <a:r>
                        <a:rPr lang="en-US" altLang="zh-TW" dirty="0" smtClean="0"/>
                        <a:t>c3</a:t>
                      </a:r>
                      <a:endParaRPr lang="zh-TW" altLang="en-US" dirty="0"/>
                    </a:p>
                  </a:txBody>
                  <a:tcPr/>
                </a:tc>
                <a:tc>
                  <a:txBody>
                    <a:bodyPr/>
                    <a:lstStyle/>
                    <a:p>
                      <a:pPr algn="ctr"/>
                      <a:r>
                        <a:rPr lang="en-US" altLang="zh-TW" dirty="0" smtClean="0"/>
                        <a:t>c4</a:t>
                      </a:r>
                      <a:endParaRPr lang="zh-TW" altLang="en-US" dirty="0"/>
                    </a:p>
                  </a:txBody>
                  <a:tcPr/>
                </a:tc>
              </a:tr>
              <a:tr h="418243">
                <a:tc>
                  <a:txBody>
                    <a:bodyPr/>
                    <a:lstStyle/>
                    <a:p>
                      <a:pPr algn="ctr"/>
                      <a:r>
                        <a:rPr lang="en-US" altLang="zh-TW" dirty="0" smtClean="0"/>
                        <a:t>0.4</a:t>
                      </a:r>
                      <a:endParaRPr lang="zh-TW" altLang="en-US" dirty="0"/>
                    </a:p>
                  </a:txBody>
                  <a:tcPr/>
                </a:tc>
                <a:tc>
                  <a:txBody>
                    <a:bodyPr/>
                    <a:lstStyle/>
                    <a:p>
                      <a:pPr algn="ctr"/>
                      <a:r>
                        <a:rPr lang="en-US" altLang="zh-TW" dirty="0" smtClean="0"/>
                        <a:t>0.55</a:t>
                      </a:r>
                      <a:endParaRPr lang="zh-TW" altLang="en-US" dirty="0"/>
                    </a:p>
                  </a:txBody>
                  <a:tcPr/>
                </a:tc>
                <a:tc>
                  <a:txBody>
                    <a:bodyPr/>
                    <a:lstStyle/>
                    <a:p>
                      <a:pPr algn="ctr"/>
                      <a:r>
                        <a:rPr lang="en-US" altLang="zh-TW" dirty="0" smtClean="0"/>
                        <a:t>0.75</a:t>
                      </a:r>
                      <a:endParaRPr lang="zh-TW" altLang="en-US" dirty="0"/>
                    </a:p>
                  </a:txBody>
                  <a:tcPr/>
                </a:tc>
                <a:tc>
                  <a:txBody>
                    <a:bodyPr/>
                    <a:lstStyle/>
                    <a:p>
                      <a:pPr algn="ctr"/>
                      <a:r>
                        <a:rPr lang="en-US" altLang="zh-TW" dirty="0" smtClean="0"/>
                        <a:t>1</a:t>
                      </a:r>
                      <a:endParaRPr lang="zh-TW" altLang="en-US" dirty="0"/>
                    </a:p>
                  </a:txBody>
                  <a:tcPr/>
                </a:tc>
              </a:tr>
            </a:tbl>
          </a:graphicData>
        </a:graphic>
      </p:graphicFrame>
      <p:graphicFrame>
        <p:nvGraphicFramePr>
          <p:cNvPr id="8" name="表格 7"/>
          <p:cNvGraphicFramePr>
            <a:graphicFrameLocks noGrp="1"/>
          </p:cNvGraphicFramePr>
          <p:nvPr>
            <p:extLst>
              <p:ext uri="{D42A27DB-BD31-4B8C-83A1-F6EECF244321}">
                <p14:modId xmlns:p14="http://schemas.microsoft.com/office/powerpoint/2010/main" val="677391968"/>
              </p:ext>
            </p:extLst>
          </p:nvPr>
        </p:nvGraphicFramePr>
        <p:xfrm>
          <a:off x="4211960" y="1484784"/>
          <a:ext cx="936104" cy="1728192"/>
        </p:xfrm>
        <a:graphic>
          <a:graphicData uri="http://schemas.openxmlformats.org/drawingml/2006/table">
            <a:tbl>
              <a:tblPr firstRow="1" bandRow="1">
                <a:tableStyleId>{5C22544A-7EE6-4342-B048-85BDC9FD1C3A}</a:tableStyleId>
              </a:tblPr>
              <a:tblGrid>
                <a:gridCol w="936104"/>
              </a:tblGrid>
              <a:tr h="403713">
                <a:tc>
                  <a:txBody>
                    <a:bodyPr/>
                    <a:lstStyle/>
                    <a:p>
                      <a:pPr algn="ctr"/>
                      <a:r>
                        <a:rPr lang="en-US" altLang="zh-TW" dirty="0" smtClean="0"/>
                        <a:t>c1</a:t>
                      </a:r>
                      <a:endParaRPr lang="zh-TW" altLang="en-US" dirty="0"/>
                    </a:p>
                  </a:txBody>
                  <a:tcPr/>
                </a:tc>
              </a:tr>
              <a:tr h="441493">
                <a:tc>
                  <a:txBody>
                    <a:bodyPr/>
                    <a:lstStyle/>
                    <a:p>
                      <a:pPr algn="ctr"/>
                      <a:r>
                        <a:rPr lang="en-US" altLang="zh-TW" dirty="0" smtClean="0"/>
                        <a:t>c1</a:t>
                      </a:r>
                      <a:endParaRPr lang="zh-TW" altLang="en-US" dirty="0"/>
                    </a:p>
                  </a:txBody>
                  <a:tcPr/>
                </a:tc>
              </a:tr>
              <a:tr h="441493">
                <a:tc>
                  <a:txBody>
                    <a:bodyPr/>
                    <a:lstStyle/>
                    <a:p>
                      <a:pPr algn="ctr"/>
                      <a:r>
                        <a:rPr lang="en-US" altLang="zh-TW" dirty="0" smtClean="0"/>
                        <a:t>c4</a:t>
                      </a:r>
                      <a:endParaRPr lang="zh-TW" altLang="en-US" dirty="0"/>
                    </a:p>
                  </a:txBody>
                  <a:tcPr/>
                </a:tc>
              </a:tr>
              <a:tr h="441493">
                <a:tc>
                  <a:txBody>
                    <a:bodyPr/>
                    <a:lstStyle/>
                    <a:p>
                      <a:pPr algn="ctr"/>
                      <a:r>
                        <a:rPr lang="en-US" altLang="zh-TW" dirty="0" smtClean="0"/>
                        <a:t>c3</a:t>
                      </a:r>
                      <a:endParaRPr lang="zh-TW" altLang="en-US" dirty="0"/>
                    </a:p>
                  </a:txBody>
                  <a:tcPr/>
                </a:tc>
              </a:tr>
            </a:tbl>
          </a:graphicData>
        </a:graphic>
      </p:graphicFrame>
      <p:sp>
        <p:nvSpPr>
          <p:cNvPr id="9" name="向右箭號 8"/>
          <p:cNvSpPr/>
          <p:nvPr/>
        </p:nvSpPr>
        <p:spPr>
          <a:xfrm>
            <a:off x="3059832" y="2132856"/>
            <a:ext cx="648072"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10" name="圖表 9"/>
          <p:cNvGraphicFramePr>
            <a:graphicFrameLocks/>
          </p:cNvGraphicFramePr>
          <p:nvPr>
            <p:extLst>
              <p:ext uri="{D42A27DB-BD31-4B8C-83A1-F6EECF244321}">
                <p14:modId xmlns:p14="http://schemas.microsoft.com/office/powerpoint/2010/main" val="3621135421"/>
              </p:ext>
            </p:extLst>
          </p:nvPr>
        </p:nvGraphicFramePr>
        <p:xfrm>
          <a:off x="395536" y="4437112"/>
          <a:ext cx="2376264" cy="180709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表格 10"/>
          <p:cNvGraphicFramePr>
            <a:graphicFrameLocks noGrp="1"/>
          </p:cNvGraphicFramePr>
          <p:nvPr>
            <p:extLst>
              <p:ext uri="{D42A27DB-BD31-4B8C-83A1-F6EECF244321}">
                <p14:modId xmlns:p14="http://schemas.microsoft.com/office/powerpoint/2010/main" val="640385992"/>
              </p:ext>
            </p:extLst>
          </p:nvPr>
        </p:nvGraphicFramePr>
        <p:xfrm>
          <a:off x="2654786" y="3717031"/>
          <a:ext cx="1053117" cy="2849121"/>
        </p:xfrm>
        <a:graphic>
          <a:graphicData uri="http://schemas.openxmlformats.org/drawingml/2006/table">
            <a:tbl>
              <a:tblPr firstRow="1" bandRow="1">
                <a:tableStyleId>{5C22544A-7EE6-4342-B048-85BDC9FD1C3A}</a:tableStyleId>
              </a:tblPr>
              <a:tblGrid>
                <a:gridCol w="1053117"/>
              </a:tblGrid>
              <a:tr h="963081">
                <a:tc>
                  <a:txBody>
                    <a:bodyPr/>
                    <a:lstStyle/>
                    <a:p>
                      <a:pPr algn="ctr"/>
                      <a:r>
                        <a:rPr lang="en-US" altLang="zh-TW" dirty="0" smtClean="0"/>
                        <a:t>Fitness value</a:t>
                      </a:r>
                      <a:endParaRPr lang="zh-TW" altLang="en-US" dirty="0"/>
                    </a:p>
                  </a:txBody>
                  <a:tcPr/>
                </a:tc>
              </a:tr>
              <a:tr h="471510">
                <a:tc>
                  <a:txBody>
                    <a:bodyPr/>
                    <a:lstStyle/>
                    <a:p>
                      <a:pPr algn="ctr"/>
                      <a:r>
                        <a:rPr lang="en-US" altLang="zh-TW" dirty="0" smtClean="0"/>
                        <a:t>1.6</a:t>
                      </a:r>
                      <a:endParaRPr lang="zh-TW" altLang="en-US" dirty="0"/>
                    </a:p>
                  </a:txBody>
                  <a:tcPr/>
                </a:tc>
              </a:tr>
              <a:tr h="471510">
                <a:tc>
                  <a:txBody>
                    <a:bodyPr/>
                    <a:lstStyle/>
                    <a:p>
                      <a:pPr algn="ctr"/>
                      <a:r>
                        <a:rPr lang="en-US" altLang="zh-TW" dirty="0" smtClean="0"/>
                        <a:t>0.6</a:t>
                      </a:r>
                      <a:endParaRPr lang="zh-TW" altLang="en-US" dirty="0"/>
                    </a:p>
                  </a:txBody>
                  <a:tcPr/>
                </a:tc>
              </a:tr>
              <a:tr h="471510">
                <a:tc>
                  <a:txBody>
                    <a:bodyPr/>
                    <a:lstStyle/>
                    <a:p>
                      <a:pPr algn="ctr"/>
                      <a:r>
                        <a:rPr lang="en-US" altLang="zh-TW" dirty="0" smtClean="0"/>
                        <a:t>0.8</a:t>
                      </a:r>
                      <a:endParaRPr lang="zh-TW" altLang="en-US" dirty="0"/>
                    </a:p>
                  </a:txBody>
                  <a:tcPr/>
                </a:tc>
              </a:tr>
              <a:tr h="471510">
                <a:tc>
                  <a:txBody>
                    <a:bodyPr/>
                    <a:lstStyle/>
                    <a:p>
                      <a:pPr algn="ctr"/>
                      <a:r>
                        <a:rPr lang="en-US" altLang="zh-TW" dirty="0" smtClean="0"/>
                        <a:t>1</a:t>
                      </a:r>
                      <a:endParaRPr lang="zh-TW" altLang="en-US" dirty="0"/>
                    </a:p>
                  </a:txBody>
                  <a:tcPr/>
                </a:tc>
              </a:tr>
            </a:tbl>
          </a:graphicData>
        </a:graphic>
      </p:graphicFrame>
      <p:graphicFrame>
        <p:nvGraphicFramePr>
          <p:cNvPr id="12" name="表格 11"/>
          <p:cNvGraphicFramePr>
            <a:graphicFrameLocks noGrp="1"/>
          </p:cNvGraphicFramePr>
          <p:nvPr>
            <p:extLst>
              <p:ext uri="{D42A27DB-BD31-4B8C-83A1-F6EECF244321}">
                <p14:modId xmlns:p14="http://schemas.microsoft.com/office/powerpoint/2010/main" val="1503634811"/>
              </p:ext>
            </p:extLst>
          </p:nvPr>
        </p:nvGraphicFramePr>
        <p:xfrm>
          <a:off x="4499992" y="3717032"/>
          <a:ext cx="1053117" cy="2849121"/>
        </p:xfrm>
        <a:graphic>
          <a:graphicData uri="http://schemas.openxmlformats.org/drawingml/2006/table">
            <a:tbl>
              <a:tblPr firstRow="1" bandRow="1">
                <a:tableStyleId>{5C22544A-7EE6-4342-B048-85BDC9FD1C3A}</a:tableStyleId>
              </a:tblPr>
              <a:tblGrid>
                <a:gridCol w="1053117"/>
              </a:tblGrid>
              <a:tr h="963081">
                <a:tc>
                  <a:txBody>
                    <a:bodyPr/>
                    <a:lstStyle/>
                    <a:p>
                      <a:pPr algn="ctr"/>
                      <a:r>
                        <a:rPr lang="zh-TW" altLang="en-US" dirty="0" smtClean="0"/>
                        <a:t>目前編號</a:t>
                      </a:r>
                      <a:endParaRPr lang="zh-TW" altLang="en-US" dirty="0"/>
                    </a:p>
                  </a:txBody>
                  <a:tcPr/>
                </a:tc>
              </a:tr>
              <a:tr h="471510">
                <a:tc>
                  <a:txBody>
                    <a:bodyPr/>
                    <a:lstStyle/>
                    <a:p>
                      <a:pPr algn="ctr"/>
                      <a:r>
                        <a:rPr lang="en-US" altLang="zh-TW" dirty="0" smtClean="0"/>
                        <a:t>c1</a:t>
                      </a:r>
                      <a:endParaRPr lang="zh-TW" altLang="en-US" dirty="0"/>
                    </a:p>
                  </a:txBody>
                  <a:tcPr/>
                </a:tc>
              </a:tr>
              <a:tr h="471510">
                <a:tc>
                  <a:txBody>
                    <a:bodyPr/>
                    <a:lstStyle/>
                    <a:p>
                      <a:pPr algn="ctr"/>
                      <a:r>
                        <a:rPr lang="en-US" altLang="zh-TW" dirty="0" smtClean="0"/>
                        <a:t>c2</a:t>
                      </a:r>
                      <a:endParaRPr lang="zh-TW" altLang="en-US" dirty="0"/>
                    </a:p>
                  </a:txBody>
                  <a:tcPr/>
                </a:tc>
              </a:tr>
              <a:tr h="471510">
                <a:tc>
                  <a:txBody>
                    <a:bodyPr/>
                    <a:lstStyle/>
                    <a:p>
                      <a:pPr algn="ctr"/>
                      <a:r>
                        <a:rPr lang="en-US" altLang="zh-TW" dirty="0" smtClean="0"/>
                        <a:t>c3</a:t>
                      </a:r>
                      <a:endParaRPr lang="zh-TW" altLang="en-US" dirty="0"/>
                    </a:p>
                  </a:txBody>
                  <a:tcPr/>
                </a:tc>
              </a:tr>
              <a:tr h="471510">
                <a:tc>
                  <a:txBody>
                    <a:bodyPr/>
                    <a:lstStyle/>
                    <a:p>
                      <a:pPr algn="ctr"/>
                      <a:r>
                        <a:rPr lang="en-US" altLang="zh-TW" dirty="0" smtClean="0"/>
                        <a:t>c4</a:t>
                      </a:r>
                      <a:endParaRPr lang="zh-TW" altLang="en-US" dirty="0"/>
                    </a:p>
                  </a:txBody>
                  <a:tcPr/>
                </a:tc>
              </a:tr>
            </a:tbl>
          </a:graphicData>
        </a:graphic>
      </p:graphicFrame>
      <p:graphicFrame>
        <p:nvGraphicFramePr>
          <p:cNvPr id="13" name="表格 12"/>
          <p:cNvGraphicFramePr>
            <a:graphicFrameLocks noGrp="1"/>
          </p:cNvGraphicFramePr>
          <p:nvPr>
            <p:extLst>
              <p:ext uri="{D42A27DB-BD31-4B8C-83A1-F6EECF244321}">
                <p14:modId xmlns:p14="http://schemas.microsoft.com/office/powerpoint/2010/main" val="1029743010"/>
              </p:ext>
            </p:extLst>
          </p:nvPr>
        </p:nvGraphicFramePr>
        <p:xfrm>
          <a:off x="6372200" y="3717032"/>
          <a:ext cx="1053117" cy="2849121"/>
        </p:xfrm>
        <a:graphic>
          <a:graphicData uri="http://schemas.openxmlformats.org/drawingml/2006/table">
            <a:tbl>
              <a:tblPr firstRow="1" bandRow="1">
                <a:tableStyleId>{5C22544A-7EE6-4342-B048-85BDC9FD1C3A}</a:tableStyleId>
              </a:tblPr>
              <a:tblGrid>
                <a:gridCol w="1053117"/>
              </a:tblGrid>
              <a:tr h="963081">
                <a:tc>
                  <a:txBody>
                    <a:bodyPr/>
                    <a:lstStyle/>
                    <a:p>
                      <a:pPr algn="ctr"/>
                      <a:r>
                        <a:rPr lang="zh-TW" altLang="en-US" dirty="0" smtClean="0"/>
                        <a:t>經過排序</a:t>
                      </a:r>
                      <a:endParaRPr lang="zh-TW" altLang="en-US" dirty="0"/>
                    </a:p>
                  </a:txBody>
                  <a:tcPr/>
                </a:tc>
              </a:tr>
              <a:tr h="471510">
                <a:tc>
                  <a:txBody>
                    <a:bodyPr/>
                    <a:lstStyle/>
                    <a:p>
                      <a:pPr algn="ctr"/>
                      <a:r>
                        <a:rPr lang="en-US" altLang="zh-TW" dirty="0" smtClean="0"/>
                        <a:t>c1</a:t>
                      </a:r>
                      <a:endParaRPr lang="zh-TW" altLang="en-US" dirty="0"/>
                    </a:p>
                  </a:txBody>
                  <a:tcPr/>
                </a:tc>
              </a:tr>
              <a:tr h="471510">
                <a:tc>
                  <a:txBody>
                    <a:bodyPr/>
                    <a:lstStyle/>
                    <a:p>
                      <a:pPr algn="ctr"/>
                      <a:r>
                        <a:rPr lang="en-US" altLang="zh-TW" dirty="0" smtClean="0"/>
                        <a:t>c1</a:t>
                      </a:r>
                      <a:endParaRPr lang="zh-TW" altLang="en-US" dirty="0"/>
                    </a:p>
                  </a:txBody>
                  <a:tcPr/>
                </a:tc>
              </a:tr>
              <a:tr h="471510">
                <a:tc>
                  <a:txBody>
                    <a:bodyPr/>
                    <a:lstStyle/>
                    <a:p>
                      <a:pPr algn="ctr"/>
                      <a:r>
                        <a:rPr lang="en-US" altLang="zh-TW" dirty="0" smtClean="0"/>
                        <a:t>c4</a:t>
                      </a:r>
                      <a:endParaRPr lang="zh-TW" altLang="en-US" dirty="0"/>
                    </a:p>
                  </a:txBody>
                  <a:tcPr/>
                </a:tc>
              </a:tr>
              <a:tr h="471510">
                <a:tc>
                  <a:txBody>
                    <a:bodyPr/>
                    <a:lstStyle/>
                    <a:p>
                      <a:pPr algn="ctr"/>
                      <a:r>
                        <a:rPr lang="en-US" altLang="zh-TW" dirty="0" smtClean="0"/>
                        <a:t>c3</a:t>
                      </a:r>
                      <a:endParaRPr lang="zh-TW" altLang="en-US" dirty="0"/>
                    </a:p>
                  </a:txBody>
                  <a:tcPr/>
                </a:tc>
              </a:tr>
            </a:tbl>
          </a:graphicData>
        </a:graphic>
      </p:graphicFrame>
      <p:sp>
        <p:nvSpPr>
          <p:cNvPr id="14" name="向右箭號 13"/>
          <p:cNvSpPr/>
          <p:nvPr/>
        </p:nvSpPr>
        <p:spPr>
          <a:xfrm>
            <a:off x="3923928" y="5085184"/>
            <a:ext cx="504056" cy="4038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向右箭號 14"/>
          <p:cNvSpPr/>
          <p:nvPr/>
        </p:nvSpPr>
        <p:spPr>
          <a:xfrm>
            <a:off x="5796136" y="5085184"/>
            <a:ext cx="504056" cy="4038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6115259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a:t>(b)</a:t>
            </a:r>
            <a:r>
              <a:rPr lang="zh-TW" altLang="en-US" dirty="0"/>
              <a:t>競爭式選擇</a:t>
            </a:r>
            <a:r>
              <a:rPr lang="en-US" altLang="zh-TW" dirty="0"/>
              <a:t>(tournament selection</a:t>
            </a:r>
            <a:r>
              <a:rPr lang="en-US" altLang="zh-TW" dirty="0" smtClean="0"/>
              <a:t>)</a:t>
            </a:r>
            <a:endParaRPr lang="zh-TW" altLang="en-US" dirty="0"/>
          </a:p>
        </p:txBody>
      </p:sp>
      <p:sp>
        <p:nvSpPr>
          <p:cNvPr id="3" name="內容版面配置區 2"/>
          <p:cNvSpPr>
            <a:spLocks noGrp="1"/>
          </p:cNvSpPr>
          <p:nvPr>
            <p:ph idx="1"/>
          </p:nvPr>
        </p:nvSpPr>
        <p:spPr/>
        <p:txBody>
          <a:bodyPr/>
          <a:lstStyle/>
          <a:p>
            <a:r>
              <a:rPr lang="zh-TW" altLang="en-US" dirty="0"/>
              <a:t>在每一代的演化過程中首先隨機地選取兩個或更多的物種</a:t>
            </a:r>
            <a:r>
              <a:rPr lang="en-US" altLang="zh-TW" dirty="0"/>
              <a:t>(</a:t>
            </a:r>
            <a:r>
              <a:rPr lang="zh-TW" altLang="en-US" dirty="0"/>
              <a:t>字串），具有最大適應函數值的物種即被選中送至交配池中。</a:t>
            </a:r>
          </a:p>
          <a:p>
            <a:endParaRPr lang="zh-TW" altLang="en-US" dirty="0"/>
          </a:p>
        </p:txBody>
      </p:sp>
    </p:spTree>
    <p:extLst>
      <p:ext uri="{BB962C8B-B14F-4D97-AF65-F5344CB8AC3E}">
        <p14:creationId xmlns:p14="http://schemas.microsoft.com/office/powerpoint/2010/main" val="22490560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Step6:crossover</a:t>
            </a:r>
            <a:endParaRPr lang="zh-TW" altLang="en-US" dirty="0"/>
          </a:p>
        </p:txBody>
      </p:sp>
      <p:sp>
        <p:nvSpPr>
          <p:cNvPr id="3" name="內容版面配置區 2"/>
          <p:cNvSpPr>
            <a:spLocks noGrp="1"/>
          </p:cNvSpPr>
          <p:nvPr>
            <p:ph idx="1"/>
          </p:nvPr>
        </p:nvSpPr>
        <p:spPr/>
        <p:txBody>
          <a:bodyPr/>
          <a:lstStyle/>
          <a:p>
            <a:r>
              <a:rPr lang="zh-TW" altLang="en-US" dirty="0"/>
              <a:t>交配運算式，依據交配率從一族群中隨機地任意兩個字元串，經彼此交換字元串的某些位元資訊而產生兩個新位元字串的一種過程，一般而言交配運算可以用</a:t>
            </a:r>
            <a:r>
              <a:rPr lang="en-US" altLang="zh-TW" dirty="0"/>
              <a:t>:</a:t>
            </a:r>
          </a:p>
          <a:p>
            <a:r>
              <a:rPr lang="en-US" altLang="zh-TW" dirty="0"/>
              <a:t>(a)</a:t>
            </a:r>
            <a:r>
              <a:rPr lang="zh-TW" altLang="en-US" dirty="0"/>
              <a:t>單點交配</a:t>
            </a:r>
          </a:p>
          <a:p>
            <a:r>
              <a:rPr lang="en-US" altLang="zh-TW" dirty="0"/>
              <a:t>(b)</a:t>
            </a:r>
            <a:r>
              <a:rPr lang="zh-TW" altLang="en-US" dirty="0"/>
              <a:t>兩點交配</a:t>
            </a:r>
          </a:p>
          <a:p>
            <a:r>
              <a:rPr lang="en-US" altLang="zh-TW" dirty="0"/>
              <a:t>(c</a:t>
            </a:r>
            <a:r>
              <a:rPr lang="en-US" altLang="zh-TW" dirty="0" smtClean="0"/>
              <a:t>)</a:t>
            </a:r>
            <a:r>
              <a:rPr lang="zh-TW" altLang="en-US" dirty="0" smtClean="0"/>
              <a:t>定點交配</a:t>
            </a:r>
            <a:endParaRPr lang="zh-TW" altLang="en-US" dirty="0"/>
          </a:p>
          <a:p>
            <a:endParaRPr lang="zh-TW" altLang="en-US" dirty="0"/>
          </a:p>
        </p:txBody>
      </p:sp>
    </p:spTree>
    <p:extLst>
      <p:ext uri="{BB962C8B-B14F-4D97-AF65-F5344CB8AC3E}">
        <p14:creationId xmlns:p14="http://schemas.microsoft.com/office/powerpoint/2010/main" val="7475064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單</a:t>
            </a:r>
            <a:r>
              <a:rPr lang="zh-TW" altLang="en-US" dirty="0"/>
              <a:t>點</a:t>
            </a:r>
            <a:r>
              <a:rPr lang="zh-TW" altLang="en-US" dirty="0" smtClean="0"/>
              <a:t>交配</a:t>
            </a:r>
            <a:endParaRPr lang="zh-TW" altLang="en-US"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2450837494"/>
              </p:ext>
            </p:extLst>
          </p:nvPr>
        </p:nvGraphicFramePr>
        <p:xfrm>
          <a:off x="467544" y="1412776"/>
          <a:ext cx="8229600" cy="370840"/>
        </p:xfrm>
        <a:graphic>
          <a:graphicData uri="http://schemas.openxmlformats.org/drawingml/2006/table">
            <a:tbl>
              <a:tblPr firstRow="1" bandRow="1">
                <a:tableStyleId>{5C22544A-7EE6-4342-B048-85BDC9FD1C3A}</a:tableStyleId>
              </a:tblPr>
              <a:tblGrid>
                <a:gridCol w="822960"/>
                <a:gridCol w="822960"/>
                <a:gridCol w="822960"/>
                <a:gridCol w="822960"/>
                <a:gridCol w="822960"/>
                <a:gridCol w="822960"/>
                <a:gridCol w="822960"/>
                <a:gridCol w="822960"/>
                <a:gridCol w="822960"/>
                <a:gridCol w="822960"/>
              </a:tblGrid>
              <a:tr h="370840">
                <a:tc>
                  <a:txBody>
                    <a:bodyPr/>
                    <a:lstStyle/>
                    <a:p>
                      <a:pPr algn="ctr"/>
                      <a:r>
                        <a:rPr lang="en-US" altLang="zh-TW" dirty="0" smtClean="0"/>
                        <a:t>1</a:t>
                      </a:r>
                      <a:endParaRPr lang="zh-TW" altLang="en-US" dirty="0"/>
                    </a:p>
                  </a:txBody>
                  <a:tcPr/>
                </a:tc>
                <a:tc>
                  <a:txBody>
                    <a:bodyPr/>
                    <a:lstStyle/>
                    <a:p>
                      <a:pPr algn="ctr"/>
                      <a:r>
                        <a:rPr lang="en-US" altLang="zh-TW" dirty="0" smtClean="0"/>
                        <a:t>0</a:t>
                      </a:r>
                      <a:endParaRPr lang="zh-TW" altLang="en-US" dirty="0"/>
                    </a:p>
                  </a:txBody>
                  <a:tcPr/>
                </a:tc>
                <a:tc>
                  <a:txBody>
                    <a:bodyPr/>
                    <a:lstStyle/>
                    <a:p>
                      <a:pPr algn="ctr"/>
                      <a:r>
                        <a:rPr lang="en-US" altLang="zh-TW" dirty="0" smtClean="0"/>
                        <a:t>0</a:t>
                      </a:r>
                      <a:endParaRPr lang="zh-TW" altLang="en-US" dirty="0"/>
                    </a:p>
                  </a:txBody>
                  <a:tcPr/>
                </a:tc>
                <a:tc>
                  <a:txBody>
                    <a:bodyPr/>
                    <a:lstStyle/>
                    <a:p>
                      <a:pPr algn="ctr"/>
                      <a:r>
                        <a:rPr lang="en-US" altLang="zh-TW" dirty="0" smtClean="0"/>
                        <a:t>1</a:t>
                      </a:r>
                      <a:endParaRPr lang="zh-TW" altLang="en-US" dirty="0"/>
                    </a:p>
                  </a:txBody>
                  <a:tcPr/>
                </a:tc>
                <a:tc>
                  <a:txBody>
                    <a:bodyPr/>
                    <a:lstStyle/>
                    <a:p>
                      <a:pPr algn="ctr"/>
                      <a:r>
                        <a:rPr lang="en-US" altLang="zh-TW" dirty="0" smtClean="0"/>
                        <a:t>0</a:t>
                      </a:r>
                      <a:endParaRPr lang="zh-TW" altLang="en-US" dirty="0"/>
                    </a:p>
                  </a:txBody>
                  <a:tcPr/>
                </a:tc>
                <a:tc>
                  <a:txBody>
                    <a:bodyPr/>
                    <a:lstStyle/>
                    <a:p>
                      <a:pPr algn="ctr"/>
                      <a:r>
                        <a:rPr lang="en-US" altLang="zh-TW" dirty="0" smtClean="0">
                          <a:solidFill>
                            <a:srgbClr val="FF0000"/>
                          </a:solidFill>
                        </a:rPr>
                        <a:t>1</a:t>
                      </a:r>
                      <a:endParaRPr lang="zh-TW" altLang="en-US" dirty="0">
                        <a:solidFill>
                          <a:srgbClr val="FF0000"/>
                        </a:solidFill>
                      </a:endParaRPr>
                    </a:p>
                  </a:txBody>
                  <a:tcPr/>
                </a:tc>
                <a:tc>
                  <a:txBody>
                    <a:bodyPr/>
                    <a:lstStyle/>
                    <a:p>
                      <a:pPr algn="ctr"/>
                      <a:r>
                        <a:rPr lang="en-US" altLang="zh-TW" dirty="0" smtClean="0">
                          <a:solidFill>
                            <a:srgbClr val="FF0000"/>
                          </a:solidFill>
                        </a:rPr>
                        <a:t>1</a:t>
                      </a:r>
                      <a:endParaRPr lang="zh-TW" altLang="en-US" dirty="0">
                        <a:solidFill>
                          <a:srgbClr val="FF0000"/>
                        </a:solidFill>
                      </a:endParaRPr>
                    </a:p>
                  </a:txBody>
                  <a:tcPr/>
                </a:tc>
                <a:tc>
                  <a:txBody>
                    <a:bodyPr/>
                    <a:lstStyle/>
                    <a:p>
                      <a:pPr algn="ctr"/>
                      <a:r>
                        <a:rPr lang="en-US" altLang="zh-TW" dirty="0" smtClean="0">
                          <a:solidFill>
                            <a:srgbClr val="FF0000"/>
                          </a:solidFill>
                        </a:rPr>
                        <a:t>0</a:t>
                      </a:r>
                      <a:endParaRPr lang="zh-TW" altLang="en-US" dirty="0">
                        <a:solidFill>
                          <a:srgbClr val="FF0000"/>
                        </a:solidFill>
                      </a:endParaRPr>
                    </a:p>
                  </a:txBody>
                  <a:tcPr/>
                </a:tc>
                <a:tc>
                  <a:txBody>
                    <a:bodyPr/>
                    <a:lstStyle/>
                    <a:p>
                      <a:pPr algn="ctr"/>
                      <a:r>
                        <a:rPr lang="en-US" altLang="zh-TW" dirty="0" smtClean="0">
                          <a:solidFill>
                            <a:srgbClr val="FF0000"/>
                          </a:solidFill>
                        </a:rPr>
                        <a:t>0</a:t>
                      </a:r>
                      <a:endParaRPr lang="zh-TW" altLang="en-US" dirty="0">
                        <a:solidFill>
                          <a:srgbClr val="FF0000"/>
                        </a:solidFill>
                      </a:endParaRPr>
                    </a:p>
                  </a:txBody>
                  <a:tcPr/>
                </a:tc>
                <a:tc>
                  <a:txBody>
                    <a:bodyPr/>
                    <a:lstStyle/>
                    <a:p>
                      <a:pPr algn="ctr"/>
                      <a:r>
                        <a:rPr lang="en-US" altLang="zh-TW" dirty="0" smtClean="0">
                          <a:solidFill>
                            <a:srgbClr val="FF0000"/>
                          </a:solidFill>
                        </a:rPr>
                        <a:t>1</a:t>
                      </a:r>
                      <a:endParaRPr lang="zh-TW" altLang="en-US" dirty="0">
                        <a:solidFill>
                          <a:srgbClr val="FF0000"/>
                        </a:solidFill>
                      </a:endParaRPr>
                    </a:p>
                  </a:txBody>
                  <a:tcPr/>
                </a:tc>
              </a:tr>
            </a:tbl>
          </a:graphicData>
        </a:graphic>
      </p:graphicFrame>
      <p:graphicFrame>
        <p:nvGraphicFramePr>
          <p:cNvPr id="5" name="內容版面配置區 3"/>
          <p:cNvGraphicFramePr>
            <a:graphicFrameLocks/>
          </p:cNvGraphicFramePr>
          <p:nvPr>
            <p:extLst>
              <p:ext uri="{D42A27DB-BD31-4B8C-83A1-F6EECF244321}">
                <p14:modId xmlns:p14="http://schemas.microsoft.com/office/powerpoint/2010/main" val="3392710205"/>
              </p:ext>
            </p:extLst>
          </p:nvPr>
        </p:nvGraphicFramePr>
        <p:xfrm>
          <a:off x="467544" y="2420888"/>
          <a:ext cx="8229600" cy="370840"/>
        </p:xfrm>
        <a:graphic>
          <a:graphicData uri="http://schemas.openxmlformats.org/drawingml/2006/table">
            <a:tbl>
              <a:tblPr firstRow="1" bandRow="1">
                <a:tableStyleId>{5C22544A-7EE6-4342-B048-85BDC9FD1C3A}</a:tableStyleId>
              </a:tblPr>
              <a:tblGrid>
                <a:gridCol w="822960"/>
                <a:gridCol w="822960"/>
                <a:gridCol w="822960"/>
                <a:gridCol w="822960"/>
                <a:gridCol w="822960"/>
                <a:gridCol w="822960"/>
                <a:gridCol w="822960"/>
                <a:gridCol w="822960"/>
                <a:gridCol w="822960"/>
                <a:gridCol w="822960"/>
              </a:tblGrid>
              <a:tr h="370840">
                <a:tc>
                  <a:txBody>
                    <a:bodyPr/>
                    <a:lstStyle/>
                    <a:p>
                      <a:pPr algn="ctr"/>
                      <a:r>
                        <a:rPr lang="en-US" altLang="zh-TW" dirty="0" smtClean="0"/>
                        <a:t>0</a:t>
                      </a:r>
                      <a:endParaRPr lang="zh-TW" altLang="en-US" dirty="0"/>
                    </a:p>
                  </a:txBody>
                  <a:tcPr/>
                </a:tc>
                <a:tc>
                  <a:txBody>
                    <a:bodyPr/>
                    <a:lstStyle/>
                    <a:p>
                      <a:pPr algn="ctr"/>
                      <a:r>
                        <a:rPr lang="en-US" altLang="zh-TW" dirty="0" smtClean="0"/>
                        <a:t>0</a:t>
                      </a:r>
                      <a:endParaRPr lang="zh-TW" altLang="en-US" dirty="0"/>
                    </a:p>
                  </a:txBody>
                  <a:tcPr/>
                </a:tc>
                <a:tc>
                  <a:txBody>
                    <a:bodyPr/>
                    <a:lstStyle/>
                    <a:p>
                      <a:pPr algn="ctr"/>
                      <a:r>
                        <a:rPr lang="en-US" altLang="zh-TW" dirty="0" smtClean="0"/>
                        <a:t>0</a:t>
                      </a:r>
                      <a:endParaRPr lang="zh-TW" altLang="en-US" dirty="0"/>
                    </a:p>
                  </a:txBody>
                  <a:tcPr/>
                </a:tc>
                <a:tc>
                  <a:txBody>
                    <a:bodyPr/>
                    <a:lstStyle/>
                    <a:p>
                      <a:pPr algn="ctr"/>
                      <a:r>
                        <a:rPr lang="en-US" altLang="zh-TW" dirty="0" smtClean="0"/>
                        <a:t>1</a:t>
                      </a:r>
                      <a:endParaRPr lang="zh-TW" altLang="en-US" dirty="0"/>
                    </a:p>
                  </a:txBody>
                  <a:tcPr/>
                </a:tc>
                <a:tc>
                  <a:txBody>
                    <a:bodyPr/>
                    <a:lstStyle/>
                    <a:p>
                      <a:pPr algn="ctr"/>
                      <a:r>
                        <a:rPr lang="en-US" altLang="zh-TW" dirty="0" smtClean="0"/>
                        <a:t>1</a:t>
                      </a:r>
                      <a:endParaRPr lang="zh-TW" altLang="en-US" dirty="0"/>
                    </a:p>
                  </a:txBody>
                  <a:tcPr/>
                </a:tc>
                <a:tc>
                  <a:txBody>
                    <a:bodyPr/>
                    <a:lstStyle/>
                    <a:p>
                      <a:pPr algn="ctr"/>
                      <a:r>
                        <a:rPr lang="en-US" altLang="zh-TW" dirty="0" smtClean="0">
                          <a:solidFill>
                            <a:srgbClr val="002060"/>
                          </a:solidFill>
                        </a:rPr>
                        <a:t>0</a:t>
                      </a:r>
                      <a:endParaRPr lang="zh-TW" altLang="en-US" dirty="0">
                        <a:solidFill>
                          <a:srgbClr val="002060"/>
                        </a:solidFill>
                      </a:endParaRPr>
                    </a:p>
                  </a:txBody>
                  <a:tcPr/>
                </a:tc>
                <a:tc>
                  <a:txBody>
                    <a:bodyPr/>
                    <a:lstStyle/>
                    <a:p>
                      <a:pPr algn="ctr"/>
                      <a:r>
                        <a:rPr lang="en-US" altLang="zh-TW" dirty="0" smtClean="0">
                          <a:solidFill>
                            <a:srgbClr val="002060"/>
                          </a:solidFill>
                        </a:rPr>
                        <a:t>1</a:t>
                      </a:r>
                      <a:endParaRPr lang="zh-TW" altLang="en-US" dirty="0">
                        <a:solidFill>
                          <a:srgbClr val="002060"/>
                        </a:solidFill>
                      </a:endParaRPr>
                    </a:p>
                  </a:txBody>
                  <a:tcPr/>
                </a:tc>
                <a:tc>
                  <a:txBody>
                    <a:bodyPr/>
                    <a:lstStyle/>
                    <a:p>
                      <a:pPr algn="ctr"/>
                      <a:r>
                        <a:rPr lang="en-US" altLang="zh-TW" dirty="0" smtClean="0">
                          <a:solidFill>
                            <a:srgbClr val="002060"/>
                          </a:solidFill>
                        </a:rPr>
                        <a:t>0</a:t>
                      </a:r>
                      <a:endParaRPr lang="zh-TW" altLang="en-US" dirty="0">
                        <a:solidFill>
                          <a:srgbClr val="002060"/>
                        </a:solidFill>
                      </a:endParaRPr>
                    </a:p>
                  </a:txBody>
                  <a:tcPr/>
                </a:tc>
                <a:tc>
                  <a:txBody>
                    <a:bodyPr/>
                    <a:lstStyle/>
                    <a:p>
                      <a:pPr algn="ctr"/>
                      <a:r>
                        <a:rPr lang="en-US" altLang="zh-TW" dirty="0" smtClean="0">
                          <a:solidFill>
                            <a:srgbClr val="002060"/>
                          </a:solidFill>
                        </a:rPr>
                        <a:t>1</a:t>
                      </a:r>
                      <a:endParaRPr lang="zh-TW" altLang="en-US" dirty="0">
                        <a:solidFill>
                          <a:srgbClr val="002060"/>
                        </a:solidFill>
                      </a:endParaRPr>
                    </a:p>
                  </a:txBody>
                  <a:tcPr/>
                </a:tc>
                <a:tc>
                  <a:txBody>
                    <a:bodyPr/>
                    <a:lstStyle/>
                    <a:p>
                      <a:pPr algn="ctr"/>
                      <a:r>
                        <a:rPr lang="en-US" altLang="zh-TW" dirty="0" smtClean="0">
                          <a:solidFill>
                            <a:srgbClr val="002060"/>
                          </a:solidFill>
                        </a:rPr>
                        <a:t>0</a:t>
                      </a:r>
                      <a:endParaRPr lang="zh-TW" altLang="en-US" dirty="0">
                        <a:solidFill>
                          <a:srgbClr val="002060"/>
                        </a:solidFill>
                      </a:endParaRPr>
                    </a:p>
                  </a:txBody>
                  <a:tcPr/>
                </a:tc>
              </a:tr>
            </a:tbl>
          </a:graphicData>
        </a:graphic>
      </p:graphicFrame>
      <p:graphicFrame>
        <p:nvGraphicFramePr>
          <p:cNvPr id="6" name="內容版面配置區 3"/>
          <p:cNvGraphicFramePr>
            <a:graphicFrameLocks/>
          </p:cNvGraphicFramePr>
          <p:nvPr>
            <p:extLst>
              <p:ext uri="{D42A27DB-BD31-4B8C-83A1-F6EECF244321}">
                <p14:modId xmlns:p14="http://schemas.microsoft.com/office/powerpoint/2010/main" val="3756719830"/>
              </p:ext>
            </p:extLst>
          </p:nvPr>
        </p:nvGraphicFramePr>
        <p:xfrm>
          <a:off x="539552" y="4509120"/>
          <a:ext cx="8229600" cy="370840"/>
        </p:xfrm>
        <a:graphic>
          <a:graphicData uri="http://schemas.openxmlformats.org/drawingml/2006/table">
            <a:tbl>
              <a:tblPr firstRow="1" bandRow="1">
                <a:tableStyleId>{5C22544A-7EE6-4342-B048-85BDC9FD1C3A}</a:tableStyleId>
              </a:tblPr>
              <a:tblGrid>
                <a:gridCol w="822960"/>
                <a:gridCol w="822960"/>
                <a:gridCol w="822960"/>
                <a:gridCol w="822960"/>
                <a:gridCol w="822960"/>
                <a:gridCol w="822960"/>
                <a:gridCol w="822960"/>
                <a:gridCol w="822960"/>
                <a:gridCol w="822960"/>
                <a:gridCol w="822960"/>
              </a:tblGrid>
              <a:tr h="370840">
                <a:tc>
                  <a:txBody>
                    <a:bodyPr/>
                    <a:lstStyle/>
                    <a:p>
                      <a:pPr algn="ctr"/>
                      <a:r>
                        <a:rPr lang="en-US" altLang="zh-TW" dirty="0" smtClean="0"/>
                        <a:t>1</a:t>
                      </a:r>
                      <a:endParaRPr lang="zh-TW" altLang="en-US" dirty="0"/>
                    </a:p>
                  </a:txBody>
                  <a:tcPr/>
                </a:tc>
                <a:tc>
                  <a:txBody>
                    <a:bodyPr/>
                    <a:lstStyle/>
                    <a:p>
                      <a:pPr algn="ctr"/>
                      <a:r>
                        <a:rPr lang="en-US" altLang="zh-TW" dirty="0" smtClean="0"/>
                        <a:t>0</a:t>
                      </a:r>
                      <a:endParaRPr lang="zh-TW" altLang="en-US" dirty="0"/>
                    </a:p>
                  </a:txBody>
                  <a:tcPr/>
                </a:tc>
                <a:tc>
                  <a:txBody>
                    <a:bodyPr/>
                    <a:lstStyle/>
                    <a:p>
                      <a:pPr algn="ctr"/>
                      <a:r>
                        <a:rPr lang="en-US" altLang="zh-TW" dirty="0" smtClean="0"/>
                        <a:t>0</a:t>
                      </a:r>
                      <a:endParaRPr lang="zh-TW" altLang="en-US" dirty="0"/>
                    </a:p>
                  </a:txBody>
                  <a:tcPr/>
                </a:tc>
                <a:tc>
                  <a:txBody>
                    <a:bodyPr/>
                    <a:lstStyle/>
                    <a:p>
                      <a:pPr algn="ctr"/>
                      <a:r>
                        <a:rPr lang="en-US" altLang="zh-TW" dirty="0" smtClean="0"/>
                        <a:t>1</a:t>
                      </a:r>
                      <a:endParaRPr lang="zh-TW" altLang="en-US" dirty="0"/>
                    </a:p>
                  </a:txBody>
                  <a:tcPr/>
                </a:tc>
                <a:tc>
                  <a:txBody>
                    <a:bodyPr/>
                    <a:lstStyle/>
                    <a:p>
                      <a:pPr algn="ctr"/>
                      <a:r>
                        <a:rPr lang="en-US" altLang="zh-TW" dirty="0" smtClean="0"/>
                        <a:t>0</a:t>
                      </a:r>
                      <a:endParaRPr lang="zh-TW" altLang="en-US" dirty="0"/>
                    </a:p>
                  </a:txBody>
                  <a:tcPr/>
                </a:tc>
                <a:tc>
                  <a:txBody>
                    <a:bodyPr/>
                    <a:lstStyle/>
                    <a:p>
                      <a:pPr algn="ctr"/>
                      <a:r>
                        <a:rPr lang="en-US" altLang="zh-TW" dirty="0" smtClean="0">
                          <a:solidFill>
                            <a:srgbClr val="002060"/>
                          </a:solidFill>
                        </a:rPr>
                        <a:t>0</a:t>
                      </a:r>
                      <a:endParaRPr lang="zh-TW" altLang="en-US" dirty="0">
                        <a:solidFill>
                          <a:srgbClr val="002060"/>
                        </a:solidFill>
                      </a:endParaRPr>
                    </a:p>
                  </a:txBody>
                  <a:tcPr/>
                </a:tc>
                <a:tc>
                  <a:txBody>
                    <a:bodyPr/>
                    <a:lstStyle/>
                    <a:p>
                      <a:pPr algn="ctr"/>
                      <a:r>
                        <a:rPr lang="en-US" altLang="zh-TW" dirty="0" smtClean="0">
                          <a:solidFill>
                            <a:srgbClr val="002060"/>
                          </a:solidFill>
                        </a:rPr>
                        <a:t>1</a:t>
                      </a:r>
                      <a:endParaRPr lang="zh-TW" altLang="en-US" dirty="0">
                        <a:solidFill>
                          <a:srgbClr val="002060"/>
                        </a:solidFill>
                      </a:endParaRPr>
                    </a:p>
                  </a:txBody>
                  <a:tcPr/>
                </a:tc>
                <a:tc>
                  <a:txBody>
                    <a:bodyPr/>
                    <a:lstStyle/>
                    <a:p>
                      <a:pPr algn="ctr"/>
                      <a:r>
                        <a:rPr lang="en-US" altLang="zh-TW" dirty="0" smtClean="0">
                          <a:solidFill>
                            <a:srgbClr val="002060"/>
                          </a:solidFill>
                        </a:rPr>
                        <a:t>0</a:t>
                      </a:r>
                      <a:endParaRPr lang="zh-TW" altLang="en-US" dirty="0">
                        <a:solidFill>
                          <a:srgbClr val="002060"/>
                        </a:solidFill>
                      </a:endParaRPr>
                    </a:p>
                  </a:txBody>
                  <a:tcPr/>
                </a:tc>
                <a:tc>
                  <a:txBody>
                    <a:bodyPr/>
                    <a:lstStyle/>
                    <a:p>
                      <a:pPr algn="ctr"/>
                      <a:r>
                        <a:rPr lang="en-US" altLang="zh-TW" dirty="0" smtClean="0">
                          <a:solidFill>
                            <a:srgbClr val="002060"/>
                          </a:solidFill>
                        </a:rPr>
                        <a:t>1</a:t>
                      </a:r>
                      <a:endParaRPr lang="zh-TW" altLang="en-US" dirty="0">
                        <a:solidFill>
                          <a:srgbClr val="002060"/>
                        </a:solidFill>
                      </a:endParaRPr>
                    </a:p>
                  </a:txBody>
                  <a:tcPr/>
                </a:tc>
                <a:tc>
                  <a:txBody>
                    <a:bodyPr/>
                    <a:lstStyle/>
                    <a:p>
                      <a:pPr algn="ctr"/>
                      <a:r>
                        <a:rPr lang="en-US" altLang="zh-TW" dirty="0" smtClean="0">
                          <a:solidFill>
                            <a:srgbClr val="002060"/>
                          </a:solidFill>
                        </a:rPr>
                        <a:t>0</a:t>
                      </a:r>
                      <a:endParaRPr lang="zh-TW" altLang="en-US" dirty="0">
                        <a:solidFill>
                          <a:srgbClr val="002060"/>
                        </a:solidFill>
                      </a:endParaRPr>
                    </a:p>
                  </a:txBody>
                  <a:tcPr/>
                </a:tc>
              </a:tr>
            </a:tbl>
          </a:graphicData>
        </a:graphic>
      </p:graphicFrame>
      <p:graphicFrame>
        <p:nvGraphicFramePr>
          <p:cNvPr id="7" name="內容版面配置區 3"/>
          <p:cNvGraphicFramePr>
            <a:graphicFrameLocks/>
          </p:cNvGraphicFramePr>
          <p:nvPr>
            <p:extLst>
              <p:ext uri="{D42A27DB-BD31-4B8C-83A1-F6EECF244321}">
                <p14:modId xmlns:p14="http://schemas.microsoft.com/office/powerpoint/2010/main" val="3689416721"/>
              </p:ext>
            </p:extLst>
          </p:nvPr>
        </p:nvGraphicFramePr>
        <p:xfrm>
          <a:off x="539552" y="5589240"/>
          <a:ext cx="8229600" cy="370840"/>
        </p:xfrm>
        <a:graphic>
          <a:graphicData uri="http://schemas.openxmlformats.org/drawingml/2006/table">
            <a:tbl>
              <a:tblPr firstRow="1" bandRow="1">
                <a:tableStyleId>{5C22544A-7EE6-4342-B048-85BDC9FD1C3A}</a:tableStyleId>
              </a:tblPr>
              <a:tblGrid>
                <a:gridCol w="822960"/>
                <a:gridCol w="822960"/>
                <a:gridCol w="822960"/>
                <a:gridCol w="822960"/>
                <a:gridCol w="822960"/>
                <a:gridCol w="822960"/>
                <a:gridCol w="822960"/>
                <a:gridCol w="822960"/>
                <a:gridCol w="822960"/>
                <a:gridCol w="822960"/>
              </a:tblGrid>
              <a:tr h="370840">
                <a:tc>
                  <a:txBody>
                    <a:bodyPr/>
                    <a:lstStyle/>
                    <a:p>
                      <a:pPr algn="ctr"/>
                      <a:r>
                        <a:rPr lang="en-US" altLang="zh-TW" dirty="0" smtClean="0"/>
                        <a:t>0</a:t>
                      </a:r>
                      <a:endParaRPr lang="zh-TW" altLang="en-US" dirty="0"/>
                    </a:p>
                  </a:txBody>
                  <a:tcPr/>
                </a:tc>
                <a:tc>
                  <a:txBody>
                    <a:bodyPr/>
                    <a:lstStyle/>
                    <a:p>
                      <a:pPr algn="ctr"/>
                      <a:r>
                        <a:rPr lang="en-US" altLang="zh-TW" dirty="0" smtClean="0"/>
                        <a:t>0</a:t>
                      </a:r>
                      <a:endParaRPr lang="zh-TW" altLang="en-US" dirty="0"/>
                    </a:p>
                  </a:txBody>
                  <a:tcPr/>
                </a:tc>
                <a:tc>
                  <a:txBody>
                    <a:bodyPr/>
                    <a:lstStyle/>
                    <a:p>
                      <a:pPr algn="ctr"/>
                      <a:r>
                        <a:rPr lang="en-US" altLang="zh-TW" dirty="0" smtClean="0"/>
                        <a:t>0</a:t>
                      </a:r>
                      <a:endParaRPr lang="zh-TW" altLang="en-US" dirty="0"/>
                    </a:p>
                  </a:txBody>
                  <a:tcPr/>
                </a:tc>
                <a:tc>
                  <a:txBody>
                    <a:bodyPr/>
                    <a:lstStyle/>
                    <a:p>
                      <a:pPr algn="ctr"/>
                      <a:r>
                        <a:rPr lang="en-US" altLang="zh-TW" dirty="0" smtClean="0"/>
                        <a:t>1</a:t>
                      </a:r>
                      <a:endParaRPr lang="zh-TW" altLang="en-US" dirty="0"/>
                    </a:p>
                  </a:txBody>
                  <a:tcPr/>
                </a:tc>
                <a:tc>
                  <a:txBody>
                    <a:bodyPr/>
                    <a:lstStyle/>
                    <a:p>
                      <a:pPr algn="ctr"/>
                      <a:r>
                        <a:rPr lang="en-US" altLang="zh-TW" dirty="0" smtClean="0"/>
                        <a:t>1</a:t>
                      </a:r>
                      <a:endParaRPr lang="zh-TW" altLang="en-US" dirty="0"/>
                    </a:p>
                  </a:txBody>
                  <a:tcPr/>
                </a:tc>
                <a:tc>
                  <a:txBody>
                    <a:bodyPr/>
                    <a:lstStyle/>
                    <a:p>
                      <a:pPr algn="ctr"/>
                      <a:r>
                        <a:rPr lang="en-US" altLang="zh-TW" dirty="0" smtClean="0">
                          <a:solidFill>
                            <a:srgbClr val="FF0000"/>
                          </a:solidFill>
                        </a:rPr>
                        <a:t>1</a:t>
                      </a:r>
                      <a:endParaRPr lang="zh-TW" altLang="en-US" dirty="0">
                        <a:solidFill>
                          <a:srgbClr val="FF0000"/>
                        </a:solidFill>
                      </a:endParaRPr>
                    </a:p>
                  </a:txBody>
                  <a:tcPr/>
                </a:tc>
                <a:tc>
                  <a:txBody>
                    <a:bodyPr/>
                    <a:lstStyle/>
                    <a:p>
                      <a:pPr algn="ctr"/>
                      <a:r>
                        <a:rPr lang="en-US" altLang="zh-TW" dirty="0" smtClean="0">
                          <a:solidFill>
                            <a:srgbClr val="FF0000"/>
                          </a:solidFill>
                        </a:rPr>
                        <a:t>1</a:t>
                      </a:r>
                      <a:endParaRPr lang="zh-TW" altLang="en-US" dirty="0">
                        <a:solidFill>
                          <a:srgbClr val="FF0000"/>
                        </a:solidFill>
                      </a:endParaRPr>
                    </a:p>
                  </a:txBody>
                  <a:tcPr/>
                </a:tc>
                <a:tc>
                  <a:txBody>
                    <a:bodyPr/>
                    <a:lstStyle/>
                    <a:p>
                      <a:pPr algn="ctr"/>
                      <a:r>
                        <a:rPr lang="en-US" altLang="zh-TW" dirty="0" smtClean="0">
                          <a:solidFill>
                            <a:srgbClr val="FF0000"/>
                          </a:solidFill>
                        </a:rPr>
                        <a:t>0</a:t>
                      </a:r>
                      <a:endParaRPr lang="zh-TW" altLang="en-US" dirty="0">
                        <a:solidFill>
                          <a:srgbClr val="FF0000"/>
                        </a:solidFill>
                      </a:endParaRPr>
                    </a:p>
                  </a:txBody>
                  <a:tcPr/>
                </a:tc>
                <a:tc>
                  <a:txBody>
                    <a:bodyPr/>
                    <a:lstStyle/>
                    <a:p>
                      <a:pPr algn="ctr"/>
                      <a:r>
                        <a:rPr lang="en-US" altLang="zh-TW" dirty="0" smtClean="0">
                          <a:solidFill>
                            <a:srgbClr val="FF0000"/>
                          </a:solidFill>
                        </a:rPr>
                        <a:t>0</a:t>
                      </a:r>
                      <a:endParaRPr lang="zh-TW" altLang="en-US" dirty="0">
                        <a:solidFill>
                          <a:srgbClr val="FF0000"/>
                        </a:solidFill>
                      </a:endParaRPr>
                    </a:p>
                  </a:txBody>
                  <a:tcPr/>
                </a:tc>
                <a:tc>
                  <a:txBody>
                    <a:bodyPr/>
                    <a:lstStyle/>
                    <a:p>
                      <a:pPr algn="ctr"/>
                      <a:r>
                        <a:rPr lang="en-US" altLang="zh-TW" dirty="0" smtClean="0">
                          <a:solidFill>
                            <a:srgbClr val="FF0000"/>
                          </a:solidFill>
                        </a:rPr>
                        <a:t>1</a:t>
                      </a:r>
                      <a:endParaRPr lang="zh-TW" altLang="en-US" dirty="0">
                        <a:solidFill>
                          <a:srgbClr val="FF0000"/>
                        </a:solidFill>
                      </a:endParaRPr>
                    </a:p>
                  </a:txBody>
                  <a:tcPr/>
                </a:tc>
              </a:tr>
            </a:tbl>
          </a:graphicData>
        </a:graphic>
      </p:graphicFrame>
      <p:cxnSp>
        <p:nvCxnSpPr>
          <p:cNvPr id="9" name="直線單箭頭接點 8"/>
          <p:cNvCxnSpPr/>
          <p:nvPr/>
        </p:nvCxnSpPr>
        <p:spPr>
          <a:xfrm>
            <a:off x="4283968" y="1772816"/>
            <a:ext cx="504056" cy="64807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 name="直線單箭頭接點 10"/>
          <p:cNvCxnSpPr/>
          <p:nvPr/>
        </p:nvCxnSpPr>
        <p:spPr>
          <a:xfrm flipV="1">
            <a:off x="4283968" y="1772816"/>
            <a:ext cx="648072" cy="64807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4355976" y="1052736"/>
            <a:ext cx="4536504" cy="20162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p:cNvSpPr/>
          <p:nvPr/>
        </p:nvSpPr>
        <p:spPr>
          <a:xfrm>
            <a:off x="4387697" y="4077072"/>
            <a:ext cx="4536504" cy="20162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向下箭號 13"/>
          <p:cNvSpPr/>
          <p:nvPr/>
        </p:nvSpPr>
        <p:spPr>
          <a:xfrm>
            <a:off x="3995936" y="3068960"/>
            <a:ext cx="612068" cy="10081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6548685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t>兩點</a:t>
            </a:r>
            <a:r>
              <a:rPr lang="zh-TW" altLang="en-US" dirty="0" smtClean="0"/>
              <a:t>交配</a:t>
            </a:r>
            <a:endParaRPr lang="zh-TW" altLang="en-US" dirty="0"/>
          </a:p>
        </p:txBody>
      </p:sp>
      <p:graphicFrame>
        <p:nvGraphicFramePr>
          <p:cNvPr id="4" name="內容版面配置區 3"/>
          <p:cNvGraphicFramePr>
            <a:graphicFrameLocks/>
          </p:cNvGraphicFramePr>
          <p:nvPr>
            <p:extLst>
              <p:ext uri="{D42A27DB-BD31-4B8C-83A1-F6EECF244321}">
                <p14:modId xmlns:p14="http://schemas.microsoft.com/office/powerpoint/2010/main" val="3192010411"/>
              </p:ext>
            </p:extLst>
          </p:nvPr>
        </p:nvGraphicFramePr>
        <p:xfrm>
          <a:off x="467544" y="1412776"/>
          <a:ext cx="8229600" cy="370840"/>
        </p:xfrm>
        <a:graphic>
          <a:graphicData uri="http://schemas.openxmlformats.org/drawingml/2006/table">
            <a:tbl>
              <a:tblPr firstRow="1" bandRow="1">
                <a:tableStyleId>{5C22544A-7EE6-4342-B048-85BDC9FD1C3A}</a:tableStyleId>
              </a:tblPr>
              <a:tblGrid>
                <a:gridCol w="822960"/>
                <a:gridCol w="822960"/>
                <a:gridCol w="822960"/>
                <a:gridCol w="822960"/>
                <a:gridCol w="822960"/>
                <a:gridCol w="822960"/>
                <a:gridCol w="822960"/>
                <a:gridCol w="822960"/>
                <a:gridCol w="822960"/>
                <a:gridCol w="822960"/>
              </a:tblGrid>
              <a:tr h="370840">
                <a:tc>
                  <a:txBody>
                    <a:bodyPr/>
                    <a:lstStyle/>
                    <a:p>
                      <a:pPr algn="ctr"/>
                      <a:r>
                        <a:rPr lang="en-US" altLang="zh-TW" dirty="0" smtClean="0"/>
                        <a:t>1</a:t>
                      </a:r>
                      <a:endParaRPr lang="zh-TW" altLang="en-US" dirty="0"/>
                    </a:p>
                  </a:txBody>
                  <a:tcPr/>
                </a:tc>
                <a:tc>
                  <a:txBody>
                    <a:bodyPr/>
                    <a:lstStyle/>
                    <a:p>
                      <a:pPr algn="ctr"/>
                      <a:r>
                        <a:rPr lang="en-US" altLang="zh-TW" dirty="0" smtClean="0"/>
                        <a:t>0</a:t>
                      </a:r>
                      <a:endParaRPr lang="zh-TW" altLang="en-US" dirty="0"/>
                    </a:p>
                  </a:txBody>
                  <a:tcPr/>
                </a:tc>
                <a:tc>
                  <a:txBody>
                    <a:bodyPr/>
                    <a:lstStyle/>
                    <a:p>
                      <a:pPr algn="ctr"/>
                      <a:r>
                        <a:rPr lang="en-US" altLang="zh-TW" dirty="0" smtClean="0"/>
                        <a:t>0</a:t>
                      </a:r>
                      <a:endParaRPr lang="zh-TW" altLang="en-US" dirty="0"/>
                    </a:p>
                  </a:txBody>
                  <a:tcPr/>
                </a:tc>
                <a:tc>
                  <a:txBody>
                    <a:bodyPr/>
                    <a:lstStyle/>
                    <a:p>
                      <a:pPr algn="ctr"/>
                      <a:r>
                        <a:rPr lang="en-US" altLang="zh-TW" dirty="0" smtClean="0">
                          <a:solidFill>
                            <a:srgbClr val="FF0000"/>
                          </a:solidFill>
                        </a:rPr>
                        <a:t>1</a:t>
                      </a:r>
                      <a:endParaRPr lang="zh-TW" altLang="en-US" dirty="0">
                        <a:solidFill>
                          <a:srgbClr val="FF0000"/>
                        </a:solidFill>
                      </a:endParaRPr>
                    </a:p>
                  </a:txBody>
                  <a:tcPr/>
                </a:tc>
                <a:tc>
                  <a:txBody>
                    <a:bodyPr/>
                    <a:lstStyle/>
                    <a:p>
                      <a:pPr algn="ctr"/>
                      <a:r>
                        <a:rPr lang="en-US" altLang="zh-TW" dirty="0" smtClean="0">
                          <a:solidFill>
                            <a:srgbClr val="FF0000"/>
                          </a:solidFill>
                        </a:rPr>
                        <a:t>0</a:t>
                      </a:r>
                      <a:endParaRPr lang="zh-TW" altLang="en-US" dirty="0">
                        <a:solidFill>
                          <a:srgbClr val="FF0000"/>
                        </a:solidFill>
                      </a:endParaRPr>
                    </a:p>
                  </a:txBody>
                  <a:tcPr/>
                </a:tc>
                <a:tc>
                  <a:txBody>
                    <a:bodyPr/>
                    <a:lstStyle/>
                    <a:p>
                      <a:pPr algn="ctr"/>
                      <a:r>
                        <a:rPr lang="en-US" altLang="zh-TW" dirty="0" smtClean="0">
                          <a:solidFill>
                            <a:srgbClr val="FF0000"/>
                          </a:solidFill>
                        </a:rPr>
                        <a:t>1</a:t>
                      </a:r>
                      <a:endParaRPr lang="zh-TW" altLang="en-US" dirty="0">
                        <a:solidFill>
                          <a:srgbClr val="FF0000"/>
                        </a:solidFill>
                      </a:endParaRPr>
                    </a:p>
                  </a:txBody>
                  <a:tcPr/>
                </a:tc>
                <a:tc>
                  <a:txBody>
                    <a:bodyPr/>
                    <a:lstStyle/>
                    <a:p>
                      <a:pPr algn="ctr"/>
                      <a:r>
                        <a:rPr lang="en-US" altLang="zh-TW" dirty="0" smtClean="0">
                          <a:solidFill>
                            <a:srgbClr val="FF0000"/>
                          </a:solidFill>
                        </a:rPr>
                        <a:t>1</a:t>
                      </a:r>
                      <a:endParaRPr lang="zh-TW" altLang="en-US" dirty="0">
                        <a:solidFill>
                          <a:srgbClr val="FF0000"/>
                        </a:solidFill>
                      </a:endParaRPr>
                    </a:p>
                  </a:txBody>
                  <a:tcPr/>
                </a:tc>
                <a:tc>
                  <a:txBody>
                    <a:bodyPr/>
                    <a:lstStyle/>
                    <a:p>
                      <a:pPr algn="ctr"/>
                      <a:r>
                        <a:rPr lang="en-US" altLang="zh-TW" dirty="0" smtClean="0"/>
                        <a:t>0</a:t>
                      </a:r>
                      <a:endParaRPr lang="zh-TW" altLang="en-US" dirty="0"/>
                    </a:p>
                  </a:txBody>
                  <a:tcPr/>
                </a:tc>
                <a:tc>
                  <a:txBody>
                    <a:bodyPr/>
                    <a:lstStyle/>
                    <a:p>
                      <a:pPr algn="ctr"/>
                      <a:r>
                        <a:rPr lang="en-US" altLang="zh-TW" dirty="0" smtClean="0"/>
                        <a:t>0</a:t>
                      </a:r>
                      <a:endParaRPr lang="zh-TW" altLang="en-US" dirty="0"/>
                    </a:p>
                  </a:txBody>
                  <a:tcPr/>
                </a:tc>
                <a:tc>
                  <a:txBody>
                    <a:bodyPr/>
                    <a:lstStyle/>
                    <a:p>
                      <a:pPr algn="ctr"/>
                      <a:r>
                        <a:rPr lang="en-US" altLang="zh-TW" dirty="0" smtClean="0"/>
                        <a:t>1</a:t>
                      </a:r>
                      <a:endParaRPr lang="zh-TW" altLang="en-US" dirty="0"/>
                    </a:p>
                  </a:txBody>
                  <a:tcPr/>
                </a:tc>
              </a:tr>
            </a:tbl>
          </a:graphicData>
        </a:graphic>
      </p:graphicFrame>
      <p:graphicFrame>
        <p:nvGraphicFramePr>
          <p:cNvPr id="5" name="內容版面配置區 3"/>
          <p:cNvGraphicFramePr>
            <a:graphicFrameLocks/>
          </p:cNvGraphicFramePr>
          <p:nvPr>
            <p:extLst>
              <p:ext uri="{D42A27DB-BD31-4B8C-83A1-F6EECF244321}">
                <p14:modId xmlns:p14="http://schemas.microsoft.com/office/powerpoint/2010/main" val="1946538460"/>
              </p:ext>
            </p:extLst>
          </p:nvPr>
        </p:nvGraphicFramePr>
        <p:xfrm>
          <a:off x="467544" y="2420888"/>
          <a:ext cx="8229600" cy="370840"/>
        </p:xfrm>
        <a:graphic>
          <a:graphicData uri="http://schemas.openxmlformats.org/drawingml/2006/table">
            <a:tbl>
              <a:tblPr firstRow="1" bandRow="1">
                <a:tableStyleId>{5C22544A-7EE6-4342-B048-85BDC9FD1C3A}</a:tableStyleId>
              </a:tblPr>
              <a:tblGrid>
                <a:gridCol w="822960"/>
                <a:gridCol w="822960"/>
                <a:gridCol w="822960"/>
                <a:gridCol w="822960"/>
                <a:gridCol w="822960"/>
                <a:gridCol w="822960"/>
                <a:gridCol w="822960"/>
                <a:gridCol w="822960"/>
                <a:gridCol w="822960"/>
                <a:gridCol w="822960"/>
              </a:tblGrid>
              <a:tr h="370840">
                <a:tc>
                  <a:txBody>
                    <a:bodyPr/>
                    <a:lstStyle/>
                    <a:p>
                      <a:pPr algn="ctr"/>
                      <a:r>
                        <a:rPr lang="en-US" altLang="zh-TW" dirty="0" smtClean="0"/>
                        <a:t>0</a:t>
                      </a:r>
                      <a:endParaRPr lang="zh-TW" altLang="en-US" dirty="0"/>
                    </a:p>
                  </a:txBody>
                  <a:tcPr/>
                </a:tc>
                <a:tc>
                  <a:txBody>
                    <a:bodyPr/>
                    <a:lstStyle/>
                    <a:p>
                      <a:pPr algn="ctr"/>
                      <a:r>
                        <a:rPr lang="en-US" altLang="zh-TW" dirty="0" smtClean="0"/>
                        <a:t>0</a:t>
                      </a:r>
                      <a:endParaRPr lang="zh-TW" altLang="en-US" dirty="0"/>
                    </a:p>
                  </a:txBody>
                  <a:tcPr/>
                </a:tc>
                <a:tc>
                  <a:txBody>
                    <a:bodyPr/>
                    <a:lstStyle/>
                    <a:p>
                      <a:pPr algn="ctr"/>
                      <a:r>
                        <a:rPr lang="en-US" altLang="zh-TW" dirty="0" smtClean="0"/>
                        <a:t>0</a:t>
                      </a:r>
                      <a:endParaRPr lang="zh-TW" altLang="en-US" dirty="0"/>
                    </a:p>
                  </a:txBody>
                  <a:tcPr/>
                </a:tc>
                <a:tc>
                  <a:txBody>
                    <a:bodyPr/>
                    <a:lstStyle/>
                    <a:p>
                      <a:pPr algn="ctr"/>
                      <a:r>
                        <a:rPr lang="en-US" altLang="zh-TW" dirty="0" smtClean="0">
                          <a:solidFill>
                            <a:srgbClr val="002060"/>
                          </a:solidFill>
                        </a:rPr>
                        <a:t>1</a:t>
                      </a:r>
                      <a:endParaRPr lang="zh-TW" altLang="en-US" dirty="0">
                        <a:solidFill>
                          <a:srgbClr val="002060"/>
                        </a:solidFill>
                      </a:endParaRPr>
                    </a:p>
                  </a:txBody>
                  <a:tcPr/>
                </a:tc>
                <a:tc>
                  <a:txBody>
                    <a:bodyPr/>
                    <a:lstStyle/>
                    <a:p>
                      <a:pPr algn="ctr"/>
                      <a:r>
                        <a:rPr lang="en-US" altLang="zh-TW" dirty="0" smtClean="0">
                          <a:solidFill>
                            <a:srgbClr val="002060"/>
                          </a:solidFill>
                        </a:rPr>
                        <a:t>1</a:t>
                      </a:r>
                      <a:endParaRPr lang="zh-TW" altLang="en-US" dirty="0">
                        <a:solidFill>
                          <a:srgbClr val="002060"/>
                        </a:solidFill>
                      </a:endParaRPr>
                    </a:p>
                  </a:txBody>
                  <a:tcPr/>
                </a:tc>
                <a:tc>
                  <a:txBody>
                    <a:bodyPr/>
                    <a:lstStyle/>
                    <a:p>
                      <a:pPr algn="ctr"/>
                      <a:r>
                        <a:rPr lang="en-US" altLang="zh-TW" dirty="0" smtClean="0">
                          <a:solidFill>
                            <a:srgbClr val="002060"/>
                          </a:solidFill>
                        </a:rPr>
                        <a:t>0</a:t>
                      </a:r>
                      <a:endParaRPr lang="zh-TW" altLang="en-US" dirty="0">
                        <a:solidFill>
                          <a:srgbClr val="002060"/>
                        </a:solidFill>
                      </a:endParaRPr>
                    </a:p>
                  </a:txBody>
                  <a:tcPr/>
                </a:tc>
                <a:tc>
                  <a:txBody>
                    <a:bodyPr/>
                    <a:lstStyle/>
                    <a:p>
                      <a:pPr algn="ctr"/>
                      <a:r>
                        <a:rPr lang="en-US" altLang="zh-TW" dirty="0" smtClean="0">
                          <a:solidFill>
                            <a:srgbClr val="002060"/>
                          </a:solidFill>
                        </a:rPr>
                        <a:t>1</a:t>
                      </a:r>
                      <a:endParaRPr lang="zh-TW" altLang="en-US" dirty="0">
                        <a:solidFill>
                          <a:srgbClr val="002060"/>
                        </a:solidFill>
                      </a:endParaRPr>
                    </a:p>
                  </a:txBody>
                  <a:tcPr/>
                </a:tc>
                <a:tc>
                  <a:txBody>
                    <a:bodyPr/>
                    <a:lstStyle/>
                    <a:p>
                      <a:pPr algn="ctr"/>
                      <a:r>
                        <a:rPr lang="en-US" altLang="zh-TW" dirty="0" smtClean="0"/>
                        <a:t>0</a:t>
                      </a:r>
                      <a:endParaRPr lang="zh-TW" altLang="en-US" dirty="0"/>
                    </a:p>
                  </a:txBody>
                  <a:tcPr/>
                </a:tc>
                <a:tc>
                  <a:txBody>
                    <a:bodyPr/>
                    <a:lstStyle/>
                    <a:p>
                      <a:pPr algn="ctr"/>
                      <a:r>
                        <a:rPr lang="en-US" altLang="zh-TW" dirty="0" smtClean="0"/>
                        <a:t>1</a:t>
                      </a:r>
                      <a:endParaRPr lang="zh-TW" altLang="en-US" dirty="0"/>
                    </a:p>
                  </a:txBody>
                  <a:tcPr/>
                </a:tc>
                <a:tc>
                  <a:txBody>
                    <a:bodyPr/>
                    <a:lstStyle/>
                    <a:p>
                      <a:pPr algn="ctr"/>
                      <a:r>
                        <a:rPr lang="en-US" altLang="zh-TW" dirty="0" smtClean="0"/>
                        <a:t>0</a:t>
                      </a:r>
                      <a:endParaRPr lang="zh-TW" altLang="en-US" dirty="0"/>
                    </a:p>
                  </a:txBody>
                  <a:tcPr/>
                </a:tc>
              </a:tr>
            </a:tbl>
          </a:graphicData>
        </a:graphic>
      </p:graphicFrame>
      <p:graphicFrame>
        <p:nvGraphicFramePr>
          <p:cNvPr id="6" name="內容版面配置區 3"/>
          <p:cNvGraphicFramePr>
            <a:graphicFrameLocks/>
          </p:cNvGraphicFramePr>
          <p:nvPr>
            <p:extLst>
              <p:ext uri="{D42A27DB-BD31-4B8C-83A1-F6EECF244321}">
                <p14:modId xmlns:p14="http://schemas.microsoft.com/office/powerpoint/2010/main" val="627512576"/>
              </p:ext>
            </p:extLst>
          </p:nvPr>
        </p:nvGraphicFramePr>
        <p:xfrm>
          <a:off x="467544" y="4293096"/>
          <a:ext cx="8229600" cy="370840"/>
        </p:xfrm>
        <a:graphic>
          <a:graphicData uri="http://schemas.openxmlformats.org/drawingml/2006/table">
            <a:tbl>
              <a:tblPr firstRow="1" bandRow="1">
                <a:tableStyleId>{5C22544A-7EE6-4342-B048-85BDC9FD1C3A}</a:tableStyleId>
              </a:tblPr>
              <a:tblGrid>
                <a:gridCol w="822960"/>
                <a:gridCol w="822960"/>
                <a:gridCol w="822960"/>
                <a:gridCol w="822960"/>
                <a:gridCol w="822960"/>
                <a:gridCol w="822960"/>
                <a:gridCol w="822960"/>
                <a:gridCol w="822960"/>
                <a:gridCol w="822960"/>
                <a:gridCol w="822960"/>
              </a:tblGrid>
              <a:tr h="370840">
                <a:tc>
                  <a:txBody>
                    <a:bodyPr/>
                    <a:lstStyle/>
                    <a:p>
                      <a:pPr algn="ctr"/>
                      <a:r>
                        <a:rPr lang="en-US" altLang="zh-TW" dirty="0" smtClean="0"/>
                        <a:t>1</a:t>
                      </a:r>
                      <a:endParaRPr lang="zh-TW" altLang="en-US" dirty="0"/>
                    </a:p>
                  </a:txBody>
                  <a:tcPr/>
                </a:tc>
                <a:tc>
                  <a:txBody>
                    <a:bodyPr/>
                    <a:lstStyle/>
                    <a:p>
                      <a:pPr algn="ctr"/>
                      <a:r>
                        <a:rPr lang="en-US" altLang="zh-TW" dirty="0" smtClean="0"/>
                        <a:t>0</a:t>
                      </a:r>
                      <a:endParaRPr lang="zh-TW" altLang="en-US" dirty="0"/>
                    </a:p>
                  </a:txBody>
                  <a:tcPr/>
                </a:tc>
                <a:tc>
                  <a:txBody>
                    <a:bodyPr/>
                    <a:lstStyle/>
                    <a:p>
                      <a:pPr algn="ctr"/>
                      <a:r>
                        <a:rPr lang="en-US" altLang="zh-TW" dirty="0" smtClean="0"/>
                        <a:t>0</a:t>
                      </a:r>
                      <a:endParaRPr lang="zh-TW" altLang="en-US" dirty="0"/>
                    </a:p>
                  </a:txBody>
                  <a:tcPr/>
                </a:tc>
                <a:tc>
                  <a:txBody>
                    <a:bodyPr/>
                    <a:lstStyle/>
                    <a:p>
                      <a:pPr algn="ctr"/>
                      <a:r>
                        <a:rPr lang="en-US" altLang="zh-TW" dirty="0" smtClean="0">
                          <a:solidFill>
                            <a:srgbClr val="002060"/>
                          </a:solidFill>
                        </a:rPr>
                        <a:t>1</a:t>
                      </a:r>
                      <a:endParaRPr lang="zh-TW" altLang="en-US" dirty="0">
                        <a:solidFill>
                          <a:srgbClr val="002060"/>
                        </a:solidFill>
                      </a:endParaRPr>
                    </a:p>
                  </a:txBody>
                  <a:tcPr/>
                </a:tc>
                <a:tc>
                  <a:txBody>
                    <a:bodyPr/>
                    <a:lstStyle/>
                    <a:p>
                      <a:pPr algn="ctr"/>
                      <a:r>
                        <a:rPr lang="en-US" altLang="zh-TW" dirty="0" smtClean="0">
                          <a:solidFill>
                            <a:srgbClr val="002060"/>
                          </a:solidFill>
                        </a:rPr>
                        <a:t>1</a:t>
                      </a:r>
                      <a:endParaRPr lang="zh-TW" altLang="en-US" dirty="0">
                        <a:solidFill>
                          <a:srgbClr val="002060"/>
                        </a:solidFill>
                      </a:endParaRPr>
                    </a:p>
                  </a:txBody>
                  <a:tcPr/>
                </a:tc>
                <a:tc>
                  <a:txBody>
                    <a:bodyPr/>
                    <a:lstStyle/>
                    <a:p>
                      <a:pPr algn="ctr"/>
                      <a:r>
                        <a:rPr lang="en-US" altLang="zh-TW" dirty="0" smtClean="0">
                          <a:solidFill>
                            <a:srgbClr val="002060"/>
                          </a:solidFill>
                        </a:rPr>
                        <a:t>0</a:t>
                      </a:r>
                      <a:endParaRPr lang="zh-TW" altLang="en-US" dirty="0">
                        <a:solidFill>
                          <a:srgbClr val="002060"/>
                        </a:solidFill>
                      </a:endParaRPr>
                    </a:p>
                  </a:txBody>
                  <a:tcPr/>
                </a:tc>
                <a:tc>
                  <a:txBody>
                    <a:bodyPr/>
                    <a:lstStyle/>
                    <a:p>
                      <a:pPr algn="ctr"/>
                      <a:r>
                        <a:rPr lang="en-US" altLang="zh-TW" dirty="0" smtClean="0">
                          <a:solidFill>
                            <a:srgbClr val="002060"/>
                          </a:solidFill>
                        </a:rPr>
                        <a:t>1</a:t>
                      </a:r>
                      <a:endParaRPr lang="zh-TW" altLang="en-US" dirty="0">
                        <a:solidFill>
                          <a:srgbClr val="002060"/>
                        </a:solidFill>
                      </a:endParaRPr>
                    </a:p>
                  </a:txBody>
                  <a:tcPr/>
                </a:tc>
                <a:tc>
                  <a:txBody>
                    <a:bodyPr/>
                    <a:lstStyle/>
                    <a:p>
                      <a:pPr algn="ctr"/>
                      <a:r>
                        <a:rPr lang="en-US" altLang="zh-TW" dirty="0" smtClean="0"/>
                        <a:t>0</a:t>
                      </a:r>
                      <a:endParaRPr lang="zh-TW" altLang="en-US" dirty="0"/>
                    </a:p>
                  </a:txBody>
                  <a:tcPr/>
                </a:tc>
                <a:tc>
                  <a:txBody>
                    <a:bodyPr/>
                    <a:lstStyle/>
                    <a:p>
                      <a:pPr algn="ctr"/>
                      <a:r>
                        <a:rPr lang="en-US" altLang="zh-TW" dirty="0" smtClean="0"/>
                        <a:t>0</a:t>
                      </a:r>
                      <a:endParaRPr lang="zh-TW" altLang="en-US" dirty="0"/>
                    </a:p>
                  </a:txBody>
                  <a:tcPr/>
                </a:tc>
                <a:tc>
                  <a:txBody>
                    <a:bodyPr/>
                    <a:lstStyle/>
                    <a:p>
                      <a:pPr algn="ctr"/>
                      <a:r>
                        <a:rPr lang="en-US" altLang="zh-TW" dirty="0" smtClean="0"/>
                        <a:t>1</a:t>
                      </a:r>
                      <a:endParaRPr lang="zh-TW" altLang="en-US" dirty="0"/>
                    </a:p>
                  </a:txBody>
                  <a:tcPr/>
                </a:tc>
              </a:tr>
            </a:tbl>
          </a:graphicData>
        </a:graphic>
      </p:graphicFrame>
      <p:graphicFrame>
        <p:nvGraphicFramePr>
          <p:cNvPr id="7" name="內容版面配置區 3"/>
          <p:cNvGraphicFramePr>
            <a:graphicFrameLocks/>
          </p:cNvGraphicFramePr>
          <p:nvPr>
            <p:extLst>
              <p:ext uri="{D42A27DB-BD31-4B8C-83A1-F6EECF244321}">
                <p14:modId xmlns:p14="http://schemas.microsoft.com/office/powerpoint/2010/main" val="1337577639"/>
              </p:ext>
            </p:extLst>
          </p:nvPr>
        </p:nvGraphicFramePr>
        <p:xfrm>
          <a:off x="467544" y="5373216"/>
          <a:ext cx="8229600" cy="370840"/>
        </p:xfrm>
        <a:graphic>
          <a:graphicData uri="http://schemas.openxmlformats.org/drawingml/2006/table">
            <a:tbl>
              <a:tblPr firstRow="1" bandRow="1">
                <a:tableStyleId>{5C22544A-7EE6-4342-B048-85BDC9FD1C3A}</a:tableStyleId>
              </a:tblPr>
              <a:tblGrid>
                <a:gridCol w="822960"/>
                <a:gridCol w="822960"/>
                <a:gridCol w="822960"/>
                <a:gridCol w="822960"/>
                <a:gridCol w="822960"/>
                <a:gridCol w="822960"/>
                <a:gridCol w="822960"/>
                <a:gridCol w="822960"/>
                <a:gridCol w="822960"/>
                <a:gridCol w="822960"/>
              </a:tblGrid>
              <a:tr h="370840">
                <a:tc>
                  <a:txBody>
                    <a:bodyPr/>
                    <a:lstStyle/>
                    <a:p>
                      <a:pPr algn="ctr"/>
                      <a:r>
                        <a:rPr lang="en-US" altLang="zh-TW" dirty="0" smtClean="0"/>
                        <a:t>0</a:t>
                      </a:r>
                      <a:endParaRPr lang="zh-TW" altLang="en-US" dirty="0"/>
                    </a:p>
                  </a:txBody>
                  <a:tcPr/>
                </a:tc>
                <a:tc>
                  <a:txBody>
                    <a:bodyPr/>
                    <a:lstStyle/>
                    <a:p>
                      <a:pPr algn="ctr"/>
                      <a:r>
                        <a:rPr lang="en-US" altLang="zh-TW" dirty="0" smtClean="0"/>
                        <a:t>0</a:t>
                      </a:r>
                      <a:endParaRPr lang="zh-TW" altLang="en-US" dirty="0"/>
                    </a:p>
                  </a:txBody>
                  <a:tcPr/>
                </a:tc>
                <a:tc>
                  <a:txBody>
                    <a:bodyPr/>
                    <a:lstStyle/>
                    <a:p>
                      <a:pPr algn="ctr"/>
                      <a:r>
                        <a:rPr lang="en-US" altLang="zh-TW" dirty="0" smtClean="0"/>
                        <a:t>0</a:t>
                      </a:r>
                      <a:endParaRPr lang="zh-TW" altLang="en-US" dirty="0"/>
                    </a:p>
                  </a:txBody>
                  <a:tcPr/>
                </a:tc>
                <a:tc>
                  <a:txBody>
                    <a:bodyPr/>
                    <a:lstStyle/>
                    <a:p>
                      <a:pPr algn="ctr"/>
                      <a:r>
                        <a:rPr lang="en-US" altLang="zh-TW" dirty="0" smtClean="0">
                          <a:solidFill>
                            <a:srgbClr val="FF0000"/>
                          </a:solidFill>
                        </a:rPr>
                        <a:t>1</a:t>
                      </a:r>
                      <a:endParaRPr lang="zh-TW" altLang="en-US" dirty="0">
                        <a:solidFill>
                          <a:srgbClr val="FF0000"/>
                        </a:solidFill>
                      </a:endParaRPr>
                    </a:p>
                  </a:txBody>
                  <a:tcPr/>
                </a:tc>
                <a:tc>
                  <a:txBody>
                    <a:bodyPr/>
                    <a:lstStyle/>
                    <a:p>
                      <a:pPr algn="ctr"/>
                      <a:r>
                        <a:rPr lang="en-US" altLang="zh-TW" dirty="0" smtClean="0">
                          <a:solidFill>
                            <a:srgbClr val="FF0000"/>
                          </a:solidFill>
                        </a:rPr>
                        <a:t>0</a:t>
                      </a:r>
                      <a:endParaRPr lang="zh-TW" altLang="en-US" dirty="0">
                        <a:solidFill>
                          <a:srgbClr val="FF0000"/>
                        </a:solidFill>
                      </a:endParaRPr>
                    </a:p>
                  </a:txBody>
                  <a:tcPr/>
                </a:tc>
                <a:tc>
                  <a:txBody>
                    <a:bodyPr/>
                    <a:lstStyle/>
                    <a:p>
                      <a:pPr algn="ctr"/>
                      <a:r>
                        <a:rPr lang="en-US" altLang="zh-TW" dirty="0" smtClean="0">
                          <a:solidFill>
                            <a:srgbClr val="FF0000"/>
                          </a:solidFill>
                        </a:rPr>
                        <a:t>1</a:t>
                      </a:r>
                      <a:endParaRPr lang="zh-TW" altLang="en-US" dirty="0">
                        <a:solidFill>
                          <a:srgbClr val="FF0000"/>
                        </a:solidFill>
                      </a:endParaRPr>
                    </a:p>
                  </a:txBody>
                  <a:tcPr/>
                </a:tc>
                <a:tc>
                  <a:txBody>
                    <a:bodyPr/>
                    <a:lstStyle/>
                    <a:p>
                      <a:pPr algn="ctr"/>
                      <a:r>
                        <a:rPr lang="en-US" altLang="zh-TW" dirty="0" smtClean="0">
                          <a:solidFill>
                            <a:srgbClr val="FF0000"/>
                          </a:solidFill>
                        </a:rPr>
                        <a:t>1</a:t>
                      </a:r>
                      <a:endParaRPr lang="zh-TW" altLang="en-US" dirty="0">
                        <a:solidFill>
                          <a:srgbClr val="FF0000"/>
                        </a:solidFill>
                      </a:endParaRPr>
                    </a:p>
                  </a:txBody>
                  <a:tcPr/>
                </a:tc>
                <a:tc>
                  <a:txBody>
                    <a:bodyPr/>
                    <a:lstStyle/>
                    <a:p>
                      <a:pPr algn="ctr"/>
                      <a:r>
                        <a:rPr lang="en-US" altLang="zh-TW" dirty="0" smtClean="0"/>
                        <a:t>0</a:t>
                      </a:r>
                      <a:endParaRPr lang="zh-TW" altLang="en-US" dirty="0"/>
                    </a:p>
                  </a:txBody>
                  <a:tcPr/>
                </a:tc>
                <a:tc>
                  <a:txBody>
                    <a:bodyPr/>
                    <a:lstStyle/>
                    <a:p>
                      <a:pPr algn="ctr"/>
                      <a:r>
                        <a:rPr lang="en-US" altLang="zh-TW" dirty="0" smtClean="0"/>
                        <a:t>1</a:t>
                      </a:r>
                      <a:endParaRPr lang="zh-TW" altLang="en-US" dirty="0"/>
                    </a:p>
                  </a:txBody>
                  <a:tcPr/>
                </a:tc>
                <a:tc>
                  <a:txBody>
                    <a:bodyPr/>
                    <a:lstStyle/>
                    <a:p>
                      <a:pPr algn="ctr"/>
                      <a:r>
                        <a:rPr lang="en-US" altLang="zh-TW" dirty="0" smtClean="0"/>
                        <a:t>0</a:t>
                      </a:r>
                      <a:endParaRPr lang="zh-TW" altLang="en-US" dirty="0"/>
                    </a:p>
                  </a:txBody>
                  <a:tcPr/>
                </a:tc>
              </a:tr>
            </a:tbl>
          </a:graphicData>
        </a:graphic>
      </p:graphicFrame>
      <p:sp>
        <p:nvSpPr>
          <p:cNvPr id="8" name="矩形 7"/>
          <p:cNvSpPr/>
          <p:nvPr/>
        </p:nvSpPr>
        <p:spPr>
          <a:xfrm>
            <a:off x="2843808" y="1268760"/>
            <a:ext cx="3240360" cy="17281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2843808" y="4149080"/>
            <a:ext cx="3240360" cy="17281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向下箭號 9"/>
          <p:cNvSpPr/>
          <p:nvPr/>
        </p:nvSpPr>
        <p:spPr>
          <a:xfrm>
            <a:off x="3995936" y="3068960"/>
            <a:ext cx="612068" cy="10081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8469480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t>定點</a:t>
            </a:r>
            <a:r>
              <a:rPr lang="zh-TW" altLang="en-US" dirty="0" smtClean="0"/>
              <a:t>交配</a:t>
            </a:r>
            <a:endParaRPr lang="zh-TW" altLang="en-US" dirty="0"/>
          </a:p>
        </p:txBody>
      </p:sp>
      <p:graphicFrame>
        <p:nvGraphicFramePr>
          <p:cNvPr id="4" name="內容版面配置區 3"/>
          <p:cNvGraphicFramePr>
            <a:graphicFrameLocks/>
          </p:cNvGraphicFramePr>
          <p:nvPr>
            <p:extLst>
              <p:ext uri="{D42A27DB-BD31-4B8C-83A1-F6EECF244321}">
                <p14:modId xmlns:p14="http://schemas.microsoft.com/office/powerpoint/2010/main" val="976013549"/>
              </p:ext>
            </p:extLst>
          </p:nvPr>
        </p:nvGraphicFramePr>
        <p:xfrm>
          <a:off x="467544" y="2276872"/>
          <a:ext cx="8229600" cy="370840"/>
        </p:xfrm>
        <a:graphic>
          <a:graphicData uri="http://schemas.openxmlformats.org/drawingml/2006/table">
            <a:tbl>
              <a:tblPr firstRow="1" bandRow="1">
                <a:tableStyleId>{5C22544A-7EE6-4342-B048-85BDC9FD1C3A}</a:tableStyleId>
              </a:tblPr>
              <a:tblGrid>
                <a:gridCol w="822960"/>
                <a:gridCol w="822960"/>
                <a:gridCol w="822960"/>
                <a:gridCol w="822960"/>
                <a:gridCol w="822960"/>
                <a:gridCol w="822960"/>
                <a:gridCol w="822960"/>
                <a:gridCol w="822960"/>
                <a:gridCol w="822960"/>
                <a:gridCol w="822960"/>
              </a:tblGrid>
              <a:tr h="370840">
                <a:tc>
                  <a:txBody>
                    <a:bodyPr/>
                    <a:lstStyle/>
                    <a:p>
                      <a:pPr algn="ctr"/>
                      <a:r>
                        <a:rPr lang="en-US" altLang="zh-TW" dirty="0" smtClean="0">
                          <a:solidFill>
                            <a:srgbClr val="002060"/>
                          </a:solidFill>
                        </a:rPr>
                        <a:t>1</a:t>
                      </a:r>
                      <a:endParaRPr lang="zh-TW" altLang="en-US" dirty="0">
                        <a:solidFill>
                          <a:srgbClr val="002060"/>
                        </a:solidFill>
                      </a:endParaRPr>
                    </a:p>
                  </a:txBody>
                  <a:tcPr/>
                </a:tc>
                <a:tc>
                  <a:txBody>
                    <a:bodyPr/>
                    <a:lstStyle/>
                    <a:p>
                      <a:pPr algn="ctr"/>
                      <a:r>
                        <a:rPr lang="en-US" altLang="zh-TW" dirty="0" smtClean="0"/>
                        <a:t>0</a:t>
                      </a:r>
                      <a:endParaRPr lang="zh-TW" altLang="en-US" dirty="0"/>
                    </a:p>
                  </a:txBody>
                  <a:tcPr/>
                </a:tc>
                <a:tc>
                  <a:txBody>
                    <a:bodyPr/>
                    <a:lstStyle/>
                    <a:p>
                      <a:pPr algn="ctr"/>
                      <a:r>
                        <a:rPr lang="en-US" altLang="zh-TW" dirty="0" smtClean="0"/>
                        <a:t>0</a:t>
                      </a:r>
                      <a:endParaRPr lang="zh-TW" altLang="en-US" dirty="0"/>
                    </a:p>
                  </a:txBody>
                  <a:tcPr/>
                </a:tc>
                <a:tc>
                  <a:txBody>
                    <a:bodyPr/>
                    <a:lstStyle/>
                    <a:p>
                      <a:pPr algn="ctr"/>
                      <a:r>
                        <a:rPr lang="en-US" altLang="zh-TW" dirty="0" smtClean="0"/>
                        <a:t>1</a:t>
                      </a:r>
                      <a:endParaRPr lang="zh-TW" altLang="en-US" dirty="0"/>
                    </a:p>
                  </a:txBody>
                  <a:tcPr/>
                </a:tc>
                <a:tc>
                  <a:txBody>
                    <a:bodyPr/>
                    <a:lstStyle/>
                    <a:p>
                      <a:pPr algn="ctr"/>
                      <a:r>
                        <a:rPr lang="en-US" altLang="zh-TW" dirty="0" smtClean="0">
                          <a:solidFill>
                            <a:srgbClr val="002060"/>
                          </a:solidFill>
                        </a:rPr>
                        <a:t>0</a:t>
                      </a:r>
                      <a:endParaRPr lang="zh-TW" altLang="en-US" dirty="0">
                        <a:solidFill>
                          <a:srgbClr val="002060"/>
                        </a:solidFill>
                      </a:endParaRPr>
                    </a:p>
                  </a:txBody>
                  <a:tcPr/>
                </a:tc>
                <a:tc>
                  <a:txBody>
                    <a:bodyPr/>
                    <a:lstStyle/>
                    <a:p>
                      <a:pPr algn="ctr"/>
                      <a:r>
                        <a:rPr lang="en-US" altLang="zh-TW" dirty="0" smtClean="0"/>
                        <a:t>1</a:t>
                      </a:r>
                      <a:endParaRPr lang="zh-TW" altLang="en-US" dirty="0"/>
                    </a:p>
                  </a:txBody>
                  <a:tcPr/>
                </a:tc>
                <a:tc>
                  <a:txBody>
                    <a:bodyPr/>
                    <a:lstStyle/>
                    <a:p>
                      <a:pPr algn="ctr"/>
                      <a:r>
                        <a:rPr lang="en-US" altLang="zh-TW" dirty="0" smtClean="0"/>
                        <a:t>1</a:t>
                      </a:r>
                      <a:endParaRPr lang="zh-TW" altLang="en-US" dirty="0"/>
                    </a:p>
                  </a:txBody>
                  <a:tcPr/>
                </a:tc>
                <a:tc>
                  <a:txBody>
                    <a:bodyPr/>
                    <a:lstStyle/>
                    <a:p>
                      <a:pPr algn="ctr"/>
                      <a:r>
                        <a:rPr lang="en-US" altLang="zh-TW" dirty="0" smtClean="0"/>
                        <a:t>0</a:t>
                      </a:r>
                      <a:endParaRPr lang="zh-TW" altLang="en-US" dirty="0"/>
                    </a:p>
                  </a:txBody>
                  <a:tcPr/>
                </a:tc>
                <a:tc>
                  <a:txBody>
                    <a:bodyPr/>
                    <a:lstStyle/>
                    <a:p>
                      <a:pPr algn="ctr"/>
                      <a:r>
                        <a:rPr lang="en-US" altLang="zh-TW" dirty="0" smtClean="0">
                          <a:solidFill>
                            <a:srgbClr val="002060"/>
                          </a:solidFill>
                        </a:rPr>
                        <a:t>0</a:t>
                      </a:r>
                      <a:endParaRPr lang="zh-TW" altLang="en-US" dirty="0">
                        <a:solidFill>
                          <a:srgbClr val="002060"/>
                        </a:solidFill>
                      </a:endParaRPr>
                    </a:p>
                  </a:txBody>
                  <a:tcPr/>
                </a:tc>
                <a:tc>
                  <a:txBody>
                    <a:bodyPr/>
                    <a:lstStyle/>
                    <a:p>
                      <a:pPr algn="ctr"/>
                      <a:r>
                        <a:rPr lang="en-US" altLang="zh-TW" dirty="0" smtClean="0"/>
                        <a:t>1</a:t>
                      </a:r>
                      <a:endParaRPr lang="zh-TW" altLang="en-US" dirty="0"/>
                    </a:p>
                  </a:txBody>
                  <a:tcPr/>
                </a:tc>
              </a:tr>
            </a:tbl>
          </a:graphicData>
        </a:graphic>
      </p:graphicFrame>
      <p:graphicFrame>
        <p:nvGraphicFramePr>
          <p:cNvPr id="5" name="內容版面配置區 3"/>
          <p:cNvGraphicFramePr>
            <a:graphicFrameLocks/>
          </p:cNvGraphicFramePr>
          <p:nvPr>
            <p:extLst>
              <p:ext uri="{D42A27DB-BD31-4B8C-83A1-F6EECF244321}">
                <p14:modId xmlns:p14="http://schemas.microsoft.com/office/powerpoint/2010/main" val="3818302286"/>
              </p:ext>
            </p:extLst>
          </p:nvPr>
        </p:nvGraphicFramePr>
        <p:xfrm>
          <a:off x="467544" y="3140968"/>
          <a:ext cx="8229600" cy="370840"/>
        </p:xfrm>
        <a:graphic>
          <a:graphicData uri="http://schemas.openxmlformats.org/drawingml/2006/table">
            <a:tbl>
              <a:tblPr firstRow="1" bandRow="1">
                <a:tableStyleId>{5C22544A-7EE6-4342-B048-85BDC9FD1C3A}</a:tableStyleId>
              </a:tblPr>
              <a:tblGrid>
                <a:gridCol w="822960"/>
                <a:gridCol w="822960"/>
                <a:gridCol w="822960"/>
                <a:gridCol w="822960"/>
                <a:gridCol w="822960"/>
                <a:gridCol w="822960"/>
                <a:gridCol w="822960"/>
                <a:gridCol w="822960"/>
                <a:gridCol w="822960"/>
                <a:gridCol w="822960"/>
              </a:tblGrid>
              <a:tr h="370840">
                <a:tc>
                  <a:txBody>
                    <a:bodyPr/>
                    <a:lstStyle/>
                    <a:p>
                      <a:pPr algn="ctr"/>
                      <a:r>
                        <a:rPr lang="en-US" altLang="zh-TW" dirty="0" smtClean="0">
                          <a:solidFill>
                            <a:srgbClr val="FF0000"/>
                          </a:solidFill>
                        </a:rPr>
                        <a:t>0</a:t>
                      </a:r>
                      <a:endParaRPr lang="zh-TW" altLang="en-US" dirty="0">
                        <a:solidFill>
                          <a:srgbClr val="FF0000"/>
                        </a:solidFill>
                      </a:endParaRPr>
                    </a:p>
                  </a:txBody>
                  <a:tcPr/>
                </a:tc>
                <a:tc>
                  <a:txBody>
                    <a:bodyPr/>
                    <a:lstStyle/>
                    <a:p>
                      <a:pPr algn="ctr"/>
                      <a:r>
                        <a:rPr lang="en-US" altLang="zh-TW" dirty="0" smtClean="0"/>
                        <a:t>0</a:t>
                      </a:r>
                      <a:endParaRPr lang="zh-TW" altLang="en-US" dirty="0"/>
                    </a:p>
                  </a:txBody>
                  <a:tcPr/>
                </a:tc>
                <a:tc>
                  <a:txBody>
                    <a:bodyPr/>
                    <a:lstStyle/>
                    <a:p>
                      <a:pPr algn="ctr"/>
                      <a:r>
                        <a:rPr lang="en-US" altLang="zh-TW" dirty="0" smtClean="0"/>
                        <a:t>0</a:t>
                      </a:r>
                      <a:endParaRPr lang="zh-TW" altLang="en-US" dirty="0"/>
                    </a:p>
                  </a:txBody>
                  <a:tcPr/>
                </a:tc>
                <a:tc>
                  <a:txBody>
                    <a:bodyPr/>
                    <a:lstStyle/>
                    <a:p>
                      <a:pPr algn="ctr"/>
                      <a:r>
                        <a:rPr lang="en-US" altLang="zh-TW" dirty="0" smtClean="0"/>
                        <a:t>1</a:t>
                      </a:r>
                      <a:endParaRPr lang="zh-TW" altLang="en-US" dirty="0"/>
                    </a:p>
                  </a:txBody>
                  <a:tcPr/>
                </a:tc>
                <a:tc>
                  <a:txBody>
                    <a:bodyPr/>
                    <a:lstStyle/>
                    <a:p>
                      <a:pPr algn="ctr"/>
                      <a:r>
                        <a:rPr lang="en-US" altLang="zh-TW" dirty="0" smtClean="0">
                          <a:solidFill>
                            <a:srgbClr val="FF0000"/>
                          </a:solidFill>
                        </a:rPr>
                        <a:t>1</a:t>
                      </a:r>
                      <a:endParaRPr lang="zh-TW" altLang="en-US" dirty="0">
                        <a:solidFill>
                          <a:srgbClr val="FF0000"/>
                        </a:solidFill>
                      </a:endParaRPr>
                    </a:p>
                  </a:txBody>
                  <a:tcPr/>
                </a:tc>
                <a:tc>
                  <a:txBody>
                    <a:bodyPr/>
                    <a:lstStyle/>
                    <a:p>
                      <a:pPr algn="ctr"/>
                      <a:r>
                        <a:rPr lang="en-US" altLang="zh-TW" dirty="0" smtClean="0"/>
                        <a:t>0</a:t>
                      </a:r>
                      <a:endParaRPr lang="zh-TW" altLang="en-US" dirty="0"/>
                    </a:p>
                  </a:txBody>
                  <a:tcPr/>
                </a:tc>
                <a:tc>
                  <a:txBody>
                    <a:bodyPr/>
                    <a:lstStyle/>
                    <a:p>
                      <a:pPr algn="ctr"/>
                      <a:r>
                        <a:rPr lang="en-US" altLang="zh-TW" dirty="0" smtClean="0"/>
                        <a:t>1</a:t>
                      </a:r>
                      <a:endParaRPr lang="zh-TW" altLang="en-US" dirty="0"/>
                    </a:p>
                  </a:txBody>
                  <a:tcPr/>
                </a:tc>
                <a:tc>
                  <a:txBody>
                    <a:bodyPr/>
                    <a:lstStyle/>
                    <a:p>
                      <a:pPr algn="ctr"/>
                      <a:r>
                        <a:rPr lang="en-US" altLang="zh-TW" dirty="0" smtClean="0"/>
                        <a:t>0</a:t>
                      </a:r>
                      <a:endParaRPr lang="zh-TW" altLang="en-US" dirty="0"/>
                    </a:p>
                  </a:txBody>
                  <a:tcPr/>
                </a:tc>
                <a:tc>
                  <a:txBody>
                    <a:bodyPr/>
                    <a:lstStyle/>
                    <a:p>
                      <a:pPr algn="ctr"/>
                      <a:r>
                        <a:rPr lang="en-US" altLang="zh-TW" dirty="0" smtClean="0">
                          <a:solidFill>
                            <a:srgbClr val="FF0000"/>
                          </a:solidFill>
                        </a:rPr>
                        <a:t>1</a:t>
                      </a:r>
                      <a:endParaRPr lang="zh-TW" altLang="en-US" dirty="0">
                        <a:solidFill>
                          <a:srgbClr val="FF0000"/>
                        </a:solidFill>
                      </a:endParaRPr>
                    </a:p>
                  </a:txBody>
                  <a:tcPr/>
                </a:tc>
                <a:tc>
                  <a:txBody>
                    <a:bodyPr/>
                    <a:lstStyle/>
                    <a:p>
                      <a:pPr algn="ctr"/>
                      <a:r>
                        <a:rPr lang="en-US" altLang="zh-TW" dirty="0" smtClean="0"/>
                        <a:t>0</a:t>
                      </a:r>
                      <a:endParaRPr lang="zh-TW" altLang="en-US" dirty="0"/>
                    </a:p>
                  </a:txBody>
                  <a:tcPr/>
                </a:tc>
              </a:tr>
            </a:tbl>
          </a:graphicData>
        </a:graphic>
      </p:graphicFrame>
      <p:graphicFrame>
        <p:nvGraphicFramePr>
          <p:cNvPr id="8" name="表格 7"/>
          <p:cNvGraphicFramePr>
            <a:graphicFrameLocks noGrp="1"/>
          </p:cNvGraphicFramePr>
          <p:nvPr>
            <p:extLst>
              <p:ext uri="{D42A27DB-BD31-4B8C-83A1-F6EECF244321}">
                <p14:modId xmlns:p14="http://schemas.microsoft.com/office/powerpoint/2010/main" val="3617791747"/>
              </p:ext>
            </p:extLst>
          </p:nvPr>
        </p:nvGraphicFramePr>
        <p:xfrm>
          <a:off x="395536" y="1340768"/>
          <a:ext cx="8376592" cy="432048"/>
        </p:xfrm>
        <a:graphic>
          <a:graphicData uri="http://schemas.openxmlformats.org/drawingml/2006/table">
            <a:tbl>
              <a:tblPr firstRow="1" bandRow="1">
                <a:tableStyleId>{5C22544A-7EE6-4342-B048-85BDC9FD1C3A}</a:tableStyleId>
              </a:tblPr>
              <a:tblGrid>
                <a:gridCol w="8376592"/>
              </a:tblGrid>
              <a:tr h="432048">
                <a:tc>
                  <a:txBody>
                    <a:bodyPr/>
                    <a:lstStyle/>
                    <a:p>
                      <a:pPr algn="ctr"/>
                      <a:r>
                        <a:rPr lang="zh-TW" altLang="en-US" dirty="0" smtClean="0"/>
                        <a:t>交配點</a:t>
                      </a:r>
                      <a:endParaRPr lang="zh-TW" altLang="en-US" dirty="0"/>
                    </a:p>
                  </a:txBody>
                  <a:tcPr/>
                </a:tc>
              </a:tr>
            </a:tbl>
          </a:graphicData>
        </a:graphic>
      </p:graphicFrame>
      <p:graphicFrame>
        <p:nvGraphicFramePr>
          <p:cNvPr id="9" name="內容版面配置區 3"/>
          <p:cNvGraphicFramePr>
            <a:graphicFrameLocks/>
          </p:cNvGraphicFramePr>
          <p:nvPr>
            <p:extLst>
              <p:ext uri="{D42A27DB-BD31-4B8C-83A1-F6EECF244321}">
                <p14:modId xmlns:p14="http://schemas.microsoft.com/office/powerpoint/2010/main" val="3077325161"/>
              </p:ext>
            </p:extLst>
          </p:nvPr>
        </p:nvGraphicFramePr>
        <p:xfrm>
          <a:off x="467544" y="4653136"/>
          <a:ext cx="8229600" cy="365760"/>
        </p:xfrm>
        <a:graphic>
          <a:graphicData uri="http://schemas.openxmlformats.org/drawingml/2006/table">
            <a:tbl>
              <a:tblPr firstRow="1" bandRow="1">
                <a:tableStyleId>{5C22544A-7EE6-4342-B048-85BDC9FD1C3A}</a:tableStyleId>
              </a:tblPr>
              <a:tblGrid>
                <a:gridCol w="822960"/>
                <a:gridCol w="822960"/>
                <a:gridCol w="822960"/>
                <a:gridCol w="822960"/>
                <a:gridCol w="822960"/>
                <a:gridCol w="822960"/>
                <a:gridCol w="822960"/>
                <a:gridCol w="822960"/>
                <a:gridCol w="822960"/>
                <a:gridCol w="822960"/>
              </a:tblGrid>
              <a:tr h="0">
                <a:tc>
                  <a:txBody>
                    <a:bodyPr/>
                    <a:lstStyle/>
                    <a:p>
                      <a:pPr algn="ctr"/>
                      <a:r>
                        <a:rPr lang="en-US" altLang="zh-TW" dirty="0" smtClean="0">
                          <a:solidFill>
                            <a:srgbClr val="FF0000"/>
                          </a:solidFill>
                        </a:rPr>
                        <a:t>0</a:t>
                      </a:r>
                      <a:endParaRPr lang="zh-TW" altLang="en-US" dirty="0">
                        <a:solidFill>
                          <a:srgbClr val="FF0000"/>
                        </a:solidFill>
                      </a:endParaRPr>
                    </a:p>
                  </a:txBody>
                  <a:tcPr/>
                </a:tc>
                <a:tc>
                  <a:txBody>
                    <a:bodyPr/>
                    <a:lstStyle/>
                    <a:p>
                      <a:pPr algn="ctr"/>
                      <a:r>
                        <a:rPr lang="en-US" altLang="zh-TW" dirty="0" smtClean="0"/>
                        <a:t>0</a:t>
                      </a:r>
                      <a:endParaRPr lang="zh-TW" altLang="en-US" dirty="0"/>
                    </a:p>
                  </a:txBody>
                  <a:tcPr/>
                </a:tc>
                <a:tc>
                  <a:txBody>
                    <a:bodyPr/>
                    <a:lstStyle/>
                    <a:p>
                      <a:pPr algn="ctr"/>
                      <a:r>
                        <a:rPr lang="en-US" altLang="zh-TW" dirty="0" smtClean="0"/>
                        <a:t>0</a:t>
                      </a:r>
                      <a:endParaRPr lang="zh-TW" altLang="en-US" dirty="0"/>
                    </a:p>
                  </a:txBody>
                  <a:tcPr/>
                </a:tc>
                <a:tc>
                  <a:txBody>
                    <a:bodyPr/>
                    <a:lstStyle/>
                    <a:p>
                      <a:pPr algn="ctr"/>
                      <a:r>
                        <a:rPr lang="en-US" altLang="zh-TW" dirty="0" smtClean="0"/>
                        <a:t>1</a:t>
                      </a:r>
                      <a:endParaRPr lang="zh-TW" altLang="en-US" dirty="0"/>
                    </a:p>
                  </a:txBody>
                  <a:tcPr/>
                </a:tc>
                <a:tc>
                  <a:txBody>
                    <a:bodyPr/>
                    <a:lstStyle/>
                    <a:p>
                      <a:pPr algn="ctr"/>
                      <a:r>
                        <a:rPr lang="en-US" altLang="zh-TW" dirty="0" smtClean="0">
                          <a:solidFill>
                            <a:srgbClr val="FF0000"/>
                          </a:solidFill>
                        </a:rPr>
                        <a:t>1</a:t>
                      </a:r>
                      <a:endParaRPr lang="zh-TW" altLang="en-US" dirty="0">
                        <a:solidFill>
                          <a:srgbClr val="FF0000"/>
                        </a:solidFill>
                      </a:endParaRPr>
                    </a:p>
                  </a:txBody>
                  <a:tcPr/>
                </a:tc>
                <a:tc>
                  <a:txBody>
                    <a:bodyPr/>
                    <a:lstStyle/>
                    <a:p>
                      <a:pPr algn="ctr"/>
                      <a:r>
                        <a:rPr lang="en-US" altLang="zh-TW" dirty="0" smtClean="0"/>
                        <a:t>1</a:t>
                      </a:r>
                      <a:endParaRPr lang="zh-TW" altLang="en-US" dirty="0"/>
                    </a:p>
                  </a:txBody>
                  <a:tcPr/>
                </a:tc>
                <a:tc>
                  <a:txBody>
                    <a:bodyPr/>
                    <a:lstStyle/>
                    <a:p>
                      <a:pPr algn="ctr"/>
                      <a:r>
                        <a:rPr lang="en-US" altLang="zh-TW" dirty="0" smtClean="0"/>
                        <a:t>1</a:t>
                      </a:r>
                      <a:endParaRPr lang="zh-TW" altLang="en-US" dirty="0"/>
                    </a:p>
                  </a:txBody>
                  <a:tcPr/>
                </a:tc>
                <a:tc>
                  <a:txBody>
                    <a:bodyPr/>
                    <a:lstStyle/>
                    <a:p>
                      <a:pPr algn="ctr"/>
                      <a:r>
                        <a:rPr lang="en-US" altLang="zh-TW" dirty="0" smtClean="0"/>
                        <a:t>0</a:t>
                      </a:r>
                      <a:endParaRPr lang="zh-TW" altLang="en-US" dirty="0"/>
                    </a:p>
                  </a:txBody>
                  <a:tcPr/>
                </a:tc>
                <a:tc>
                  <a:txBody>
                    <a:bodyPr/>
                    <a:lstStyle/>
                    <a:p>
                      <a:pPr algn="ctr"/>
                      <a:r>
                        <a:rPr lang="en-US" altLang="zh-TW" dirty="0" smtClean="0">
                          <a:solidFill>
                            <a:srgbClr val="FF0000"/>
                          </a:solidFill>
                        </a:rPr>
                        <a:t>1</a:t>
                      </a:r>
                      <a:endParaRPr lang="zh-TW" altLang="en-US" dirty="0">
                        <a:solidFill>
                          <a:srgbClr val="FF0000"/>
                        </a:solidFill>
                      </a:endParaRPr>
                    </a:p>
                  </a:txBody>
                  <a:tcPr/>
                </a:tc>
                <a:tc>
                  <a:txBody>
                    <a:bodyPr/>
                    <a:lstStyle/>
                    <a:p>
                      <a:pPr algn="ctr"/>
                      <a:r>
                        <a:rPr lang="en-US" altLang="zh-TW" dirty="0" smtClean="0"/>
                        <a:t>1</a:t>
                      </a:r>
                      <a:endParaRPr lang="zh-TW" altLang="en-US" dirty="0"/>
                    </a:p>
                  </a:txBody>
                  <a:tcPr/>
                </a:tc>
              </a:tr>
            </a:tbl>
          </a:graphicData>
        </a:graphic>
      </p:graphicFrame>
      <p:graphicFrame>
        <p:nvGraphicFramePr>
          <p:cNvPr id="10" name="內容版面配置區 3"/>
          <p:cNvGraphicFramePr>
            <a:graphicFrameLocks/>
          </p:cNvGraphicFramePr>
          <p:nvPr>
            <p:extLst>
              <p:ext uri="{D42A27DB-BD31-4B8C-83A1-F6EECF244321}">
                <p14:modId xmlns:p14="http://schemas.microsoft.com/office/powerpoint/2010/main" val="4196933602"/>
              </p:ext>
            </p:extLst>
          </p:nvPr>
        </p:nvGraphicFramePr>
        <p:xfrm>
          <a:off x="467544" y="5589240"/>
          <a:ext cx="8229600" cy="370840"/>
        </p:xfrm>
        <a:graphic>
          <a:graphicData uri="http://schemas.openxmlformats.org/drawingml/2006/table">
            <a:tbl>
              <a:tblPr firstRow="1" bandRow="1">
                <a:tableStyleId>{5C22544A-7EE6-4342-B048-85BDC9FD1C3A}</a:tableStyleId>
              </a:tblPr>
              <a:tblGrid>
                <a:gridCol w="822960"/>
                <a:gridCol w="822960"/>
                <a:gridCol w="822960"/>
                <a:gridCol w="822960"/>
                <a:gridCol w="822960"/>
                <a:gridCol w="822960"/>
                <a:gridCol w="822960"/>
                <a:gridCol w="822960"/>
                <a:gridCol w="822960"/>
                <a:gridCol w="822960"/>
              </a:tblGrid>
              <a:tr h="370840">
                <a:tc>
                  <a:txBody>
                    <a:bodyPr/>
                    <a:lstStyle/>
                    <a:p>
                      <a:pPr algn="ctr"/>
                      <a:r>
                        <a:rPr lang="en-US" altLang="zh-TW" dirty="0" smtClean="0">
                          <a:solidFill>
                            <a:srgbClr val="002060"/>
                          </a:solidFill>
                        </a:rPr>
                        <a:t>1</a:t>
                      </a:r>
                      <a:endParaRPr lang="zh-TW" altLang="en-US" dirty="0">
                        <a:solidFill>
                          <a:srgbClr val="002060"/>
                        </a:solidFill>
                      </a:endParaRPr>
                    </a:p>
                  </a:txBody>
                  <a:tcPr/>
                </a:tc>
                <a:tc>
                  <a:txBody>
                    <a:bodyPr/>
                    <a:lstStyle/>
                    <a:p>
                      <a:pPr algn="ctr"/>
                      <a:r>
                        <a:rPr lang="en-US" altLang="zh-TW" dirty="0" smtClean="0"/>
                        <a:t>0</a:t>
                      </a:r>
                      <a:endParaRPr lang="zh-TW" altLang="en-US" dirty="0"/>
                    </a:p>
                  </a:txBody>
                  <a:tcPr/>
                </a:tc>
                <a:tc>
                  <a:txBody>
                    <a:bodyPr/>
                    <a:lstStyle/>
                    <a:p>
                      <a:pPr algn="ctr"/>
                      <a:r>
                        <a:rPr lang="en-US" altLang="zh-TW" dirty="0" smtClean="0"/>
                        <a:t>0</a:t>
                      </a:r>
                      <a:endParaRPr lang="zh-TW" altLang="en-US" dirty="0"/>
                    </a:p>
                  </a:txBody>
                  <a:tcPr/>
                </a:tc>
                <a:tc>
                  <a:txBody>
                    <a:bodyPr/>
                    <a:lstStyle/>
                    <a:p>
                      <a:pPr algn="ctr"/>
                      <a:r>
                        <a:rPr lang="en-US" altLang="zh-TW" dirty="0" smtClean="0"/>
                        <a:t>1</a:t>
                      </a:r>
                      <a:endParaRPr lang="zh-TW" altLang="en-US" dirty="0"/>
                    </a:p>
                  </a:txBody>
                  <a:tcPr/>
                </a:tc>
                <a:tc>
                  <a:txBody>
                    <a:bodyPr/>
                    <a:lstStyle/>
                    <a:p>
                      <a:pPr algn="ctr"/>
                      <a:r>
                        <a:rPr lang="en-US" altLang="zh-TW" dirty="0" smtClean="0">
                          <a:solidFill>
                            <a:srgbClr val="002060"/>
                          </a:solidFill>
                        </a:rPr>
                        <a:t>0</a:t>
                      </a:r>
                      <a:endParaRPr lang="zh-TW" altLang="en-US" dirty="0">
                        <a:solidFill>
                          <a:srgbClr val="002060"/>
                        </a:solidFill>
                      </a:endParaRPr>
                    </a:p>
                  </a:txBody>
                  <a:tcPr/>
                </a:tc>
                <a:tc>
                  <a:txBody>
                    <a:bodyPr/>
                    <a:lstStyle/>
                    <a:p>
                      <a:pPr algn="ctr"/>
                      <a:r>
                        <a:rPr lang="en-US" altLang="zh-TW" dirty="0" smtClean="0"/>
                        <a:t>0</a:t>
                      </a:r>
                      <a:endParaRPr lang="zh-TW" altLang="en-US" dirty="0"/>
                    </a:p>
                  </a:txBody>
                  <a:tcPr/>
                </a:tc>
                <a:tc>
                  <a:txBody>
                    <a:bodyPr/>
                    <a:lstStyle/>
                    <a:p>
                      <a:pPr algn="ctr"/>
                      <a:r>
                        <a:rPr lang="en-US" altLang="zh-TW" dirty="0" smtClean="0"/>
                        <a:t>1</a:t>
                      </a:r>
                      <a:endParaRPr lang="zh-TW" altLang="en-US" dirty="0"/>
                    </a:p>
                  </a:txBody>
                  <a:tcPr/>
                </a:tc>
                <a:tc>
                  <a:txBody>
                    <a:bodyPr/>
                    <a:lstStyle/>
                    <a:p>
                      <a:pPr algn="ctr"/>
                      <a:r>
                        <a:rPr lang="en-US" altLang="zh-TW" dirty="0" smtClean="0"/>
                        <a:t>0</a:t>
                      </a:r>
                      <a:endParaRPr lang="zh-TW" altLang="en-US" dirty="0"/>
                    </a:p>
                  </a:txBody>
                  <a:tcPr/>
                </a:tc>
                <a:tc>
                  <a:txBody>
                    <a:bodyPr/>
                    <a:lstStyle/>
                    <a:p>
                      <a:pPr algn="ctr"/>
                      <a:r>
                        <a:rPr lang="en-US" altLang="zh-TW" dirty="0" smtClean="0">
                          <a:solidFill>
                            <a:srgbClr val="002060"/>
                          </a:solidFill>
                        </a:rPr>
                        <a:t>0</a:t>
                      </a:r>
                      <a:endParaRPr lang="zh-TW" altLang="en-US" dirty="0">
                        <a:solidFill>
                          <a:srgbClr val="002060"/>
                        </a:solidFill>
                      </a:endParaRPr>
                    </a:p>
                  </a:txBody>
                  <a:tcPr/>
                </a:tc>
                <a:tc>
                  <a:txBody>
                    <a:bodyPr/>
                    <a:lstStyle/>
                    <a:p>
                      <a:pPr algn="ctr"/>
                      <a:r>
                        <a:rPr lang="en-US" altLang="zh-TW" dirty="0" smtClean="0"/>
                        <a:t>0</a:t>
                      </a:r>
                      <a:endParaRPr lang="zh-TW" altLang="en-US" dirty="0"/>
                    </a:p>
                  </a:txBody>
                  <a:tcPr/>
                </a:tc>
              </a:tr>
            </a:tbl>
          </a:graphicData>
        </a:graphic>
      </p:graphicFrame>
      <p:cxnSp>
        <p:nvCxnSpPr>
          <p:cNvPr id="12" name="直線單箭頭接點 11"/>
          <p:cNvCxnSpPr/>
          <p:nvPr/>
        </p:nvCxnSpPr>
        <p:spPr>
          <a:xfrm>
            <a:off x="971600" y="1806852"/>
            <a:ext cx="0" cy="432048"/>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3" name="直線單箭頭接點 12"/>
          <p:cNvCxnSpPr/>
          <p:nvPr/>
        </p:nvCxnSpPr>
        <p:spPr>
          <a:xfrm>
            <a:off x="4139952" y="1789834"/>
            <a:ext cx="0" cy="432048"/>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單箭頭接點 13"/>
          <p:cNvCxnSpPr/>
          <p:nvPr/>
        </p:nvCxnSpPr>
        <p:spPr>
          <a:xfrm>
            <a:off x="7452320" y="1806852"/>
            <a:ext cx="0" cy="432048"/>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323528" y="2238900"/>
            <a:ext cx="1008112" cy="1334116"/>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矩形 15"/>
          <p:cNvSpPr/>
          <p:nvPr/>
        </p:nvSpPr>
        <p:spPr>
          <a:xfrm>
            <a:off x="3635896" y="2266828"/>
            <a:ext cx="1008112" cy="1334116"/>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矩形 16"/>
          <p:cNvSpPr/>
          <p:nvPr/>
        </p:nvSpPr>
        <p:spPr>
          <a:xfrm>
            <a:off x="6948264" y="2266828"/>
            <a:ext cx="1008112" cy="1334116"/>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17"/>
          <p:cNvSpPr/>
          <p:nvPr/>
        </p:nvSpPr>
        <p:spPr>
          <a:xfrm>
            <a:off x="323528" y="4581128"/>
            <a:ext cx="1008112" cy="1334116"/>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矩形 18"/>
          <p:cNvSpPr/>
          <p:nvPr/>
        </p:nvSpPr>
        <p:spPr>
          <a:xfrm>
            <a:off x="3635896" y="4594988"/>
            <a:ext cx="1008112" cy="1334116"/>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矩形 19"/>
          <p:cNvSpPr/>
          <p:nvPr/>
        </p:nvSpPr>
        <p:spPr>
          <a:xfrm>
            <a:off x="6926066" y="4622916"/>
            <a:ext cx="1008112" cy="1334116"/>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向下箭號 20"/>
          <p:cNvSpPr/>
          <p:nvPr/>
        </p:nvSpPr>
        <p:spPr>
          <a:xfrm>
            <a:off x="4247964" y="3717032"/>
            <a:ext cx="612068"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1644052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Step7:Mutation</a:t>
            </a:r>
            <a:endParaRPr lang="zh-TW" altLang="en-US" dirty="0"/>
          </a:p>
        </p:txBody>
      </p:sp>
      <p:sp>
        <p:nvSpPr>
          <p:cNvPr id="3" name="內容版面配置區 2"/>
          <p:cNvSpPr>
            <a:spLocks noGrp="1"/>
          </p:cNvSpPr>
          <p:nvPr>
            <p:ph idx="1"/>
          </p:nvPr>
        </p:nvSpPr>
        <p:spPr>
          <a:xfrm>
            <a:off x="467544" y="1340768"/>
            <a:ext cx="8229600" cy="4525963"/>
          </a:xfrm>
        </p:spPr>
        <p:txBody>
          <a:bodyPr/>
          <a:lstStyle/>
          <a:p>
            <a:pPr>
              <a:lnSpc>
                <a:spcPct val="90000"/>
              </a:lnSpc>
            </a:pPr>
            <a:r>
              <a:rPr lang="zh-TW" altLang="en-US" dirty="0"/>
              <a:t>突變的過程是隨機的選取一物種的字串，並隨機選取突變點，並改變物種字串裡的位元資訊突變過程發生機率由突變機率所控制。</a:t>
            </a:r>
          </a:p>
          <a:p>
            <a:r>
              <a:rPr lang="en-US" altLang="zh-TW" dirty="0" smtClean="0"/>
              <a:t>(a)</a:t>
            </a:r>
            <a:r>
              <a:rPr lang="zh-TW" altLang="en-US" dirty="0" smtClean="0"/>
              <a:t>位元突變</a:t>
            </a:r>
            <a:endParaRPr lang="en-US" altLang="zh-TW" dirty="0" smtClean="0"/>
          </a:p>
          <a:p>
            <a:r>
              <a:rPr lang="en-US" altLang="zh-TW" dirty="0" smtClean="0"/>
              <a:t>(b)</a:t>
            </a:r>
            <a:r>
              <a:rPr lang="zh-TW" altLang="en-US" dirty="0" smtClean="0"/>
              <a:t>雙點突變</a:t>
            </a:r>
            <a:endParaRPr lang="en-US" altLang="zh-TW" dirty="0" smtClean="0"/>
          </a:p>
          <a:p>
            <a:r>
              <a:rPr lang="en-US" altLang="zh-TW" dirty="0" smtClean="0"/>
              <a:t>(c)</a:t>
            </a:r>
            <a:r>
              <a:rPr lang="zh-TW" altLang="en-US" dirty="0" smtClean="0"/>
              <a:t>隨機選取突變</a:t>
            </a:r>
            <a:endParaRPr lang="zh-TW" altLang="en-US" dirty="0"/>
          </a:p>
        </p:txBody>
      </p:sp>
      <p:graphicFrame>
        <p:nvGraphicFramePr>
          <p:cNvPr id="4" name="內容版面配置區 3"/>
          <p:cNvGraphicFramePr>
            <a:graphicFrameLocks/>
          </p:cNvGraphicFramePr>
          <p:nvPr>
            <p:extLst>
              <p:ext uri="{D42A27DB-BD31-4B8C-83A1-F6EECF244321}">
                <p14:modId xmlns:p14="http://schemas.microsoft.com/office/powerpoint/2010/main" val="2827450300"/>
              </p:ext>
            </p:extLst>
          </p:nvPr>
        </p:nvGraphicFramePr>
        <p:xfrm>
          <a:off x="611560" y="5085184"/>
          <a:ext cx="8229600" cy="370840"/>
        </p:xfrm>
        <a:graphic>
          <a:graphicData uri="http://schemas.openxmlformats.org/drawingml/2006/table">
            <a:tbl>
              <a:tblPr firstRow="1" bandRow="1">
                <a:tableStyleId>{5C22544A-7EE6-4342-B048-85BDC9FD1C3A}</a:tableStyleId>
              </a:tblPr>
              <a:tblGrid>
                <a:gridCol w="822960"/>
                <a:gridCol w="822960"/>
                <a:gridCol w="822960"/>
                <a:gridCol w="822960"/>
                <a:gridCol w="822960"/>
                <a:gridCol w="822960"/>
                <a:gridCol w="822960"/>
                <a:gridCol w="822960"/>
                <a:gridCol w="822960"/>
                <a:gridCol w="822960"/>
              </a:tblGrid>
              <a:tr h="370840">
                <a:tc>
                  <a:txBody>
                    <a:bodyPr/>
                    <a:lstStyle/>
                    <a:p>
                      <a:pPr algn="ctr"/>
                      <a:r>
                        <a:rPr lang="en-US" altLang="zh-TW" dirty="0" smtClean="0"/>
                        <a:t>1</a:t>
                      </a:r>
                      <a:endParaRPr lang="zh-TW" altLang="en-US" dirty="0"/>
                    </a:p>
                  </a:txBody>
                  <a:tcPr/>
                </a:tc>
                <a:tc>
                  <a:txBody>
                    <a:bodyPr/>
                    <a:lstStyle/>
                    <a:p>
                      <a:pPr algn="ctr"/>
                      <a:r>
                        <a:rPr lang="en-US" altLang="zh-TW" dirty="0" smtClean="0"/>
                        <a:t>0</a:t>
                      </a:r>
                      <a:endParaRPr lang="zh-TW" altLang="en-US" dirty="0"/>
                    </a:p>
                  </a:txBody>
                  <a:tcPr/>
                </a:tc>
                <a:tc>
                  <a:txBody>
                    <a:bodyPr/>
                    <a:lstStyle/>
                    <a:p>
                      <a:pPr algn="ctr"/>
                      <a:r>
                        <a:rPr lang="en-US" altLang="zh-TW" dirty="0" smtClean="0"/>
                        <a:t>0</a:t>
                      </a:r>
                      <a:endParaRPr lang="zh-TW" altLang="en-US" dirty="0"/>
                    </a:p>
                  </a:txBody>
                  <a:tcPr/>
                </a:tc>
                <a:tc>
                  <a:txBody>
                    <a:bodyPr/>
                    <a:lstStyle/>
                    <a:p>
                      <a:pPr algn="ctr"/>
                      <a:r>
                        <a:rPr lang="en-US" altLang="zh-TW" dirty="0" smtClean="0"/>
                        <a:t>1</a:t>
                      </a:r>
                      <a:endParaRPr lang="zh-TW" altLang="en-US" dirty="0"/>
                    </a:p>
                  </a:txBody>
                  <a:tcPr/>
                </a:tc>
                <a:tc>
                  <a:txBody>
                    <a:bodyPr/>
                    <a:lstStyle/>
                    <a:p>
                      <a:pPr algn="ctr"/>
                      <a:r>
                        <a:rPr lang="en-US" altLang="zh-TW" dirty="0" smtClean="0"/>
                        <a:t>0</a:t>
                      </a:r>
                      <a:endParaRPr lang="zh-TW" altLang="en-US" dirty="0"/>
                    </a:p>
                  </a:txBody>
                  <a:tcPr/>
                </a:tc>
                <a:tc>
                  <a:txBody>
                    <a:bodyPr/>
                    <a:lstStyle/>
                    <a:p>
                      <a:pPr algn="ctr"/>
                      <a:r>
                        <a:rPr lang="en-US" altLang="zh-TW" dirty="0" smtClean="0">
                          <a:solidFill>
                            <a:srgbClr val="FF0000"/>
                          </a:solidFill>
                        </a:rPr>
                        <a:t>1</a:t>
                      </a:r>
                      <a:endParaRPr lang="zh-TW" altLang="en-US" dirty="0">
                        <a:solidFill>
                          <a:srgbClr val="FF0000"/>
                        </a:solidFill>
                      </a:endParaRPr>
                    </a:p>
                  </a:txBody>
                  <a:tcPr/>
                </a:tc>
                <a:tc>
                  <a:txBody>
                    <a:bodyPr/>
                    <a:lstStyle/>
                    <a:p>
                      <a:pPr algn="ctr"/>
                      <a:r>
                        <a:rPr lang="en-US" altLang="zh-TW" dirty="0" smtClean="0"/>
                        <a:t>1</a:t>
                      </a:r>
                      <a:endParaRPr lang="zh-TW" altLang="en-US" dirty="0"/>
                    </a:p>
                  </a:txBody>
                  <a:tcPr/>
                </a:tc>
                <a:tc>
                  <a:txBody>
                    <a:bodyPr/>
                    <a:lstStyle/>
                    <a:p>
                      <a:pPr algn="ctr"/>
                      <a:r>
                        <a:rPr lang="en-US" altLang="zh-TW" dirty="0" smtClean="0"/>
                        <a:t>0</a:t>
                      </a:r>
                      <a:endParaRPr lang="zh-TW" altLang="en-US" dirty="0"/>
                    </a:p>
                  </a:txBody>
                  <a:tcPr/>
                </a:tc>
                <a:tc>
                  <a:txBody>
                    <a:bodyPr/>
                    <a:lstStyle/>
                    <a:p>
                      <a:pPr algn="ctr"/>
                      <a:r>
                        <a:rPr lang="en-US" altLang="zh-TW" dirty="0" smtClean="0"/>
                        <a:t>0</a:t>
                      </a:r>
                      <a:endParaRPr lang="zh-TW" altLang="en-US" dirty="0"/>
                    </a:p>
                  </a:txBody>
                  <a:tcPr/>
                </a:tc>
                <a:tc>
                  <a:txBody>
                    <a:bodyPr/>
                    <a:lstStyle/>
                    <a:p>
                      <a:pPr algn="ctr"/>
                      <a:r>
                        <a:rPr lang="en-US" altLang="zh-TW" dirty="0" smtClean="0"/>
                        <a:t>1</a:t>
                      </a:r>
                      <a:endParaRPr lang="zh-TW" altLang="en-US" dirty="0"/>
                    </a:p>
                  </a:txBody>
                  <a:tcPr/>
                </a:tc>
              </a:tr>
            </a:tbl>
          </a:graphicData>
        </a:graphic>
      </p:graphicFrame>
      <p:graphicFrame>
        <p:nvGraphicFramePr>
          <p:cNvPr id="5" name="內容版面配置區 3"/>
          <p:cNvGraphicFramePr>
            <a:graphicFrameLocks/>
          </p:cNvGraphicFramePr>
          <p:nvPr>
            <p:extLst>
              <p:ext uri="{D42A27DB-BD31-4B8C-83A1-F6EECF244321}">
                <p14:modId xmlns:p14="http://schemas.microsoft.com/office/powerpoint/2010/main" val="853954867"/>
              </p:ext>
            </p:extLst>
          </p:nvPr>
        </p:nvGraphicFramePr>
        <p:xfrm>
          <a:off x="611560" y="6093296"/>
          <a:ext cx="8229600" cy="370840"/>
        </p:xfrm>
        <a:graphic>
          <a:graphicData uri="http://schemas.openxmlformats.org/drawingml/2006/table">
            <a:tbl>
              <a:tblPr firstRow="1" bandRow="1">
                <a:tableStyleId>{5C22544A-7EE6-4342-B048-85BDC9FD1C3A}</a:tableStyleId>
              </a:tblPr>
              <a:tblGrid>
                <a:gridCol w="822960"/>
                <a:gridCol w="822960"/>
                <a:gridCol w="822960"/>
                <a:gridCol w="822960"/>
                <a:gridCol w="822960"/>
                <a:gridCol w="822960"/>
                <a:gridCol w="822960"/>
                <a:gridCol w="822960"/>
                <a:gridCol w="822960"/>
                <a:gridCol w="822960"/>
              </a:tblGrid>
              <a:tr h="370840">
                <a:tc>
                  <a:txBody>
                    <a:bodyPr/>
                    <a:lstStyle/>
                    <a:p>
                      <a:pPr algn="ctr"/>
                      <a:r>
                        <a:rPr lang="en-US" altLang="zh-TW" dirty="0" smtClean="0"/>
                        <a:t>1</a:t>
                      </a:r>
                      <a:endParaRPr lang="zh-TW" altLang="en-US" dirty="0"/>
                    </a:p>
                  </a:txBody>
                  <a:tcPr/>
                </a:tc>
                <a:tc>
                  <a:txBody>
                    <a:bodyPr/>
                    <a:lstStyle/>
                    <a:p>
                      <a:pPr algn="ctr"/>
                      <a:r>
                        <a:rPr lang="en-US" altLang="zh-TW" dirty="0" smtClean="0"/>
                        <a:t>0</a:t>
                      </a:r>
                      <a:endParaRPr lang="zh-TW" altLang="en-US" dirty="0"/>
                    </a:p>
                  </a:txBody>
                  <a:tcPr/>
                </a:tc>
                <a:tc>
                  <a:txBody>
                    <a:bodyPr/>
                    <a:lstStyle/>
                    <a:p>
                      <a:pPr algn="ctr"/>
                      <a:r>
                        <a:rPr lang="en-US" altLang="zh-TW" dirty="0" smtClean="0"/>
                        <a:t>0</a:t>
                      </a:r>
                      <a:endParaRPr lang="zh-TW" altLang="en-US" dirty="0"/>
                    </a:p>
                  </a:txBody>
                  <a:tcPr/>
                </a:tc>
                <a:tc>
                  <a:txBody>
                    <a:bodyPr/>
                    <a:lstStyle/>
                    <a:p>
                      <a:pPr algn="ctr"/>
                      <a:r>
                        <a:rPr lang="en-US" altLang="zh-TW" dirty="0" smtClean="0"/>
                        <a:t>1</a:t>
                      </a:r>
                      <a:endParaRPr lang="zh-TW" altLang="en-US" dirty="0"/>
                    </a:p>
                  </a:txBody>
                  <a:tcPr/>
                </a:tc>
                <a:tc>
                  <a:txBody>
                    <a:bodyPr/>
                    <a:lstStyle/>
                    <a:p>
                      <a:pPr algn="ctr"/>
                      <a:r>
                        <a:rPr lang="en-US" altLang="zh-TW" dirty="0" smtClean="0"/>
                        <a:t>0</a:t>
                      </a:r>
                      <a:endParaRPr lang="zh-TW" altLang="en-US" dirty="0"/>
                    </a:p>
                  </a:txBody>
                  <a:tcPr/>
                </a:tc>
                <a:tc>
                  <a:txBody>
                    <a:bodyPr/>
                    <a:lstStyle/>
                    <a:p>
                      <a:pPr algn="ctr"/>
                      <a:r>
                        <a:rPr lang="en-US" altLang="zh-TW" dirty="0" smtClean="0">
                          <a:solidFill>
                            <a:srgbClr val="FF0000"/>
                          </a:solidFill>
                        </a:rPr>
                        <a:t>0</a:t>
                      </a:r>
                      <a:endParaRPr lang="zh-TW" altLang="en-US" dirty="0">
                        <a:solidFill>
                          <a:srgbClr val="FF0000"/>
                        </a:solidFill>
                      </a:endParaRPr>
                    </a:p>
                  </a:txBody>
                  <a:tcPr/>
                </a:tc>
                <a:tc>
                  <a:txBody>
                    <a:bodyPr/>
                    <a:lstStyle/>
                    <a:p>
                      <a:pPr algn="ctr"/>
                      <a:r>
                        <a:rPr lang="en-US" altLang="zh-TW" dirty="0" smtClean="0"/>
                        <a:t>1</a:t>
                      </a:r>
                      <a:endParaRPr lang="zh-TW" altLang="en-US" dirty="0"/>
                    </a:p>
                  </a:txBody>
                  <a:tcPr/>
                </a:tc>
                <a:tc>
                  <a:txBody>
                    <a:bodyPr/>
                    <a:lstStyle/>
                    <a:p>
                      <a:pPr algn="ctr"/>
                      <a:r>
                        <a:rPr lang="en-US" altLang="zh-TW" dirty="0" smtClean="0"/>
                        <a:t>0</a:t>
                      </a:r>
                      <a:endParaRPr lang="zh-TW" altLang="en-US" dirty="0"/>
                    </a:p>
                  </a:txBody>
                  <a:tcPr/>
                </a:tc>
                <a:tc>
                  <a:txBody>
                    <a:bodyPr/>
                    <a:lstStyle/>
                    <a:p>
                      <a:pPr algn="ctr"/>
                      <a:r>
                        <a:rPr lang="en-US" altLang="zh-TW" dirty="0" smtClean="0"/>
                        <a:t>0</a:t>
                      </a:r>
                      <a:endParaRPr lang="zh-TW" altLang="en-US" dirty="0"/>
                    </a:p>
                  </a:txBody>
                  <a:tcPr/>
                </a:tc>
                <a:tc>
                  <a:txBody>
                    <a:bodyPr/>
                    <a:lstStyle/>
                    <a:p>
                      <a:pPr algn="ctr"/>
                      <a:r>
                        <a:rPr lang="en-US" altLang="zh-TW" dirty="0" smtClean="0"/>
                        <a:t>1</a:t>
                      </a:r>
                      <a:endParaRPr lang="zh-TW" altLang="en-US" dirty="0"/>
                    </a:p>
                  </a:txBody>
                  <a:tcPr/>
                </a:tc>
              </a:tr>
            </a:tbl>
          </a:graphicData>
        </a:graphic>
      </p:graphicFrame>
      <p:sp>
        <p:nvSpPr>
          <p:cNvPr id="6" name="矩形 5"/>
          <p:cNvSpPr/>
          <p:nvPr/>
        </p:nvSpPr>
        <p:spPr>
          <a:xfrm>
            <a:off x="4716016" y="4797152"/>
            <a:ext cx="792088" cy="18722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9284268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Step8:</a:t>
            </a:r>
            <a:r>
              <a:rPr lang="zh-TW" altLang="en-US" dirty="0" smtClean="0"/>
              <a:t>滿足終止條件</a:t>
            </a:r>
            <a:r>
              <a:rPr lang="en-US" altLang="zh-TW" dirty="0" smtClean="0"/>
              <a:t>?</a:t>
            </a:r>
            <a:endParaRPr lang="zh-TW" altLang="en-US" dirty="0"/>
          </a:p>
        </p:txBody>
      </p:sp>
      <p:sp>
        <p:nvSpPr>
          <p:cNvPr id="3" name="內容版面配置區 2"/>
          <p:cNvSpPr>
            <a:spLocks noGrp="1"/>
          </p:cNvSpPr>
          <p:nvPr>
            <p:ph idx="1"/>
          </p:nvPr>
        </p:nvSpPr>
        <p:spPr/>
        <p:txBody>
          <a:bodyPr/>
          <a:lstStyle/>
          <a:p>
            <a:r>
              <a:rPr lang="zh-TW" altLang="en-US" dirty="0" smtClean="0"/>
              <a:t>當搜尋的代數到指定的代數時</a:t>
            </a:r>
            <a:endParaRPr lang="en-US" altLang="zh-TW" dirty="0" smtClean="0"/>
          </a:p>
          <a:p>
            <a:r>
              <a:rPr lang="zh-TW" altLang="en-US" dirty="0" smtClean="0"/>
              <a:t>當搜尋結果達到所要求目標時</a:t>
            </a:r>
            <a:endParaRPr lang="en-US" altLang="zh-TW" dirty="0" smtClean="0"/>
          </a:p>
          <a:p>
            <a:r>
              <a:rPr lang="zh-TW" altLang="en-US" dirty="0"/>
              <a:t>當搜尋結果停滯不前或已經達到某種</a:t>
            </a:r>
            <a:r>
              <a:rPr lang="zh-TW" altLang="en-US" dirty="0" smtClean="0"/>
              <a:t>飽和現象時</a:t>
            </a:r>
            <a:endParaRPr lang="zh-TW" altLang="en-US" dirty="0"/>
          </a:p>
        </p:txBody>
      </p:sp>
    </p:spTree>
    <p:extLst>
      <p:ext uri="{BB962C8B-B14F-4D97-AF65-F5344CB8AC3E}">
        <p14:creationId xmlns:p14="http://schemas.microsoft.com/office/powerpoint/2010/main" val="4775843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參數設定</a:t>
            </a:r>
            <a:endParaRPr lang="zh-TW" altLang="en-US" dirty="0"/>
          </a:p>
        </p:txBody>
      </p:sp>
      <p:sp>
        <p:nvSpPr>
          <p:cNvPr id="3" name="內容版面配置區 2"/>
          <p:cNvSpPr>
            <a:spLocks noGrp="1"/>
          </p:cNvSpPr>
          <p:nvPr>
            <p:ph idx="1"/>
          </p:nvPr>
        </p:nvSpPr>
        <p:spPr/>
        <p:txBody>
          <a:bodyPr/>
          <a:lstStyle/>
          <a:p>
            <a:r>
              <a:rPr lang="en-US" altLang="zh-TW" dirty="0" smtClean="0">
                <a:latin typeface="Times New Roman" pitchFamily="18" charset="0"/>
                <a:cs typeface="Times New Roman" pitchFamily="18" charset="0"/>
              </a:rPr>
              <a:t>Fitness function</a:t>
            </a:r>
          </a:p>
          <a:p>
            <a:r>
              <a:rPr lang="en-US" altLang="zh-TW" dirty="0" smtClean="0">
                <a:latin typeface="Times New Roman" pitchFamily="18" charset="0"/>
                <a:cs typeface="Times New Roman" pitchFamily="18" charset="0"/>
              </a:rPr>
              <a:t>Population </a:t>
            </a:r>
          </a:p>
          <a:p>
            <a:r>
              <a:rPr lang="en-US" altLang="zh-TW" dirty="0" smtClean="0">
                <a:latin typeface="Times New Roman" pitchFamily="18" charset="0"/>
                <a:cs typeface="Times New Roman" pitchFamily="18" charset="0"/>
              </a:rPr>
              <a:t>Crossover rate</a:t>
            </a:r>
          </a:p>
          <a:p>
            <a:r>
              <a:rPr lang="en-US" altLang="zh-TW" dirty="0" smtClean="0">
                <a:latin typeface="Times New Roman" pitchFamily="18" charset="0"/>
                <a:cs typeface="Times New Roman" pitchFamily="18" charset="0"/>
              </a:rPr>
              <a:t>Mutation rate</a:t>
            </a:r>
          </a:p>
          <a:p>
            <a:r>
              <a:rPr lang="en-US" altLang="zh-TW" dirty="0" smtClean="0">
                <a:latin typeface="Times New Roman" pitchFamily="18" charset="0"/>
                <a:cs typeface="Times New Roman" pitchFamily="18" charset="0"/>
              </a:rPr>
              <a:t>Generation </a:t>
            </a:r>
            <a:endParaRPr lang="zh-TW" altLang="en-US" dirty="0">
              <a:latin typeface="Times New Roman" pitchFamily="18" charset="0"/>
              <a:cs typeface="Times New Roman" pitchFamily="18" charset="0"/>
            </a:endParaRPr>
          </a:p>
        </p:txBody>
      </p:sp>
    </p:spTree>
    <p:extLst>
      <p:ext uri="{BB962C8B-B14F-4D97-AF65-F5344CB8AC3E}">
        <p14:creationId xmlns:p14="http://schemas.microsoft.com/office/powerpoint/2010/main" val="17104439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例子</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r>
                  <a:rPr lang="en-US" altLang="zh-TW" dirty="0" smtClean="0">
                    <a:latin typeface="Times New Roman" pitchFamily="18" charset="0"/>
                    <a:cs typeface="Times New Roman" pitchFamily="18" charset="0"/>
                  </a:rPr>
                  <a:t>A Function</a:t>
                </a:r>
              </a:p>
              <a:p>
                <a:pPr lvl="1"/>
                <a14:m>
                  <m:oMath xmlns:m="http://schemas.openxmlformats.org/officeDocument/2006/math">
                    <m:r>
                      <m:rPr>
                        <m:sty m:val="p"/>
                      </m:rPr>
                      <a:rPr lang="en-US" altLang="zh-TW">
                        <a:latin typeface="Cambria Math"/>
                      </a:rPr>
                      <m:t>f</m:t>
                    </m:r>
                    <m:d>
                      <m:dPr>
                        <m:ctrlPr>
                          <a:rPr lang="zh-TW" altLang="zh-TW" i="1">
                            <a:latin typeface="Cambria Math"/>
                          </a:rPr>
                        </m:ctrlPr>
                      </m:dPr>
                      <m:e>
                        <m:r>
                          <m:rPr>
                            <m:sty m:val="p"/>
                          </m:rPr>
                          <a:rPr lang="en-US" altLang="zh-TW">
                            <a:latin typeface="Cambria Math"/>
                          </a:rPr>
                          <m:t>t</m:t>
                        </m:r>
                      </m:e>
                    </m:d>
                    <m:r>
                      <a:rPr lang="en-US" altLang="zh-TW" i="1">
                        <a:latin typeface="Cambria Math"/>
                      </a:rPr>
                      <m:t>=</m:t>
                    </m:r>
                    <m:sSup>
                      <m:sSupPr>
                        <m:ctrlPr>
                          <a:rPr lang="zh-TW" altLang="zh-TW" i="1">
                            <a:latin typeface="Cambria Math"/>
                          </a:rPr>
                        </m:ctrlPr>
                      </m:sSupPr>
                      <m:e>
                        <m:r>
                          <a:rPr lang="en-US" altLang="zh-TW" i="1">
                            <a:latin typeface="Cambria Math"/>
                          </a:rPr>
                          <m:t>𝑒</m:t>
                        </m:r>
                      </m:e>
                      <m:sup>
                        <m:r>
                          <a:rPr lang="en-US" altLang="zh-TW" i="1">
                            <a:latin typeface="Cambria Math"/>
                          </a:rPr>
                          <m:t>−3.125(</m:t>
                        </m:r>
                        <m:r>
                          <a:rPr lang="en-US" altLang="zh-TW" i="1">
                            <a:latin typeface="Cambria Math"/>
                          </a:rPr>
                          <m:t>𝑙𝑛</m:t>
                        </m:r>
                        <m:r>
                          <a:rPr lang="en-US" altLang="zh-TW" i="1">
                            <a:latin typeface="Cambria Math"/>
                          </a:rPr>
                          <m:t>)</m:t>
                        </m:r>
                        <m:sSup>
                          <m:sSupPr>
                            <m:ctrlPr>
                              <a:rPr lang="zh-TW" altLang="zh-TW" i="1">
                                <a:latin typeface="Cambria Math"/>
                              </a:rPr>
                            </m:ctrlPr>
                          </m:sSupPr>
                          <m:e>
                            <m:r>
                              <a:rPr lang="en-US" altLang="zh-TW" i="1">
                                <a:latin typeface="Cambria Math"/>
                              </a:rPr>
                              <m:t>(</m:t>
                            </m:r>
                            <m:r>
                              <a:rPr lang="en-US" altLang="zh-TW" i="1">
                                <a:latin typeface="Cambria Math"/>
                              </a:rPr>
                              <m:t>𝑡</m:t>
                            </m:r>
                            <m:r>
                              <a:rPr lang="en-US" altLang="zh-TW" i="1">
                                <a:latin typeface="Cambria Math"/>
                              </a:rPr>
                              <m:t>−0.1)</m:t>
                            </m:r>
                          </m:e>
                          <m:sup>
                            <m:r>
                              <a:rPr lang="en-US" altLang="zh-TW" i="1">
                                <a:latin typeface="Cambria Math"/>
                              </a:rPr>
                              <m:t>2</m:t>
                            </m:r>
                          </m:sup>
                        </m:sSup>
                      </m:sup>
                    </m:sSup>
                    <m:func>
                      <m:funcPr>
                        <m:ctrlPr>
                          <a:rPr lang="zh-TW" altLang="zh-TW" i="1">
                            <a:latin typeface="Cambria Math"/>
                          </a:rPr>
                        </m:ctrlPr>
                      </m:funcPr>
                      <m:fName>
                        <m:sSup>
                          <m:sSupPr>
                            <m:ctrlPr>
                              <a:rPr lang="zh-TW" altLang="zh-TW" i="1">
                                <a:latin typeface="Cambria Math"/>
                              </a:rPr>
                            </m:ctrlPr>
                          </m:sSupPr>
                          <m:e>
                            <m:r>
                              <m:rPr>
                                <m:sty m:val="p"/>
                              </m:rPr>
                              <a:rPr lang="en-US" altLang="zh-TW">
                                <a:latin typeface="Cambria Math"/>
                              </a:rPr>
                              <m:t>sin</m:t>
                            </m:r>
                          </m:e>
                          <m:sup>
                            <m:r>
                              <a:rPr lang="en-US" altLang="zh-TW" i="1">
                                <a:latin typeface="Cambria Math"/>
                              </a:rPr>
                              <m:t>6</m:t>
                            </m:r>
                          </m:sup>
                        </m:sSup>
                      </m:fName>
                      <m:e>
                        <m:r>
                          <a:rPr lang="en-US" altLang="zh-TW" i="1">
                            <a:latin typeface="Cambria Math"/>
                          </a:rPr>
                          <m:t>(5</m:t>
                        </m:r>
                        <m:r>
                          <a:rPr lang="en-US" altLang="zh-TW" i="1">
                            <a:latin typeface="Cambria Math"/>
                          </a:rPr>
                          <m:t>𝜋</m:t>
                        </m:r>
                        <m:r>
                          <a:rPr lang="en-US" altLang="zh-TW" i="1">
                            <a:latin typeface="Cambria Math"/>
                          </a:rPr>
                          <m:t>𝑡</m:t>
                        </m:r>
                        <m:r>
                          <a:rPr lang="en-US" altLang="zh-TW" i="1">
                            <a:latin typeface="Cambria Math"/>
                          </a:rPr>
                          <m:t>)</m:t>
                        </m:r>
                      </m:e>
                    </m:func>
                  </m:oMath>
                </a14:m>
                <a:endParaRPr lang="en-US" altLang="zh-TW" dirty="0" smtClean="0"/>
              </a:p>
              <a:p>
                <a:pPr lvl="1"/>
                <a:r>
                  <a:rPr lang="en-US" altLang="zh-TW" dirty="0">
                    <a:latin typeface="Times New Roman" pitchFamily="18" charset="0"/>
                    <a:cs typeface="Times New Roman" pitchFamily="18" charset="0"/>
                  </a:rPr>
                  <a:t>t</a:t>
                </a:r>
                <a14:m>
                  <m:oMath xmlns:m="http://schemas.openxmlformats.org/officeDocument/2006/math">
                    <m:r>
                      <a:rPr lang="en-US" altLang="zh-TW">
                        <a:latin typeface="Cambria Math"/>
                      </a:rPr>
                      <m:t>∈</m:t>
                    </m:r>
                  </m:oMath>
                </a14:m>
                <a:r>
                  <a:rPr lang="en-US" altLang="zh-TW" dirty="0" smtClean="0"/>
                  <a:t>[0,1]</a:t>
                </a:r>
              </a:p>
              <a:p>
                <a:pPr lvl="1"/>
                <a:r>
                  <a:rPr lang="en-US" altLang="zh-TW" dirty="0" smtClean="0">
                    <a:latin typeface="Times New Roman" pitchFamily="18" charset="0"/>
                    <a:cs typeface="Times New Roman" pitchFamily="18" charset="0"/>
                  </a:rPr>
                  <a:t>Find the max</a:t>
                </a:r>
                <a:endParaRPr lang="zh-TW" altLang="zh-TW" dirty="0">
                  <a:latin typeface="Times New Roman" pitchFamily="18" charset="0"/>
                  <a:cs typeface="Times New Roman" pitchFamily="18" charset="0"/>
                </a:endParaRP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1">
                <a:blip r:embed="rId2"/>
                <a:stretch>
                  <a:fillRect l="-1630" t="-1887"/>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568571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Times New Roman" pitchFamily="18" charset="0"/>
                <a:cs typeface="Times New Roman" pitchFamily="18" charset="0"/>
              </a:rPr>
              <a:t>Genetic Algorithm</a:t>
            </a:r>
            <a:endParaRPr lang="zh-TW" altLang="en-US" dirty="0">
              <a:latin typeface="Times New Roman" pitchFamily="18" charset="0"/>
              <a:cs typeface="Times New Roman" pitchFamily="18" charset="0"/>
            </a:endParaRPr>
          </a:p>
        </p:txBody>
      </p:sp>
      <p:sp>
        <p:nvSpPr>
          <p:cNvPr id="3" name="內容版面配置區 2"/>
          <p:cNvSpPr>
            <a:spLocks noGrp="1"/>
          </p:cNvSpPr>
          <p:nvPr>
            <p:ph idx="1"/>
          </p:nvPr>
        </p:nvSpPr>
        <p:spPr/>
        <p:txBody>
          <a:bodyPr/>
          <a:lstStyle/>
          <a:p>
            <a:r>
              <a:rPr lang="en-US" altLang="zh-TW" dirty="0">
                <a:latin typeface="Times New Roman" pitchFamily="18" charset="0"/>
                <a:cs typeface="Times New Roman" pitchFamily="18" charset="0"/>
              </a:rPr>
              <a:t>Proposed by John </a:t>
            </a:r>
            <a:r>
              <a:rPr lang="en-US" altLang="zh-TW" dirty="0" smtClean="0">
                <a:latin typeface="Times New Roman" pitchFamily="18" charset="0"/>
                <a:cs typeface="Times New Roman" pitchFamily="18" charset="0"/>
              </a:rPr>
              <a:t>Holland, 1975</a:t>
            </a:r>
          </a:p>
          <a:p>
            <a:r>
              <a:rPr lang="zh-TW" altLang="en-US" dirty="0">
                <a:latin typeface="標楷體" pitchFamily="65" charset="-120"/>
                <a:ea typeface="標楷體" pitchFamily="65" charset="-120"/>
              </a:rPr>
              <a:t>仿效生物界中的物競天擇的自然進化的法則</a:t>
            </a:r>
            <a:r>
              <a:rPr lang="zh-TW" altLang="en-US" dirty="0" smtClean="0">
                <a:latin typeface="標楷體" pitchFamily="65" charset="-120"/>
                <a:ea typeface="標楷體" pitchFamily="65" charset="-120"/>
              </a:rPr>
              <a:t>。由</a:t>
            </a:r>
            <a:r>
              <a:rPr lang="zh-TW" altLang="en-US" dirty="0">
                <a:latin typeface="標楷體" pitchFamily="65" charset="-120"/>
                <a:ea typeface="標楷體" pitchFamily="65" charset="-120"/>
              </a:rPr>
              <a:t>物種中選擇較好特性的母代，隨機性相互</a:t>
            </a:r>
            <a:r>
              <a:rPr lang="zh-TW" altLang="en-US" dirty="0" smtClean="0">
                <a:latin typeface="標楷體" pitchFamily="65" charset="-120"/>
                <a:ea typeface="標楷體" pitchFamily="65" charset="-120"/>
              </a:rPr>
              <a:t>交換</a:t>
            </a:r>
            <a:r>
              <a:rPr lang="zh-TW" altLang="en-US" dirty="0">
                <a:latin typeface="標楷體" pitchFamily="65" charset="-120"/>
                <a:ea typeface="標楷體" pitchFamily="65" charset="-120"/>
              </a:rPr>
              <a:t>位元資訊，以期產生更為優秀的的子代，</a:t>
            </a:r>
            <a:r>
              <a:rPr lang="zh-TW" altLang="en-US" dirty="0" smtClean="0">
                <a:latin typeface="標楷體" pitchFamily="65" charset="-120"/>
                <a:ea typeface="標楷體" pitchFamily="65" charset="-120"/>
              </a:rPr>
              <a:t>重複</a:t>
            </a:r>
            <a:r>
              <a:rPr lang="zh-TW" altLang="en-US" dirty="0">
                <a:latin typeface="標楷體" pitchFamily="65" charset="-120"/>
                <a:ea typeface="標楷體" pitchFamily="65" charset="-120"/>
              </a:rPr>
              <a:t>下去，產生適應性最強的最佳</a:t>
            </a:r>
            <a:r>
              <a:rPr lang="zh-TW" altLang="en-US" dirty="0" smtClean="0">
                <a:latin typeface="標楷體" pitchFamily="65" charset="-120"/>
                <a:ea typeface="標楷體" pitchFamily="65" charset="-120"/>
              </a:rPr>
              <a:t>物種。</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14897143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dirty="0">
                <a:latin typeface="Times New Roman" pitchFamily="18" charset="0"/>
                <a:cs typeface="Times New Roman" pitchFamily="18" charset="0"/>
              </a:rPr>
              <a:t>Define a suitable </a:t>
            </a:r>
            <a:r>
              <a:rPr lang="en-US" altLang="zh-TW" dirty="0" smtClean="0">
                <a:latin typeface="Times New Roman" pitchFamily="18" charset="0"/>
                <a:cs typeface="Times New Roman" pitchFamily="18" charset="0"/>
              </a:rPr>
              <a:t>representation</a:t>
            </a:r>
          </a:p>
          <a:p>
            <a:pPr lvl="1"/>
            <a:r>
              <a:rPr lang="en-US" altLang="zh-TW" dirty="0">
                <a:latin typeface="Times New Roman" pitchFamily="18" charset="0"/>
                <a:cs typeface="Times New Roman" pitchFamily="18" charset="0"/>
              </a:rPr>
              <a:t>Each </a:t>
            </a:r>
            <a:r>
              <a:rPr lang="en-US" altLang="zh-TW" dirty="0" smtClean="0">
                <a:latin typeface="Times New Roman" pitchFamily="18" charset="0"/>
                <a:cs typeface="Times New Roman" pitchFamily="18" charset="0"/>
              </a:rPr>
              <a:t>Chromosome</a:t>
            </a:r>
          </a:p>
          <a:p>
            <a:pPr lvl="2"/>
            <a:r>
              <a:rPr lang="en-US" altLang="zh-TW" dirty="0" smtClean="0"/>
              <a:t>12</a:t>
            </a:r>
            <a:r>
              <a:rPr lang="en-US" altLang="zh-TW" dirty="0" smtClean="0">
                <a:latin typeface="Times New Roman" pitchFamily="18" charset="0"/>
                <a:cs typeface="Times New Roman" pitchFamily="18" charset="0"/>
              </a:rPr>
              <a:t>bit</a:t>
            </a:r>
            <a:endParaRPr lang="en-US" altLang="zh-TW" dirty="0">
              <a:latin typeface="Times New Roman" pitchFamily="18" charset="0"/>
              <a:cs typeface="Times New Roman" pitchFamily="18" charset="0"/>
            </a:endParaRPr>
          </a:p>
          <a:p>
            <a:pPr lvl="1"/>
            <a:r>
              <a:rPr lang="en-US" altLang="zh-TW" dirty="0"/>
              <a:t>e</a:t>
            </a:r>
            <a:r>
              <a:rPr lang="en-US" altLang="zh-TW" dirty="0" smtClean="0"/>
              <a:t>.g.</a:t>
            </a:r>
          </a:p>
          <a:p>
            <a:pPr marL="914400" lvl="2" indent="0">
              <a:buNone/>
            </a:pPr>
            <a:r>
              <a:rPr lang="en-US" altLang="zh-TW" dirty="0" smtClean="0"/>
              <a:t>t=0                        000000000000</a:t>
            </a:r>
          </a:p>
          <a:p>
            <a:pPr marL="914400" lvl="2" indent="0">
              <a:buNone/>
            </a:pPr>
            <a:r>
              <a:rPr lang="en-US" altLang="zh-TW" dirty="0" smtClean="0"/>
              <a:t>t=1                        111111111111</a:t>
            </a:r>
          </a:p>
          <a:p>
            <a:pPr marL="914400" lvl="2" indent="0">
              <a:buNone/>
            </a:pPr>
            <a:r>
              <a:rPr lang="en-US" altLang="zh-TW" dirty="0" smtClean="0"/>
              <a:t>t=0.680                101011100001</a:t>
            </a:r>
          </a:p>
        </p:txBody>
      </p:sp>
      <p:sp>
        <p:nvSpPr>
          <p:cNvPr id="4" name="向右箭號 3"/>
          <p:cNvSpPr/>
          <p:nvPr/>
        </p:nvSpPr>
        <p:spPr>
          <a:xfrm>
            <a:off x="2885795" y="3789040"/>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向右箭號 4"/>
          <p:cNvSpPr/>
          <p:nvPr/>
        </p:nvSpPr>
        <p:spPr>
          <a:xfrm>
            <a:off x="2885795" y="4221088"/>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向右箭號 5"/>
          <p:cNvSpPr/>
          <p:nvPr/>
        </p:nvSpPr>
        <p:spPr>
          <a:xfrm>
            <a:off x="2885795" y="4653136"/>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4013704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dirty="0">
                <a:latin typeface="Times New Roman" pitchFamily="18" charset="0"/>
                <a:cs typeface="Times New Roman" pitchFamily="18" charset="0"/>
              </a:rPr>
              <a:t>Create an initial population of </a:t>
            </a:r>
            <a:r>
              <a:rPr lang="en-US" altLang="zh-TW" dirty="0" smtClean="0">
                <a:latin typeface="Times New Roman" pitchFamily="18" charset="0"/>
                <a:cs typeface="Times New Roman" pitchFamily="18" charset="0"/>
              </a:rPr>
              <a:t>N</a:t>
            </a:r>
          </a:p>
          <a:p>
            <a:pPr lvl="1"/>
            <a:r>
              <a:rPr lang="en-US" altLang="zh-TW" dirty="0" smtClean="0">
                <a:latin typeface="Times New Roman" pitchFamily="18" charset="0"/>
                <a:cs typeface="Times New Roman" pitchFamily="18" charset="0"/>
              </a:rPr>
              <a:t>N</a:t>
            </a:r>
            <a:r>
              <a:rPr lang="en-US" altLang="zh-TW" dirty="0" smtClean="0"/>
              <a:t>         </a:t>
            </a:r>
            <a:r>
              <a:rPr lang="en-US" altLang="zh-TW" dirty="0" smtClean="0">
                <a:latin typeface="Times New Roman" pitchFamily="18" charset="0"/>
                <a:cs typeface="Times New Roman" pitchFamily="18" charset="0"/>
              </a:rPr>
              <a:t>Population size</a:t>
            </a:r>
          </a:p>
          <a:p>
            <a:pPr lvl="1"/>
            <a:r>
              <a:rPr lang="en-US" altLang="zh-TW" dirty="0">
                <a:latin typeface="Times New Roman" pitchFamily="18" charset="0"/>
                <a:cs typeface="Times New Roman" pitchFamily="18" charset="0"/>
              </a:rPr>
              <a:t>Assume N</a:t>
            </a:r>
            <a:r>
              <a:rPr lang="en-US" altLang="zh-TW" dirty="0"/>
              <a:t> = 40</a:t>
            </a:r>
            <a:endParaRPr lang="zh-TW" altLang="en-US" dirty="0"/>
          </a:p>
        </p:txBody>
      </p:sp>
      <p:sp>
        <p:nvSpPr>
          <p:cNvPr id="4" name="向右箭號 3"/>
          <p:cNvSpPr/>
          <p:nvPr/>
        </p:nvSpPr>
        <p:spPr>
          <a:xfrm>
            <a:off x="1674790" y="2307391"/>
            <a:ext cx="432048"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9964726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dirty="0">
                <a:latin typeface="Times New Roman" pitchFamily="18" charset="0"/>
                <a:cs typeface="Times New Roman" pitchFamily="18" charset="0"/>
              </a:rPr>
              <a:t>Define a suitable fitness </a:t>
            </a:r>
            <a:r>
              <a:rPr lang="en-US" altLang="zh-TW" dirty="0" smtClean="0">
                <a:latin typeface="Times New Roman" pitchFamily="18" charset="0"/>
                <a:cs typeface="Times New Roman" pitchFamily="18" charset="0"/>
              </a:rPr>
              <a:t>function f </a:t>
            </a:r>
            <a:r>
              <a:rPr lang="en-US" altLang="zh-TW" dirty="0">
                <a:latin typeface="Times New Roman" pitchFamily="18" charset="0"/>
                <a:cs typeface="Times New Roman" pitchFamily="18" charset="0"/>
              </a:rPr>
              <a:t>to evaluate the individuals </a:t>
            </a:r>
            <a:endParaRPr lang="en-US" altLang="zh-TW" dirty="0" smtClean="0">
              <a:latin typeface="Times New Roman" pitchFamily="18" charset="0"/>
              <a:cs typeface="Times New Roman" pitchFamily="18" charset="0"/>
            </a:endParaRPr>
          </a:p>
          <a:p>
            <a:pPr lvl="1"/>
            <a:r>
              <a:rPr lang="en-US" altLang="zh-TW" dirty="0">
                <a:latin typeface="Times New Roman" pitchFamily="18" charset="0"/>
                <a:cs typeface="Times New Roman" pitchFamily="18" charset="0"/>
              </a:rPr>
              <a:t>Fitness function </a:t>
            </a:r>
            <a:r>
              <a:rPr lang="en-US" altLang="zh-TW" dirty="0"/>
              <a:t> </a:t>
            </a:r>
            <a:r>
              <a:rPr lang="en-US" altLang="zh-TW" dirty="0">
                <a:latin typeface="Times New Roman" pitchFamily="18" charset="0"/>
                <a:cs typeface="Times New Roman" pitchFamily="18" charset="0"/>
              </a:rPr>
              <a:t>f(t</a:t>
            </a:r>
            <a:r>
              <a:rPr lang="en-US" altLang="zh-TW" dirty="0" smtClean="0">
                <a:latin typeface="Times New Roman" pitchFamily="18" charset="0"/>
                <a:cs typeface="Times New Roman" pitchFamily="18" charset="0"/>
              </a:rPr>
              <a:t>)</a:t>
            </a:r>
          </a:p>
          <a:p>
            <a:pPr lvl="1"/>
            <a:r>
              <a:rPr lang="en-US" altLang="zh-TW" dirty="0"/>
              <a:t>e.g. </a:t>
            </a:r>
            <a:r>
              <a:rPr lang="en-US" altLang="zh-TW" dirty="0">
                <a:latin typeface="Times New Roman" pitchFamily="18" charset="0"/>
                <a:cs typeface="Times New Roman" pitchFamily="18" charset="0"/>
              </a:rPr>
              <a:t>The first six </a:t>
            </a:r>
            <a:r>
              <a:rPr lang="en-US" altLang="zh-TW" dirty="0" smtClean="0">
                <a:latin typeface="Times New Roman" pitchFamily="18" charset="0"/>
                <a:cs typeface="Times New Roman" pitchFamily="18" charset="0"/>
              </a:rPr>
              <a:t>individuals</a:t>
            </a:r>
          </a:p>
          <a:p>
            <a:pPr marL="457200" lvl="1" indent="0">
              <a:buNone/>
            </a:pPr>
            <a:endParaRPr lang="zh-TW" altLang="en-US" dirty="0"/>
          </a:p>
        </p:txBody>
      </p:sp>
      <p:sp>
        <p:nvSpPr>
          <p:cNvPr id="4" name="向右箭號 3"/>
          <p:cNvSpPr/>
          <p:nvPr/>
        </p:nvSpPr>
        <p:spPr>
          <a:xfrm>
            <a:off x="3707904" y="2803786"/>
            <a:ext cx="360040"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5" name="表格 4"/>
          <p:cNvGraphicFramePr>
            <a:graphicFrameLocks noGrp="1"/>
          </p:cNvGraphicFramePr>
          <p:nvPr>
            <p:extLst>
              <p:ext uri="{D42A27DB-BD31-4B8C-83A1-F6EECF244321}">
                <p14:modId xmlns:p14="http://schemas.microsoft.com/office/powerpoint/2010/main" val="3684766417"/>
              </p:ext>
            </p:extLst>
          </p:nvPr>
        </p:nvGraphicFramePr>
        <p:xfrm>
          <a:off x="1403648" y="3861048"/>
          <a:ext cx="6096000" cy="2595880"/>
        </p:xfrm>
        <a:graphic>
          <a:graphicData uri="http://schemas.openxmlformats.org/drawingml/2006/table">
            <a:tbl>
              <a:tblPr firstRow="1" bandRow="1">
                <a:tableStyleId>{5C22544A-7EE6-4342-B048-85BDC9FD1C3A}</a:tableStyleId>
              </a:tblPr>
              <a:tblGrid>
                <a:gridCol w="792088"/>
                <a:gridCol w="2255912"/>
                <a:gridCol w="1524000"/>
                <a:gridCol w="1524000"/>
              </a:tblGrid>
              <a:tr h="370840">
                <a:tc>
                  <a:txBody>
                    <a:bodyPr/>
                    <a:lstStyle/>
                    <a:p>
                      <a:pPr algn="ctr"/>
                      <a:r>
                        <a:rPr lang="en-US" altLang="zh-TW" dirty="0" smtClean="0"/>
                        <a:t>No.</a:t>
                      </a:r>
                      <a:endParaRPr lang="zh-TW" altLang="en-US" dirty="0"/>
                    </a:p>
                  </a:txBody>
                  <a:tcPr/>
                </a:tc>
                <a:tc>
                  <a:txBody>
                    <a:bodyPr/>
                    <a:lstStyle/>
                    <a:p>
                      <a:pPr algn="ctr"/>
                      <a:r>
                        <a:rPr lang="en-US" altLang="zh-TW" dirty="0" smtClean="0"/>
                        <a:t>bit string</a:t>
                      </a:r>
                      <a:endParaRPr lang="zh-TW" altLang="en-US" dirty="0"/>
                    </a:p>
                  </a:txBody>
                  <a:tcPr/>
                </a:tc>
                <a:tc>
                  <a:txBody>
                    <a:bodyPr/>
                    <a:lstStyle/>
                    <a:p>
                      <a:pPr algn="ctr"/>
                      <a:r>
                        <a:rPr lang="en-US" altLang="zh-TW" dirty="0" smtClean="0"/>
                        <a:t>t</a:t>
                      </a:r>
                      <a:endParaRPr lang="zh-TW" altLang="en-US" dirty="0"/>
                    </a:p>
                  </a:txBody>
                  <a:tcPr/>
                </a:tc>
                <a:tc>
                  <a:txBody>
                    <a:bodyPr/>
                    <a:lstStyle/>
                    <a:p>
                      <a:pPr algn="ctr"/>
                      <a:r>
                        <a:rPr lang="en-US" altLang="zh-TW" dirty="0" smtClean="0"/>
                        <a:t>f(t)</a:t>
                      </a:r>
                      <a:endParaRPr lang="zh-TW" altLang="en-US" dirty="0"/>
                    </a:p>
                  </a:txBody>
                  <a:tcPr/>
                </a:tc>
              </a:tr>
              <a:tr h="370840">
                <a:tc>
                  <a:txBody>
                    <a:bodyPr/>
                    <a:lstStyle/>
                    <a:p>
                      <a:pPr algn="ctr"/>
                      <a:r>
                        <a:rPr lang="en-US" altLang="zh-TW" dirty="0" smtClean="0"/>
                        <a:t>1</a:t>
                      </a:r>
                      <a:endParaRPr lang="zh-TW" altLang="en-US" dirty="0"/>
                    </a:p>
                  </a:txBody>
                  <a:tcPr/>
                </a:tc>
                <a:tc>
                  <a:txBody>
                    <a:bodyPr/>
                    <a:lstStyle/>
                    <a:p>
                      <a:pPr algn="ctr"/>
                      <a:r>
                        <a:rPr lang="en-US" altLang="zh-TW" dirty="0" smtClean="0"/>
                        <a:t>000110000001</a:t>
                      </a:r>
                      <a:endParaRPr lang="zh-TW" altLang="en-US" dirty="0"/>
                    </a:p>
                  </a:txBody>
                  <a:tcPr/>
                </a:tc>
                <a:tc>
                  <a:txBody>
                    <a:bodyPr/>
                    <a:lstStyle/>
                    <a:p>
                      <a:pPr algn="ctr"/>
                      <a:r>
                        <a:rPr lang="en-US" altLang="zh-TW" dirty="0" smtClean="0"/>
                        <a:t>0.094</a:t>
                      </a:r>
                      <a:endParaRPr lang="zh-TW" altLang="en-US" dirty="0"/>
                    </a:p>
                  </a:txBody>
                  <a:tcPr/>
                </a:tc>
                <a:tc>
                  <a:txBody>
                    <a:bodyPr/>
                    <a:lstStyle/>
                    <a:p>
                      <a:pPr algn="ctr"/>
                      <a:r>
                        <a:rPr lang="en-US" altLang="zh-TW" dirty="0" smtClean="0"/>
                        <a:t>0.974</a:t>
                      </a:r>
                      <a:endParaRPr lang="zh-TW" altLang="en-US" dirty="0"/>
                    </a:p>
                  </a:txBody>
                  <a:tcPr/>
                </a:tc>
              </a:tr>
              <a:tr h="370840">
                <a:tc>
                  <a:txBody>
                    <a:bodyPr/>
                    <a:lstStyle/>
                    <a:p>
                      <a:pPr algn="ctr"/>
                      <a:r>
                        <a:rPr lang="en-US" altLang="zh-TW" dirty="0" smtClean="0"/>
                        <a:t>2</a:t>
                      </a:r>
                      <a:endParaRPr lang="zh-TW" altLang="en-US" dirty="0"/>
                    </a:p>
                  </a:txBody>
                  <a:tcPr/>
                </a:tc>
                <a:tc>
                  <a:txBody>
                    <a:bodyPr/>
                    <a:lstStyle/>
                    <a:p>
                      <a:pPr algn="ctr"/>
                      <a:r>
                        <a:rPr lang="en-US" altLang="zh-TW" dirty="0" smtClean="0"/>
                        <a:t>010011001101</a:t>
                      </a:r>
                      <a:endParaRPr lang="zh-TW" altLang="en-US" dirty="0"/>
                    </a:p>
                  </a:txBody>
                  <a:tcPr/>
                </a:tc>
                <a:tc>
                  <a:txBody>
                    <a:bodyPr/>
                    <a:lstStyle/>
                    <a:p>
                      <a:pPr algn="ctr"/>
                      <a:r>
                        <a:rPr lang="en-US" altLang="zh-TW" dirty="0" smtClean="0"/>
                        <a:t>0.300</a:t>
                      </a:r>
                      <a:endParaRPr lang="zh-TW" altLang="en-US" dirty="0"/>
                    </a:p>
                  </a:txBody>
                  <a:tcPr/>
                </a:tc>
                <a:tc>
                  <a:txBody>
                    <a:bodyPr/>
                    <a:lstStyle/>
                    <a:p>
                      <a:pPr algn="ctr"/>
                      <a:r>
                        <a:rPr lang="en-US" altLang="zh-TW" dirty="0" smtClean="0"/>
                        <a:t>0.917</a:t>
                      </a:r>
                      <a:endParaRPr lang="zh-TW" altLang="en-US" dirty="0"/>
                    </a:p>
                  </a:txBody>
                  <a:tcPr/>
                </a:tc>
              </a:tr>
              <a:tr h="370840">
                <a:tc>
                  <a:txBody>
                    <a:bodyPr/>
                    <a:lstStyle/>
                    <a:p>
                      <a:pPr algn="ctr"/>
                      <a:r>
                        <a:rPr lang="en-US" altLang="zh-TW" dirty="0" smtClean="0"/>
                        <a:t>3</a:t>
                      </a:r>
                      <a:endParaRPr lang="zh-TW" altLang="en-US" dirty="0"/>
                    </a:p>
                  </a:txBody>
                  <a:tcPr/>
                </a:tc>
                <a:tc>
                  <a:txBody>
                    <a:bodyPr/>
                    <a:lstStyle/>
                    <a:p>
                      <a:pPr algn="ctr"/>
                      <a:r>
                        <a:rPr lang="en-US" altLang="zh-TW" dirty="0" smtClean="0"/>
                        <a:t>000111111100</a:t>
                      </a:r>
                      <a:endParaRPr lang="zh-TW" altLang="en-US" dirty="0"/>
                    </a:p>
                  </a:txBody>
                  <a:tcPr/>
                </a:tc>
                <a:tc>
                  <a:txBody>
                    <a:bodyPr/>
                    <a:lstStyle/>
                    <a:p>
                      <a:pPr algn="ctr"/>
                      <a:r>
                        <a:rPr lang="en-US" altLang="zh-TW" dirty="0" smtClean="0"/>
                        <a:t>0.124</a:t>
                      </a:r>
                      <a:endParaRPr lang="zh-TW" altLang="en-US" dirty="0"/>
                    </a:p>
                  </a:txBody>
                  <a:tcPr/>
                </a:tc>
                <a:tc>
                  <a:txBody>
                    <a:bodyPr/>
                    <a:lstStyle/>
                    <a:p>
                      <a:pPr algn="ctr"/>
                      <a:r>
                        <a:rPr lang="en-US" altLang="zh-TW" dirty="0" smtClean="0"/>
                        <a:t>0.644</a:t>
                      </a:r>
                      <a:endParaRPr lang="zh-TW" altLang="en-US" dirty="0"/>
                    </a:p>
                  </a:txBody>
                  <a:tcPr/>
                </a:tc>
              </a:tr>
              <a:tr h="370840">
                <a:tc>
                  <a:txBody>
                    <a:bodyPr/>
                    <a:lstStyle/>
                    <a:p>
                      <a:pPr algn="ctr"/>
                      <a:r>
                        <a:rPr lang="en-US" altLang="zh-TW" dirty="0" smtClean="0"/>
                        <a:t>4</a:t>
                      </a:r>
                      <a:endParaRPr lang="zh-TW" altLang="en-US" dirty="0"/>
                    </a:p>
                  </a:txBody>
                  <a:tcPr/>
                </a:tc>
                <a:tc>
                  <a:txBody>
                    <a:bodyPr/>
                    <a:lstStyle/>
                    <a:p>
                      <a:pPr algn="ctr"/>
                      <a:r>
                        <a:rPr lang="en-US" altLang="zh-TW" dirty="0" smtClean="0"/>
                        <a:t>101101000111</a:t>
                      </a:r>
                      <a:endParaRPr lang="zh-TW" altLang="en-US" dirty="0"/>
                    </a:p>
                  </a:txBody>
                  <a:tcPr/>
                </a:tc>
                <a:tc>
                  <a:txBody>
                    <a:bodyPr/>
                    <a:lstStyle/>
                    <a:p>
                      <a:pPr algn="ctr"/>
                      <a:r>
                        <a:rPr lang="en-US" altLang="zh-TW" dirty="0" smtClean="0"/>
                        <a:t>0.705</a:t>
                      </a:r>
                      <a:endParaRPr lang="zh-TW" altLang="en-US" dirty="0"/>
                    </a:p>
                  </a:txBody>
                  <a:tcPr/>
                </a:tc>
                <a:tc>
                  <a:txBody>
                    <a:bodyPr/>
                    <a:lstStyle/>
                    <a:p>
                      <a:pPr algn="ctr"/>
                      <a:r>
                        <a:rPr lang="en-US" altLang="zh-TW" dirty="0" smtClean="0"/>
                        <a:t>0.444</a:t>
                      </a:r>
                      <a:endParaRPr lang="zh-TW" altLang="en-US" dirty="0"/>
                    </a:p>
                  </a:txBody>
                  <a:tcPr/>
                </a:tc>
              </a:tr>
              <a:tr h="370840">
                <a:tc>
                  <a:txBody>
                    <a:bodyPr/>
                    <a:lstStyle/>
                    <a:p>
                      <a:pPr algn="ctr"/>
                      <a:r>
                        <a:rPr lang="en-US" altLang="zh-TW" dirty="0" smtClean="0"/>
                        <a:t>5</a:t>
                      </a:r>
                      <a:endParaRPr lang="zh-TW" altLang="en-US" dirty="0"/>
                    </a:p>
                  </a:txBody>
                  <a:tcPr/>
                </a:tc>
                <a:tc>
                  <a:txBody>
                    <a:bodyPr/>
                    <a:lstStyle/>
                    <a:p>
                      <a:pPr algn="ctr"/>
                      <a:r>
                        <a:rPr lang="en-US" altLang="zh-TW" dirty="0" smtClean="0"/>
                        <a:t>111011000100</a:t>
                      </a:r>
                      <a:endParaRPr lang="zh-TW" altLang="en-US" dirty="0"/>
                    </a:p>
                  </a:txBody>
                  <a:tcPr/>
                </a:tc>
                <a:tc>
                  <a:txBody>
                    <a:bodyPr/>
                    <a:lstStyle/>
                    <a:p>
                      <a:pPr algn="ctr"/>
                      <a:r>
                        <a:rPr lang="en-US" altLang="zh-TW" dirty="0" smtClean="0"/>
                        <a:t>0.923</a:t>
                      </a:r>
                      <a:endParaRPr lang="zh-TW" altLang="en-US" dirty="0"/>
                    </a:p>
                  </a:txBody>
                  <a:tcPr/>
                </a:tc>
                <a:tc>
                  <a:txBody>
                    <a:bodyPr/>
                    <a:lstStyle/>
                    <a:p>
                      <a:pPr algn="ctr"/>
                      <a:r>
                        <a:rPr lang="en-US" altLang="zh-TW" dirty="0" smtClean="0"/>
                        <a:t>0.154</a:t>
                      </a:r>
                      <a:endParaRPr lang="zh-TW" altLang="en-US" dirty="0"/>
                    </a:p>
                  </a:txBody>
                  <a:tcPr/>
                </a:tc>
              </a:tr>
              <a:tr h="370840">
                <a:tc>
                  <a:txBody>
                    <a:bodyPr/>
                    <a:lstStyle/>
                    <a:p>
                      <a:pPr algn="ctr"/>
                      <a:r>
                        <a:rPr lang="en-US" altLang="zh-TW" dirty="0" smtClean="0"/>
                        <a:t>6</a:t>
                      </a:r>
                      <a:endParaRPr lang="zh-TW" altLang="en-US" dirty="0"/>
                    </a:p>
                  </a:txBody>
                  <a:tcPr/>
                </a:tc>
                <a:tc>
                  <a:txBody>
                    <a:bodyPr/>
                    <a:lstStyle/>
                    <a:p>
                      <a:pPr algn="ctr"/>
                      <a:r>
                        <a:rPr lang="en-US" altLang="zh-TW" dirty="0" smtClean="0"/>
                        <a:t>011100111111</a:t>
                      </a:r>
                      <a:endParaRPr lang="zh-TW" altLang="en-US" dirty="0"/>
                    </a:p>
                  </a:txBody>
                  <a:tcPr/>
                </a:tc>
                <a:tc>
                  <a:txBody>
                    <a:bodyPr/>
                    <a:lstStyle/>
                    <a:p>
                      <a:pPr algn="ctr"/>
                      <a:r>
                        <a:rPr lang="en-US" altLang="zh-TW" dirty="0" smtClean="0"/>
                        <a:t>0.453</a:t>
                      </a:r>
                      <a:endParaRPr lang="zh-TW" altLang="en-US" dirty="0"/>
                    </a:p>
                  </a:txBody>
                  <a:tcPr/>
                </a:tc>
                <a:tc>
                  <a:txBody>
                    <a:bodyPr/>
                    <a:lstStyle/>
                    <a:p>
                      <a:pPr algn="ctr"/>
                      <a:r>
                        <a:rPr lang="en-US" altLang="zh-TW" dirty="0" smtClean="0"/>
                        <a:t>0.125</a:t>
                      </a:r>
                      <a:endParaRPr lang="zh-TW" altLang="en-US" dirty="0"/>
                    </a:p>
                  </a:txBody>
                  <a:tcPr/>
                </a:tc>
              </a:tr>
            </a:tbl>
          </a:graphicData>
        </a:graphic>
      </p:graphicFrame>
    </p:spTree>
    <p:extLst>
      <p:ext uri="{BB962C8B-B14F-4D97-AF65-F5344CB8AC3E}">
        <p14:creationId xmlns:p14="http://schemas.microsoft.com/office/powerpoint/2010/main" val="11850526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dirty="0">
                <a:latin typeface="Times New Roman" pitchFamily="18" charset="0"/>
                <a:cs typeface="Times New Roman" pitchFamily="18" charset="0"/>
              </a:rPr>
              <a:t>Perform the </a:t>
            </a:r>
            <a:r>
              <a:rPr lang="en-US" altLang="zh-TW" b="1" dirty="0">
                <a:latin typeface="Times New Roman" pitchFamily="18" charset="0"/>
                <a:cs typeface="Times New Roman" pitchFamily="18" charset="0"/>
              </a:rPr>
              <a:t>crossover</a:t>
            </a:r>
            <a:r>
              <a:rPr lang="en-US" altLang="zh-TW" dirty="0">
                <a:latin typeface="Times New Roman" pitchFamily="18" charset="0"/>
                <a:cs typeface="Times New Roman" pitchFamily="18" charset="0"/>
              </a:rPr>
              <a:t> and the </a:t>
            </a:r>
            <a:r>
              <a:rPr lang="en-US" altLang="zh-TW" dirty="0" smtClean="0">
                <a:latin typeface="Times New Roman" pitchFamily="18" charset="0"/>
                <a:cs typeface="Times New Roman" pitchFamily="18" charset="0"/>
              </a:rPr>
              <a:t> </a:t>
            </a:r>
            <a:r>
              <a:rPr lang="en-US" altLang="zh-TW" b="1" dirty="0" smtClean="0">
                <a:latin typeface="Times New Roman" pitchFamily="18" charset="0"/>
                <a:cs typeface="Times New Roman" pitchFamily="18" charset="0"/>
              </a:rPr>
              <a:t>mutation</a:t>
            </a:r>
            <a:r>
              <a:rPr lang="en-US" altLang="zh-TW" dirty="0" smtClean="0">
                <a:latin typeface="Times New Roman" pitchFamily="18" charset="0"/>
                <a:cs typeface="Times New Roman" pitchFamily="18" charset="0"/>
              </a:rPr>
              <a:t> </a:t>
            </a:r>
            <a:r>
              <a:rPr lang="en-US" altLang="zh-TW" dirty="0">
                <a:latin typeface="Times New Roman" pitchFamily="18" charset="0"/>
                <a:cs typeface="Times New Roman" pitchFamily="18" charset="0"/>
              </a:rPr>
              <a:t>operations to generate </a:t>
            </a:r>
            <a:r>
              <a:rPr lang="en-US" altLang="zh-TW" dirty="0" smtClean="0">
                <a:latin typeface="Times New Roman" pitchFamily="18" charset="0"/>
                <a:cs typeface="Times New Roman" pitchFamily="18" charset="0"/>
              </a:rPr>
              <a:t> the  </a:t>
            </a:r>
            <a:r>
              <a:rPr lang="en-US" altLang="zh-TW" dirty="0">
                <a:latin typeface="Times New Roman" pitchFamily="18" charset="0"/>
                <a:cs typeface="Times New Roman" pitchFamily="18" charset="0"/>
              </a:rPr>
              <a:t>possible </a:t>
            </a:r>
            <a:r>
              <a:rPr lang="en-US" altLang="zh-TW" dirty="0" err="1">
                <a:latin typeface="Times New Roman" pitchFamily="18" charset="0"/>
                <a:cs typeface="Times New Roman" pitchFamily="18" charset="0"/>
              </a:rPr>
              <a:t>offsprings</a:t>
            </a:r>
            <a:endParaRPr lang="zh-TW" altLang="en-US" dirty="0">
              <a:latin typeface="Times New Roman" pitchFamily="18" charset="0"/>
              <a:cs typeface="Times New Roman" pitchFamily="18" charset="0"/>
            </a:endParaRPr>
          </a:p>
        </p:txBody>
      </p:sp>
    </p:spTree>
    <p:extLst>
      <p:ext uri="{BB962C8B-B14F-4D97-AF65-F5344CB8AC3E}">
        <p14:creationId xmlns:p14="http://schemas.microsoft.com/office/powerpoint/2010/main" val="35078496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Times New Roman" pitchFamily="18" charset="0"/>
                <a:cs typeface="Times New Roman" pitchFamily="18" charset="0"/>
              </a:rPr>
              <a:t>crossover</a:t>
            </a:r>
            <a:endParaRPr lang="zh-TW" altLang="en-US" dirty="0">
              <a:latin typeface="Times New Roman" pitchFamily="18" charset="0"/>
              <a:cs typeface="Times New Roman" pitchFamily="18" charset="0"/>
            </a:endParaRPr>
          </a:p>
        </p:txBody>
      </p:sp>
      <p:sp>
        <p:nvSpPr>
          <p:cNvPr id="3" name="內容版面配置區 2"/>
          <p:cNvSpPr>
            <a:spLocks noGrp="1"/>
          </p:cNvSpPr>
          <p:nvPr>
            <p:ph idx="1"/>
          </p:nvPr>
        </p:nvSpPr>
        <p:spPr/>
        <p:txBody>
          <a:bodyPr/>
          <a:lstStyle/>
          <a:p>
            <a:r>
              <a:rPr lang="en-US" altLang="zh-TW" dirty="0" err="1">
                <a:latin typeface="Times New Roman" pitchFamily="18" charset="0"/>
                <a:cs typeface="Times New Roman" pitchFamily="18" charset="0"/>
              </a:rPr>
              <a:t>Offsprings</a:t>
            </a:r>
            <a:r>
              <a:rPr lang="en-US" altLang="zh-TW" dirty="0" smtClean="0">
                <a:latin typeface="Times New Roman" pitchFamily="18" charset="0"/>
                <a:cs typeface="Times New Roman" pitchFamily="18" charset="0"/>
              </a:rPr>
              <a:t>:</a:t>
            </a:r>
          </a:p>
          <a:p>
            <a:pPr lvl="1"/>
            <a:r>
              <a:rPr lang="en-US" altLang="zh-TW" dirty="0">
                <a:latin typeface="Times New Roman" pitchFamily="18" charset="0"/>
                <a:cs typeface="Times New Roman" pitchFamily="18" charset="0"/>
              </a:rPr>
              <a:t>Inheriting some characteristics of their </a:t>
            </a:r>
            <a:r>
              <a:rPr lang="en-US" altLang="zh-TW" dirty="0" smtClean="0">
                <a:latin typeface="Times New Roman" pitchFamily="18" charset="0"/>
                <a:cs typeface="Times New Roman" pitchFamily="18" charset="0"/>
              </a:rPr>
              <a:t>parents</a:t>
            </a:r>
          </a:p>
          <a:p>
            <a:r>
              <a:rPr lang="en-US" altLang="zh-TW" dirty="0"/>
              <a:t>e</a:t>
            </a:r>
            <a:r>
              <a:rPr lang="en-US" altLang="zh-TW" dirty="0" smtClean="0"/>
              <a:t>.g.     </a:t>
            </a:r>
            <a:r>
              <a:rPr lang="fr-FR" altLang="zh-TW" dirty="0" smtClean="0">
                <a:latin typeface="Times New Roman" pitchFamily="18" charset="0"/>
                <a:cs typeface="Times New Roman" pitchFamily="18" charset="0"/>
              </a:rPr>
              <a:t>Parent </a:t>
            </a:r>
            <a:r>
              <a:rPr lang="fr-FR" altLang="zh-TW" dirty="0">
                <a:latin typeface="Times New Roman" pitchFamily="18" charset="0"/>
                <a:cs typeface="Times New Roman" pitchFamily="18" charset="0"/>
              </a:rPr>
              <a:t>1</a:t>
            </a:r>
            <a:r>
              <a:rPr lang="fr-FR" altLang="zh-TW" dirty="0"/>
              <a:t> : 00011   </a:t>
            </a:r>
            <a:r>
              <a:rPr lang="fr-FR" altLang="zh-TW" dirty="0">
                <a:solidFill>
                  <a:schemeClr val="tx2">
                    <a:lumMod val="60000"/>
                    <a:lumOff val="40000"/>
                  </a:schemeClr>
                </a:solidFill>
              </a:rPr>
              <a:t>0000001</a:t>
            </a:r>
          </a:p>
          <a:p>
            <a:pPr marL="0" indent="0">
              <a:buNone/>
            </a:pPr>
            <a:r>
              <a:rPr lang="fr-FR" altLang="zh-TW" dirty="0" smtClean="0"/>
              <a:t>	     </a:t>
            </a:r>
            <a:r>
              <a:rPr lang="fr-FR" altLang="zh-TW" dirty="0" smtClean="0">
                <a:latin typeface="Times New Roman" pitchFamily="18" charset="0"/>
                <a:cs typeface="Times New Roman" pitchFamily="18" charset="0"/>
              </a:rPr>
              <a:t>Parent </a:t>
            </a:r>
            <a:r>
              <a:rPr lang="fr-FR" altLang="zh-TW" dirty="0">
                <a:latin typeface="Times New Roman" pitchFamily="18" charset="0"/>
                <a:cs typeface="Times New Roman" pitchFamily="18" charset="0"/>
              </a:rPr>
              <a:t>2</a:t>
            </a:r>
            <a:r>
              <a:rPr lang="fr-FR" altLang="zh-TW" dirty="0"/>
              <a:t> : 01001   </a:t>
            </a:r>
            <a:r>
              <a:rPr lang="fr-FR" altLang="zh-TW" dirty="0" smtClean="0">
                <a:solidFill>
                  <a:srgbClr val="00B050"/>
                </a:solidFill>
              </a:rPr>
              <a:t>1001101</a:t>
            </a:r>
          </a:p>
          <a:p>
            <a:pPr marL="0" indent="0">
              <a:buNone/>
            </a:pPr>
            <a:endParaRPr lang="fr-FR" altLang="zh-TW" dirty="0"/>
          </a:p>
          <a:p>
            <a:pPr marL="0" indent="0">
              <a:buNone/>
            </a:pPr>
            <a:r>
              <a:rPr lang="en-US" altLang="zh-TW" dirty="0"/>
              <a:t>	     </a:t>
            </a:r>
            <a:r>
              <a:rPr lang="en-US" altLang="zh-TW" dirty="0">
                <a:latin typeface="Times New Roman" pitchFamily="18" charset="0"/>
                <a:cs typeface="Times New Roman" pitchFamily="18" charset="0"/>
              </a:rPr>
              <a:t>Child 1</a:t>
            </a:r>
            <a:r>
              <a:rPr lang="en-US" altLang="zh-TW" dirty="0"/>
              <a:t>  :  00011</a:t>
            </a:r>
            <a:r>
              <a:rPr lang="en-US" altLang="zh-TW" dirty="0">
                <a:solidFill>
                  <a:srgbClr val="00B050"/>
                </a:solidFill>
              </a:rPr>
              <a:t>1001101</a:t>
            </a:r>
          </a:p>
          <a:p>
            <a:pPr marL="0" indent="0">
              <a:buNone/>
            </a:pPr>
            <a:r>
              <a:rPr lang="en-US" altLang="zh-TW" dirty="0" smtClean="0"/>
              <a:t>	     </a:t>
            </a:r>
            <a:r>
              <a:rPr lang="en-US" altLang="zh-TW" dirty="0" smtClean="0">
                <a:latin typeface="Times New Roman" pitchFamily="18" charset="0"/>
                <a:cs typeface="Times New Roman" pitchFamily="18" charset="0"/>
              </a:rPr>
              <a:t>Child </a:t>
            </a:r>
            <a:r>
              <a:rPr lang="en-US" altLang="zh-TW" dirty="0">
                <a:latin typeface="Times New Roman" pitchFamily="18" charset="0"/>
                <a:cs typeface="Times New Roman" pitchFamily="18" charset="0"/>
              </a:rPr>
              <a:t>2</a:t>
            </a:r>
            <a:r>
              <a:rPr lang="en-US" altLang="zh-TW" dirty="0"/>
              <a:t>  :  01001</a:t>
            </a:r>
            <a:r>
              <a:rPr lang="en-US" altLang="zh-TW" dirty="0">
                <a:solidFill>
                  <a:schemeClr val="tx2">
                    <a:lumMod val="60000"/>
                    <a:lumOff val="40000"/>
                  </a:schemeClr>
                </a:solidFill>
              </a:rPr>
              <a:t>0000001</a:t>
            </a:r>
            <a:endParaRPr lang="fr-FR" altLang="zh-TW" dirty="0" smtClean="0">
              <a:solidFill>
                <a:schemeClr val="tx2">
                  <a:lumMod val="60000"/>
                  <a:lumOff val="40000"/>
                </a:schemeClr>
              </a:solidFill>
            </a:endParaRPr>
          </a:p>
        </p:txBody>
      </p:sp>
      <p:cxnSp>
        <p:nvCxnSpPr>
          <p:cNvPr id="5" name="直線單箭頭接點 4"/>
          <p:cNvCxnSpPr/>
          <p:nvPr/>
        </p:nvCxnSpPr>
        <p:spPr>
          <a:xfrm>
            <a:off x="4644008" y="2996952"/>
            <a:ext cx="288032"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直線單箭頭接點 6"/>
          <p:cNvCxnSpPr/>
          <p:nvPr/>
        </p:nvCxnSpPr>
        <p:spPr>
          <a:xfrm flipV="1">
            <a:off x="4644008" y="2996952"/>
            <a:ext cx="288032"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向下箭號 7"/>
          <p:cNvSpPr/>
          <p:nvPr/>
        </p:nvSpPr>
        <p:spPr>
          <a:xfrm>
            <a:off x="3995936" y="3861048"/>
            <a:ext cx="504056"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4286953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Times New Roman" pitchFamily="18" charset="0"/>
                <a:cs typeface="Times New Roman" pitchFamily="18" charset="0"/>
              </a:rPr>
              <a:t>mutation</a:t>
            </a:r>
            <a:endParaRPr lang="zh-TW" altLang="en-US" dirty="0">
              <a:latin typeface="Times New Roman" pitchFamily="18" charset="0"/>
              <a:cs typeface="Times New Roman" pitchFamily="18" charset="0"/>
            </a:endParaRPr>
          </a:p>
        </p:txBody>
      </p:sp>
      <p:sp>
        <p:nvSpPr>
          <p:cNvPr id="3" name="內容版面配置區 2"/>
          <p:cNvSpPr>
            <a:spLocks noGrp="1"/>
          </p:cNvSpPr>
          <p:nvPr>
            <p:ph idx="1"/>
          </p:nvPr>
        </p:nvSpPr>
        <p:spPr/>
        <p:txBody>
          <a:bodyPr>
            <a:normAutofit/>
          </a:bodyPr>
          <a:lstStyle/>
          <a:p>
            <a:r>
              <a:rPr lang="en-US" altLang="zh-TW" dirty="0" smtClean="0">
                <a:latin typeface="Times New Roman" pitchFamily="18" charset="0"/>
                <a:cs typeface="Times New Roman" pitchFamily="18" charset="0"/>
              </a:rPr>
              <a:t>Offspring</a:t>
            </a:r>
          </a:p>
          <a:p>
            <a:pPr lvl="1"/>
            <a:r>
              <a:rPr lang="en-US" altLang="zh-TW" dirty="0">
                <a:latin typeface="Times New Roman" pitchFamily="18" charset="0"/>
                <a:cs typeface="Times New Roman" pitchFamily="18" charset="0"/>
              </a:rPr>
              <a:t>With different characteristics from </a:t>
            </a:r>
            <a:r>
              <a:rPr lang="en-US" altLang="zh-TW" dirty="0" smtClean="0">
                <a:latin typeface="Times New Roman" pitchFamily="18" charset="0"/>
                <a:cs typeface="Times New Roman" pitchFamily="18" charset="0"/>
              </a:rPr>
              <a:t>their ascendants </a:t>
            </a:r>
          </a:p>
          <a:p>
            <a:pPr lvl="1"/>
            <a:r>
              <a:rPr lang="en-US" altLang="zh-TW" dirty="0">
                <a:latin typeface="Times New Roman" pitchFamily="18" charset="0"/>
                <a:cs typeface="Times New Roman" pitchFamily="18" charset="0"/>
              </a:rPr>
              <a:t>Preserving a reasonable level of population </a:t>
            </a:r>
            <a:r>
              <a:rPr lang="en-US" altLang="zh-TW" dirty="0" smtClean="0">
                <a:latin typeface="Times New Roman" pitchFamily="18" charset="0"/>
                <a:cs typeface="Times New Roman" pitchFamily="18" charset="0"/>
              </a:rPr>
              <a:t>diversity</a:t>
            </a:r>
          </a:p>
          <a:p>
            <a:r>
              <a:rPr lang="en-US" altLang="zh-TW" dirty="0"/>
              <a:t>e.g. Bit </a:t>
            </a:r>
            <a:r>
              <a:rPr lang="en-US" altLang="zh-TW" dirty="0" smtClean="0"/>
              <a:t>change</a:t>
            </a:r>
          </a:p>
          <a:p>
            <a:pPr marL="457200" lvl="1" indent="0">
              <a:buNone/>
            </a:pPr>
            <a:r>
              <a:rPr lang="en-US" altLang="zh-TW" dirty="0">
                <a:solidFill>
                  <a:srgbClr val="FF0000"/>
                </a:solidFill>
              </a:rPr>
              <a:t>1</a:t>
            </a:r>
            <a:r>
              <a:rPr lang="en-US" altLang="zh-TW" dirty="0"/>
              <a:t> 1 1 1 0 0 0 0 0 1 0 0          </a:t>
            </a:r>
            <a:r>
              <a:rPr lang="en-US" altLang="zh-TW" dirty="0">
                <a:solidFill>
                  <a:srgbClr val="FF0000"/>
                </a:solidFill>
              </a:rPr>
              <a:t>0</a:t>
            </a:r>
            <a:r>
              <a:rPr lang="en-US" altLang="zh-TW" dirty="0"/>
              <a:t> 1 1 1 0 0 0 0 0 1 0 0</a:t>
            </a:r>
            <a:endParaRPr lang="en-US" altLang="zh-TW" dirty="0" smtClean="0"/>
          </a:p>
          <a:p>
            <a:r>
              <a:rPr lang="en-US" altLang="zh-TW" dirty="0"/>
              <a:t>e.g. </a:t>
            </a:r>
            <a:r>
              <a:rPr lang="en-US" altLang="zh-TW" dirty="0" smtClean="0"/>
              <a:t>Inversion</a:t>
            </a:r>
          </a:p>
          <a:p>
            <a:pPr marL="457200" lvl="1" indent="0">
              <a:buNone/>
            </a:pPr>
            <a:r>
              <a:rPr lang="en-US" altLang="zh-TW" dirty="0"/>
              <a:t>1 1 </a:t>
            </a:r>
            <a:r>
              <a:rPr lang="en-US" altLang="zh-TW" dirty="0">
                <a:solidFill>
                  <a:srgbClr val="FF0000"/>
                </a:solidFill>
              </a:rPr>
              <a:t>1 1 0 1 </a:t>
            </a:r>
            <a:r>
              <a:rPr lang="en-US" altLang="zh-TW" dirty="0"/>
              <a:t>0 0 0 1 0 0          1 1 </a:t>
            </a:r>
            <a:r>
              <a:rPr lang="en-US" altLang="zh-TW" dirty="0">
                <a:solidFill>
                  <a:srgbClr val="FF0000"/>
                </a:solidFill>
              </a:rPr>
              <a:t>1 0 1 1 </a:t>
            </a:r>
            <a:r>
              <a:rPr lang="en-US" altLang="zh-TW" dirty="0"/>
              <a:t>0 0 0 1 0 0</a:t>
            </a:r>
            <a:endParaRPr lang="en-US" altLang="zh-TW" dirty="0" smtClean="0"/>
          </a:p>
        </p:txBody>
      </p:sp>
      <p:sp>
        <p:nvSpPr>
          <p:cNvPr id="4" name="向右箭號 3"/>
          <p:cNvSpPr/>
          <p:nvPr/>
        </p:nvSpPr>
        <p:spPr>
          <a:xfrm>
            <a:off x="4252515" y="4509120"/>
            <a:ext cx="43204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向右箭號 4"/>
          <p:cNvSpPr/>
          <p:nvPr/>
        </p:nvSpPr>
        <p:spPr>
          <a:xfrm>
            <a:off x="4252515" y="5517232"/>
            <a:ext cx="43204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1154988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Times New Roman" pitchFamily="18" charset="0"/>
                <a:cs typeface="Times New Roman" pitchFamily="18" charset="0"/>
              </a:rPr>
              <a:t>New Offspring</a:t>
            </a:r>
            <a:endParaRPr lang="zh-TW" altLang="en-US" dirty="0">
              <a:latin typeface="Times New Roman" pitchFamily="18" charset="0"/>
              <a:cs typeface="Times New Roman" pitchFamily="18" charset="0"/>
            </a:endParaRPr>
          </a:p>
        </p:txBody>
      </p:sp>
      <p:sp>
        <p:nvSpPr>
          <p:cNvPr id="3" name="內容版面配置區 2"/>
          <p:cNvSpPr>
            <a:spLocks noGrp="1"/>
          </p:cNvSpPr>
          <p:nvPr>
            <p:ph idx="1"/>
          </p:nvPr>
        </p:nvSpPr>
        <p:spPr/>
        <p:txBody>
          <a:bodyPr/>
          <a:lstStyle/>
          <a:p>
            <a:r>
              <a:rPr lang="en-US" altLang="zh-TW" dirty="0">
                <a:latin typeface="Times New Roman" pitchFamily="18" charset="0"/>
                <a:cs typeface="Times New Roman" pitchFamily="18" charset="0"/>
              </a:rPr>
              <a:t>The new offspring produced by the </a:t>
            </a:r>
            <a:r>
              <a:rPr lang="en-US" altLang="zh-TW" dirty="0" smtClean="0">
                <a:latin typeface="Times New Roman" pitchFamily="18" charset="0"/>
                <a:cs typeface="Times New Roman" pitchFamily="18" charset="0"/>
              </a:rPr>
              <a:t>operators</a:t>
            </a:r>
            <a:endParaRPr lang="zh-TW" altLang="en-US" dirty="0">
              <a:latin typeface="Times New Roman" pitchFamily="18" charset="0"/>
              <a:cs typeface="Times New Roman" pitchFamily="18" charset="0"/>
            </a:endParaRPr>
          </a:p>
        </p:txBody>
      </p:sp>
      <p:graphicFrame>
        <p:nvGraphicFramePr>
          <p:cNvPr id="4" name="表格 3"/>
          <p:cNvGraphicFramePr>
            <a:graphicFrameLocks noGrp="1"/>
          </p:cNvGraphicFramePr>
          <p:nvPr>
            <p:extLst>
              <p:ext uri="{D42A27DB-BD31-4B8C-83A1-F6EECF244321}">
                <p14:modId xmlns:p14="http://schemas.microsoft.com/office/powerpoint/2010/main" val="181292370"/>
              </p:ext>
            </p:extLst>
          </p:nvPr>
        </p:nvGraphicFramePr>
        <p:xfrm>
          <a:off x="1043608" y="2780928"/>
          <a:ext cx="6696744" cy="2225040"/>
        </p:xfrm>
        <a:graphic>
          <a:graphicData uri="http://schemas.openxmlformats.org/drawingml/2006/table">
            <a:tbl>
              <a:tblPr firstRow="1" bandRow="1">
                <a:tableStyleId>{5C22544A-7EE6-4342-B048-85BDC9FD1C3A}</a:tableStyleId>
              </a:tblPr>
              <a:tblGrid>
                <a:gridCol w="1152128"/>
                <a:gridCol w="2196244"/>
                <a:gridCol w="1674186"/>
                <a:gridCol w="1674186"/>
              </a:tblGrid>
              <a:tr h="370840">
                <a:tc>
                  <a:txBody>
                    <a:bodyPr/>
                    <a:lstStyle/>
                    <a:p>
                      <a:pPr algn="ctr"/>
                      <a:r>
                        <a:rPr lang="en-US" altLang="zh-TW" dirty="0" smtClean="0"/>
                        <a:t>No.</a:t>
                      </a:r>
                      <a:endParaRPr lang="zh-TW" altLang="en-US" dirty="0"/>
                    </a:p>
                  </a:txBody>
                  <a:tcPr/>
                </a:tc>
                <a:tc>
                  <a:txBody>
                    <a:bodyPr/>
                    <a:lstStyle/>
                    <a:p>
                      <a:pPr algn="ctr"/>
                      <a:r>
                        <a:rPr lang="en-US" altLang="zh-TW" dirty="0" smtClean="0"/>
                        <a:t>bit string </a:t>
                      </a:r>
                      <a:endParaRPr lang="zh-TW" altLang="en-US" dirty="0"/>
                    </a:p>
                  </a:txBody>
                  <a:tcPr/>
                </a:tc>
                <a:tc>
                  <a:txBody>
                    <a:bodyPr/>
                    <a:lstStyle/>
                    <a:p>
                      <a:pPr algn="ctr"/>
                      <a:r>
                        <a:rPr lang="en-US" altLang="zh-TW" dirty="0" smtClean="0"/>
                        <a:t>t</a:t>
                      </a:r>
                      <a:endParaRPr lang="zh-TW" altLang="en-US" dirty="0"/>
                    </a:p>
                  </a:txBody>
                  <a:tcPr/>
                </a:tc>
                <a:tc>
                  <a:txBody>
                    <a:bodyPr/>
                    <a:lstStyle/>
                    <a:p>
                      <a:pPr algn="ctr"/>
                      <a:r>
                        <a:rPr lang="en-US" altLang="zh-TW" dirty="0" smtClean="0"/>
                        <a:t>f(t)</a:t>
                      </a:r>
                      <a:endParaRPr lang="zh-TW" altLang="en-US" dirty="0"/>
                    </a:p>
                  </a:txBody>
                  <a:tcPr/>
                </a:tc>
              </a:tr>
              <a:tr h="370840">
                <a:tc>
                  <a:txBody>
                    <a:bodyPr/>
                    <a:lstStyle/>
                    <a:p>
                      <a:pPr algn="ctr"/>
                      <a:r>
                        <a:rPr lang="en-US" altLang="zh-TW" dirty="0" smtClean="0"/>
                        <a:t>1</a:t>
                      </a:r>
                      <a:endParaRPr lang="zh-TW" altLang="en-US" dirty="0"/>
                    </a:p>
                  </a:txBody>
                  <a:tcPr/>
                </a:tc>
                <a:tc>
                  <a:txBody>
                    <a:bodyPr/>
                    <a:lstStyle/>
                    <a:p>
                      <a:pPr algn="ctr"/>
                      <a:r>
                        <a:rPr lang="en-US" altLang="zh-TW" dirty="0" smtClean="0"/>
                        <a:t>000110011110</a:t>
                      </a:r>
                      <a:endParaRPr lang="zh-TW" altLang="en-US" dirty="0"/>
                    </a:p>
                  </a:txBody>
                  <a:tcPr/>
                </a:tc>
                <a:tc>
                  <a:txBody>
                    <a:bodyPr/>
                    <a:lstStyle/>
                    <a:p>
                      <a:pPr algn="ctr"/>
                      <a:r>
                        <a:rPr lang="en-US" altLang="zh-TW" dirty="0" smtClean="0"/>
                        <a:t>0.101</a:t>
                      </a:r>
                      <a:endParaRPr lang="zh-TW" altLang="en-US" dirty="0"/>
                    </a:p>
                  </a:txBody>
                  <a:tcPr/>
                </a:tc>
                <a:tc>
                  <a:txBody>
                    <a:bodyPr/>
                    <a:lstStyle/>
                    <a:p>
                      <a:pPr algn="ctr"/>
                      <a:r>
                        <a:rPr lang="en-US" altLang="zh-TW" dirty="0" smtClean="0"/>
                        <a:t>0.999</a:t>
                      </a:r>
                      <a:endParaRPr lang="zh-TW" altLang="en-US" dirty="0"/>
                    </a:p>
                  </a:txBody>
                  <a:tcPr/>
                </a:tc>
              </a:tr>
              <a:tr h="370840">
                <a:tc>
                  <a:txBody>
                    <a:bodyPr/>
                    <a:lstStyle/>
                    <a:p>
                      <a:pPr algn="ctr"/>
                      <a:r>
                        <a:rPr lang="en-US" altLang="zh-TW" dirty="0" smtClean="0"/>
                        <a:t>2</a:t>
                      </a:r>
                      <a:endParaRPr lang="zh-TW" altLang="en-US" dirty="0"/>
                    </a:p>
                  </a:txBody>
                  <a:tcPr/>
                </a:tc>
                <a:tc>
                  <a:txBody>
                    <a:bodyPr/>
                    <a:lstStyle/>
                    <a:p>
                      <a:pPr algn="ctr"/>
                      <a:r>
                        <a:rPr lang="en-US" altLang="zh-TW" dirty="0" smtClean="0"/>
                        <a:t>000110000001</a:t>
                      </a:r>
                      <a:endParaRPr lang="zh-TW" altLang="en-US" dirty="0"/>
                    </a:p>
                  </a:txBody>
                  <a:tcPr/>
                </a:tc>
                <a:tc>
                  <a:txBody>
                    <a:bodyPr/>
                    <a:lstStyle/>
                    <a:p>
                      <a:pPr algn="ctr"/>
                      <a:r>
                        <a:rPr lang="en-US" altLang="zh-TW" dirty="0" smtClean="0"/>
                        <a:t>0.094</a:t>
                      </a:r>
                      <a:endParaRPr lang="zh-TW" altLang="en-US" dirty="0"/>
                    </a:p>
                  </a:txBody>
                  <a:tcPr/>
                </a:tc>
                <a:tc>
                  <a:txBody>
                    <a:bodyPr/>
                    <a:lstStyle/>
                    <a:p>
                      <a:pPr algn="ctr"/>
                      <a:r>
                        <a:rPr lang="en-US" altLang="zh-TW" dirty="0" smtClean="0"/>
                        <a:t>0.974</a:t>
                      </a:r>
                      <a:endParaRPr lang="zh-TW" altLang="en-US" dirty="0"/>
                    </a:p>
                  </a:txBody>
                  <a:tcPr/>
                </a:tc>
              </a:tr>
              <a:tr h="370840">
                <a:tc>
                  <a:txBody>
                    <a:bodyPr/>
                    <a:lstStyle/>
                    <a:p>
                      <a:pPr algn="ctr"/>
                      <a:r>
                        <a:rPr lang="en-US" altLang="zh-TW" dirty="0" smtClean="0"/>
                        <a:t>3</a:t>
                      </a:r>
                      <a:endParaRPr lang="zh-TW" altLang="en-US" dirty="0"/>
                    </a:p>
                  </a:txBody>
                  <a:tcPr/>
                </a:tc>
                <a:tc>
                  <a:txBody>
                    <a:bodyPr/>
                    <a:lstStyle/>
                    <a:p>
                      <a:pPr algn="ctr"/>
                      <a:r>
                        <a:rPr lang="en-US" altLang="zh-TW" dirty="0" smtClean="0"/>
                        <a:t>010011001101</a:t>
                      </a:r>
                      <a:endParaRPr lang="zh-TW" altLang="en-US" dirty="0"/>
                    </a:p>
                  </a:txBody>
                  <a:tcPr/>
                </a:tc>
                <a:tc>
                  <a:txBody>
                    <a:bodyPr/>
                    <a:lstStyle/>
                    <a:p>
                      <a:pPr algn="ctr"/>
                      <a:r>
                        <a:rPr lang="en-US" altLang="zh-TW" dirty="0" smtClean="0"/>
                        <a:t>0.300</a:t>
                      </a:r>
                      <a:endParaRPr lang="zh-TW" altLang="en-US" dirty="0"/>
                    </a:p>
                  </a:txBody>
                  <a:tcPr/>
                </a:tc>
                <a:tc>
                  <a:txBody>
                    <a:bodyPr/>
                    <a:lstStyle/>
                    <a:p>
                      <a:pPr algn="ctr"/>
                      <a:r>
                        <a:rPr lang="en-US" altLang="zh-TW" dirty="0" smtClean="0"/>
                        <a:t>0.917</a:t>
                      </a:r>
                      <a:endParaRPr lang="zh-TW" altLang="en-US" dirty="0"/>
                    </a:p>
                  </a:txBody>
                  <a:tcPr/>
                </a:tc>
              </a:tr>
              <a:tr h="370840">
                <a:tc>
                  <a:txBody>
                    <a:bodyPr/>
                    <a:lstStyle/>
                    <a:p>
                      <a:pPr algn="ctr"/>
                      <a:r>
                        <a:rPr lang="en-US" altLang="zh-TW" dirty="0" smtClean="0"/>
                        <a:t>4</a:t>
                      </a:r>
                      <a:endParaRPr lang="zh-TW" altLang="en-US" dirty="0"/>
                    </a:p>
                  </a:txBody>
                  <a:tcPr/>
                </a:tc>
                <a:tc>
                  <a:txBody>
                    <a:bodyPr/>
                    <a:lstStyle/>
                    <a:p>
                      <a:pPr algn="ctr"/>
                      <a:r>
                        <a:rPr lang="en-US" altLang="zh-TW" dirty="0" smtClean="0"/>
                        <a:t>000111111100</a:t>
                      </a:r>
                      <a:endParaRPr lang="zh-TW" altLang="en-US" dirty="0"/>
                    </a:p>
                  </a:txBody>
                  <a:tcPr/>
                </a:tc>
                <a:tc>
                  <a:txBody>
                    <a:bodyPr/>
                    <a:lstStyle/>
                    <a:p>
                      <a:pPr algn="ctr"/>
                      <a:r>
                        <a:rPr lang="en-US" altLang="zh-TW" dirty="0" smtClean="0"/>
                        <a:t>0.124</a:t>
                      </a:r>
                      <a:endParaRPr lang="zh-TW" altLang="en-US" dirty="0"/>
                    </a:p>
                  </a:txBody>
                  <a:tcPr/>
                </a:tc>
                <a:tc>
                  <a:txBody>
                    <a:bodyPr/>
                    <a:lstStyle/>
                    <a:p>
                      <a:pPr algn="ctr"/>
                      <a:r>
                        <a:rPr lang="en-US" altLang="zh-TW" dirty="0" smtClean="0"/>
                        <a:t>0.644</a:t>
                      </a:r>
                      <a:endParaRPr lang="zh-TW" altLang="en-US" dirty="0"/>
                    </a:p>
                  </a:txBody>
                  <a:tcPr/>
                </a:tc>
              </a:tr>
              <a:tr h="370840">
                <a:tc>
                  <a:txBody>
                    <a:bodyPr/>
                    <a:lstStyle/>
                    <a:p>
                      <a:pPr algn="ctr"/>
                      <a:r>
                        <a:rPr lang="en-US" altLang="zh-TW" dirty="0" smtClean="0"/>
                        <a:t>5</a:t>
                      </a:r>
                      <a:endParaRPr lang="zh-TW" altLang="en-US" dirty="0"/>
                    </a:p>
                  </a:txBody>
                  <a:tcPr/>
                </a:tc>
                <a:tc>
                  <a:txBody>
                    <a:bodyPr/>
                    <a:lstStyle/>
                    <a:p>
                      <a:pPr algn="ctr"/>
                      <a:r>
                        <a:rPr lang="en-US" altLang="zh-TW" dirty="0" smtClean="0"/>
                        <a:t>101101000111</a:t>
                      </a:r>
                      <a:endParaRPr lang="zh-TW" altLang="en-US" dirty="0"/>
                    </a:p>
                  </a:txBody>
                  <a:tcPr/>
                </a:tc>
                <a:tc>
                  <a:txBody>
                    <a:bodyPr/>
                    <a:lstStyle/>
                    <a:p>
                      <a:pPr algn="ctr"/>
                      <a:r>
                        <a:rPr lang="en-US" altLang="zh-TW" dirty="0" smtClean="0"/>
                        <a:t>0.705</a:t>
                      </a:r>
                      <a:endParaRPr lang="zh-TW" altLang="en-US" dirty="0"/>
                    </a:p>
                  </a:txBody>
                  <a:tcPr/>
                </a:tc>
                <a:tc>
                  <a:txBody>
                    <a:bodyPr/>
                    <a:lstStyle/>
                    <a:p>
                      <a:pPr algn="ctr"/>
                      <a:r>
                        <a:rPr lang="en-US" altLang="zh-TW" dirty="0" smtClean="0"/>
                        <a:t>0.444</a:t>
                      </a:r>
                      <a:endParaRPr lang="zh-TW" altLang="en-US" dirty="0"/>
                    </a:p>
                  </a:txBody>
                  <a:tcPr/>
                </a:tc>
              </a:tr>
            </a:tbl>
          </a:graphicData>
        </a:graphic>
      </p:graphicFrame>
    </p:spTree>
    <p:extLst>
      <p:ext uri="{BB962C8B-B14F-4D97-AF65-F5344CB8AC3E}">
        <p14:creationId xmlns:p14="http://schemas.microsoft.com/office/powerpoint/2010/main" val="38074728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dirty="0">
                <a:latin typeface="Times New Roman" pitchFamily="18" charset="0"/>
                <a:cs typeface="Times New Roman" pitchFamily="18" charset="0"/>
              </a:rPr>
              <a:t>Replace the </a:t>
            </a:r>
            <a:r>
              <a:rPr lang="en-US" altLang="zh-TW" dirty="0" smtClean="0">
                <a:latin typeface="Times New Roman" pitchFamily="18" charset="0"/>
                <a:cs typeface="Times New Roman" pitchFamily="18" charset="0"/>
              </a:rPr>
              <a:t>individuals</a:t>
            </a:r>
          </a:p>
          <a:p>
            <a:r>
              <a:rPr lang="en-US" altLang="zh-TW" dirty="0">
                <a:latin typeface="Times New Roman" pitchFamily="18" charset="0"/>
                <a:cs typeface="Times New Roman" pitchFamily="18" charset="0"/>
              </a:rPr>
              <a:t>e.g. The first six individuals</a:t>
            </a:r>
            <a:endParaRPr lang="zh-TW" altLang="en-US" dirty="0">
              <a:latin typeface="Times New Roman" pitchFamily="18" charset="0"/>
              <a:cs typeface="Times New Roman" pitchFamily="18" charset="0"/>
            </a:endParaRPr>
          </a:p>
        </p:txBody>
      </p:sp>
      <p:graphicFrame>
        <p:nvGraphicFramePr>
          <p:cNvPr id="5" name="表格 4"/>
          <p:cNvGraphicFramePr>
            <a:graphicFrameLocks noGrp="1"/>
          </p:cNvGraphicFramePr>
          <p:nvPr>
            <p:extLst>
              <p:ext uri="{D42A27DB-BD31-4B8C-83A1-F6EECF244321}">
                <p14:modId xmlns:p14="http://schemas.microsoft.com/office/powerpoint/2010/main" val="2710067555"/>
              </p:ext>
            </p:extLst>
          </p:nvPr>
        </p:nvGraphicFramePr>
        <p:xfrm>
          <a:off x="1403648" y="2996952"/>
          <a:ext cx="6096000" cy="2595880"/>
        </p:xfrm>
        <a:graphic>
          <a:graphicData uri="http://schemas.openxmlformats.org/drawingml/2006/table">
            <a:tbl>
              <a:tblPr firstRow="1" bandRow="1">
                <a:tableStyleId>{5C22544A-7EE6-4342-B048-85BDC9FD1C3A}</a:tableStyleId>
              </a:tblPr>
              <a:tblGrid>
                <a:gridCol w="792088"/>
                <a:gridCol w="2255912"/>
                <a:gridCol w="1524000"/>
                <a:gridCol w="1524000"/>
              </a:tblGrid>
              <a:tr h="370840">
                <a:tc>
                  <a:txBody>
                    <a:bodyPr/>
                    <a:lstStyle/>
                    <a:p>
                      <a:pPr algn="ctr"/>
                      <a:r>
                        <a:rPr lang="en-US" altLang="zh-TW" dirty="0" smtClean="0"/>
                        <a:t>No.</a:t>
                      </a:r>
                      <a:endParaRPr lang="zh-TW" altLang="en-US" dirty="0"/>
                    </a:p>
                  </a:txBody>
                  <a:tcPr/>
                </a:tc>
                <a:tc>
                  <a:txBody>
                    <a:bodyPr/>
                    <a:lstStyle/>
                    <a:p>
                      <a:pPr algn="ctr"/>
                      <a:r>
                        <a:rPr lang="en-US" altLang="zh-TW" dirty="0" smtClean="0"/>
                        <a:t>bit string</a:t>
                      </a:r>
                      <a:endParaRPr lang="zh-TW" altLang="en-US" dirty="0"/>
                    </a:p>
                  </a:txBody>
                  <a:tcPr/>
                </a:tc>
                <a:tc>
                  <a:txBody>
                    <a:bodyPr/>
                    <a:lstStyle/>
                    <a:p>
                      <a:pPr algn="ctr"/>
                      <a:r>
                        <a:rPr lang="en-US" altLang="zh-TW" dirty="0" smtClean="0"/>
                        <a:t>t</a:t>
                      </a:r>
                      <a:endParaRPr lang="zh-TW" altLang="en-US" dirty="0"/>
                    </a:p>
                  </a:txBody>
                  <a:tcPr/>
                </a:tc>
                <a:tc>
                  <a:txBody>
                    <a:bodyPr/>
                    <a:lstStyle/>
                    <a:p>
                      <a:pPr algn="ctr"/>
                      <a:r>
                        <a:rPr lang="en-US" altLang="zh-TW" dirty="0" smtClean="0"/>
                        <a:t>f(t)</a:t>
                      </a:r>
                      <a:endParaRPr lang="zh-TW" altLang="en-US" dirty="0"/>
                    </a:p>
                  </a:txBody>
                  <a:tcPr/>
                </a:tc>
              </a:tr>
              <a:tr h="370840">
                <a:tc>
                  <a:txBody>
                    <a:bodyPr/>
                    <a:lstStyle/>
                    <a:p>
                      <a:pPr algn="ctr"/>
                      <a:r>
                        <a:rPr lang="en-US" altLang="zh-TW" dirty="0" smtClean="0">
                          <a:solidFill>
                            <a:srgbClr val="FF0000"/>
                          </a:solidFill>
                        </a:rPr>
                        <a:t>1</a:t>
                      </a:r>
                      <a:endParaRPr lang="zh-TW" altLang="en-US" dirty="0">
                        <a:solidFill>
                          <a:srgbClr val="FF0000"/>
                        </a:solidFill>
                      </a:endParaRPr>
                    </a:p>
                  </a:txBody>
                  <a:tcPr/>
                </a:tc>
                <a:tc>
                  <a:txBody>
                    <a:bodyPr/>
                    <a:lstStyle/>
                    <a:p>
                      <a:pPr algn="ctr"/>
                      <a:r>
                        <a:rPr lang="en-US" altLang="zh-TW" dirty="0" smtClean="0">
                          <a:solidFill>
                            <a:srgbClr val="FF0000"/>
                          </a:solidFill>
                        </a:rPr>
                        <a:t>000110011110</a:t>
                      </a:r>
                      <a:endParaRPr lang="zh-TW" altLang="en-US" dirty="0">
                        <a:solidFill>
                          <a:srgbClr val="FF0000"/>
                        </a:solidFill>
                      </a:endParaRPr>
                    </a:p>
                  </a:txBody>
                  <a:tcPr/>
                </a:tc>
                <a:tc>
                  <a:txBody>
                    <a:bodyPr/>
                    <a:lstStyle/>
                    <a:p>
                      <a:pPr algn="ctr"/>
                      <a:r>
                        <a:rPr lang="en-US" altLang="zh-TW" dirty="0" smtClean="0">
                          <a:solidFill>
                            <a:srgbClr val="FF0000"/>
                          </a:solidFill>
                        </a:rPr>
                        <a:t>0.101</a:t>
                      </a:r>
                      <a:endParaRPr lang="zh-TW" altLang="en-US" dirty="0">
                        <a:solidFill>
                          <a:srgbClr val="FF0000"/>
                        </a:solidFill>
                      </a:endParaRPr>
                    </a:p>
                  </a:txBody>
                  <a:tcPr/>
                </a:tc>
                <a:tc>
                  <a:txBody>
                    <a:bodyPr/>
                    <a:lstStyle/>
                    <a:p>
                      <a:pPr algn="ctr"/>
                      <a:r>
                        <a:rPr lang="en-US" altLang="zh-TW" dirty="0" smtClean="0">
                          <a:solidFill>
                            <a:srgbClr val="FF0000"/>
                          </a:solidFill>
                        </a:rPr>
                        <a:t>0.999</a:t>
                      </a:r>
                      <a:endParaRPr lang="zh-TW" altLang="en-US" dirty="0">
                        <a:solidFill>
                          <a:srgbClr val="FF0000"/>
                        </a:solidFill>
                      </a:endParaRPr>
                    </a:p>
                  </a:txBody>
                  <a:tcPr/>
                </a:tc>
              </a:tr>
              <a:tr h="370840">
                <a:tc>
                  <a:txBody>
                    <a:bodyPr/>
                    <a:lstStyle/>
                    <a:p>
                      <a:pPr algn="ctr"/>
                      <a:r>
                        <a:rPr lang="en-US" altLang="zh-TW" dirty="0" smtClean="0"/>
                        <a:t>2</a:t>
                      </a:r>
                      <a:endParaRPr lang="zh-TW" altLang="en-US" dirty="0"/>
                    </a:p>
                  </a:txBody>
                  <a:tcPr/>
                </a:tc>
                <a:tc>
                  <a:txBody>
                    <a:bodyPr/>
                    <a:lstStyle/>
                    <a:p>
                      <a:pPr algn="ctr"/>
                      <a:r>
                        <a:rPr lang="en-US" altLang="zh-TW" dirty="0" smtClean="0"/>
                        <a:t>000110000001</a:t>
                      </a:r>
                      <a:endParaRPr lang="zh-TW" altLang="en-US" dirty="0"/>
                    </a:p>
                  </a:txBody>
                  <a:tcPr/>
                </a:tc>
                <a:tc>
                  <a:txBody>
                    <a:bodyPr/>
                    <a:lstStyle/>
                    <a:p>
                      <a:pPr algn="ctr"/>
                      <a:r>
                        <a:rPr lang="en-US" altLang="zh-TW" dirty="0" smtClean="0"/>
                        <a:t>0.094</a:t>
                      </a:r>
                      <a:endParaRPr lang="zh-TW" altLang="en-US" dirty="0"/>
                    </a:p>
                  </a:txBody>
                  <a:tcPr/>
                </a:tc>
                <a:tc>
                  <a:txBody>
                    <a:bodyPr/>
                    <a:lstStyle/>
                    <a:p>
                      <a:pPr algn="ctr"/>
                      <a:r>
                        <a:rPr lang="en-US" altLang="zh-TW" dirty="0" smtClean="0"/>
                        <a:t>0.974</a:t>
                      </a:r>
                      <a:endParaRPr lang="zh-TW" altLang="en-US" dirty="0"/>
                    </a:p>
                  </a:txBody>
                  <a:tcPr/>
                </a:tc>
              </a:tr>
              <a:tr h="370840">
                <a:tc>
                  <a:txBody>
                    <a:bodyPr/>
                    <a:lstStyle/>
                    <a:p>
                      <a:pPr algn="ctr"/>
                      <a:r>
                        <a:rPr lang="en-US" altLang="zh-TW" dirty="0" smtClean="0"/>
                        <a:t>3</a:t>
                      </a:r>
                      <a:endParaRPr lang="zh-TW" altLang="en-US" dirty="0"/>
                    </a:p>
                  </a:txBody>
                  <a:tcPr/>
                </a:tc>
                <a:tc>
                  <a:txBody>
                    <a:bodyPr/>
                    <a:lstStyle/>
                    <a:p>
                      <a:pPr algn="ctr"/>
                      <a:r>
                        <a:rPr lang="en-US" altLang="zh-TW" dirty="0" smtClean="0"/>
                        <a:t>010011001101</a:t>
                      </a:r>
                      <a:endParaRPr lang="zh-TW" altLang="en-US" dirty="0"/>
                    </a:p>
                  </a:txBody>
                  <a:tcPr/>
                </a:tc>
                <a:tc>
                  <a:txBody>
                    <a:bodyPr/>
                    <a:lstStyle/>
                    <a:p>
                      <a:pPr algn="ctr"/>
                      <a:r>
                        <a:rPr lang="en-US" altLang="zh-TW" dirty="0" smtClean="0"/>
                        <a:t>0.300</a:t>
                      </a:r>
                      <a:endParaRPr lang="zh-TW" altLang="en-US" dirty="0"/>
                    </a:p>
                  </a:txBody>
                  <a:tcPr/>
                </a:tc>
                <a:tc>
                  <a:txBody>
                    <a:bodyPr/>
                    <a:lstStyle/>
                    <a:p>
                      <a:pPr algn="ctr"/>
                      <a:r>
                        <a:rPr lang="en-US" altLang="zh-TW" dirty="0" smtClean="0"/>
                        <a:t>0.917</a:t>
                      </a:r>
                      <a:endParaRPr lang="zh-TW" altLang="en-US" dirty="0"/>
                    </a:p>
                  </a:txBody>
                  <a:tcPr/>
                </a:tc>
              </a:tr>
              <a:tr h="370840">
                <a:tc>
                  <a:txBody>
                    <a:bodyPr/>
                    <a:lstStyle/>
                    <a:p>
                      <a:pPr algn="ctr"/>
                      <a:r>
                        <a:rPr lang="en-US" altLang="zh-TW" dirty="0" smtClean="0"/>
                        <a:t>4</a:t>
                      </a:r>
                      <a:endParaRPr lang="zh-TW" altLang="en-US" dirty="0"/>
                    </a:p>
                  </a:txBody>
                  <a:tcPr/>
                </a:tc>
                <a:tc>
                  <a:txBody>
                    <a:bodyPr/>
                    <a:lstStyle/>
                    <a:p>
                      <a:pPr algn="ctr"/>
                      <a:r>
                        <a:rPr lang="en-US" altLang="zh-TW" dirty="0" smtClean="0"/>
                        <a:t>000111111100</a:t>
                      </a:r>
                      <a:endParaRPr lang="zh-TW" altLang="en-US" dirty="0"/>
                    </a:p>
                  </a:txBody>
                  <a:tcPr/>
                </a:tc>
                <a:tc>
                  <a:txBody>
                    <a:bodyPr/>
                    <a:lstStyle/>
                    <a:p>
                      <a:pPr algn="ctr"/>
                      <a:r>
                        <a:rPr lang="en-US" altLang="zh-TW" dirty="0" smtClean="0"/>
                        <a:t>0.124</a:t>
                      </a:r>
                      <a:endParaRPr lang="zh-TW" altLang="en-US" dirty="0"/>
                    </a:p>
                  </a:txBody>
                  <a:tcPr/>
                </a:tc>
                <a:tc>
                  <a:txBody>
                    <a:bodyPr/>
                    <a:lstStyle/>
                    <a:p>
                      <a:pPr algn="ctr"/>
                      <a:r>
                        <a:rPr lang="en-US" altLang="zh-TW" dirty="0" smtClean="0"/>
                        <a:t>0.644</a:t>
                      </a:r>
                      <a:endParaRPr lang="zh-TW" altLang="en-US" dirty="0"/>
                    </a:p>
                  </a:txBody>
                  <a:tcPr/>
                </a:tc>
              </a:tr>
              <a:tr h="370840">
                <a:tc>
                  <a:txBody>
                    <a:bodyPr/>
                    <a:lstStyle/>
                    <a:p>
                      <a:pPr algn="ctr"/>
                      <a:r>
                        <a:rPr lang="en-US" altLang="zh-TW" dirty="0" smtClean="0"/>
                        <a:t>5</a:t>
                      </a:r>
                      <a:endParaRPr lang="zh-TW" altLang="en-US" dirty="0"/>
                    </a:p>
                  </a:txBody>
                  <a:tcPr/>
                </a:tc>
                <a:tc>
                  <a:txBody>
                    <a:bodyPr/>
                    <a:lstStyle/>
                    <a:p>
                      <a:pPr algn="ctr"/>
                      <a:r>
                        <a:rPr lang="en-US" altLang="zh-TW" dirty="0" smtClean="0"/>
                        <a:t>101101000111</a:t>
                      </a:r>
                      <a:endParaRPr lang="zh-TW" altLang="en-US" dirty="0"/>
                    </a:p>
                  </a:txBody>
                  <a:tcPr/>
                </a:tc>
                <a:tc>
                  <a:txBody>
                    <a:bodyPr/>
                    <a:lstStyle/>
                    <a:p>
                      <a:pPr algn="ctr"/>
                      <a:r>
                        <a:rPr lang="en-US" altLang="zh-TW" dirty="0" smtClean="0"/>
                        <a:t>0.705</a:t>
                      </a:r>
                      <a:endParaRPr lang="zh-TW" altLang="en-US" dirty="0"/>
                    </a:p>
                  </a:txBody>
                  <a:tcPr/>
                </a:tc>
                <a:tc>
                  <a:txBody>
                    <a:bodyPr/>
                    <a:lstStyle/>
                    <a:p>
                      <a:pPr algn="ctr"/>
                      <a:r>
                        <a:rPr lang="en-US" altLang="zh-TW" dirty="0" smtClean="0"/>
                        <a:t>0.444</a:t>
                      </a:r>
                      <a:endParaRPr lang="zh-TW" altLang="en-US" dirty="0"/>
                    </a:p>
                  </a:txBody>
                  <a:tcPr/>
                </a:tc>
              </a:tr>
              <a:tr h="370840">
                <a:tc>
                  <a:txBody>
                    <a:bodyPr/>
                    <a:lstStyle/>
                    <a:p>
                      <a:pPr algn="ctr"/>
                      <a:r>
                        <a:rPr lang="en-US" altLang="zh-TW" dirty="0" smtClean="0"/>
                        <a:t>6</a:t>
                      </a:r>
                      <a:endParaRPr lang="zh-TW" altLang="en-US" dirty="0"/>
                    </a:p>
                  </a:txBody>
                  <a:tcPr/>
                </a:tc>
                <a:tc>
                  <a:txBody>
                    <a:bodyPr/>
                    <a:lstStyle/>
                    <a:p>
                      <a:pPr algn="ctr"/>
                      <a:r>
                        <a:rPr lang="en-US" altLang="zh-TW" dirty="0" smtClean="0"/>
                        <a:t>011100111111</a:t>
                      </a:r>
                      <a:endParaRPr lang="zh-TW" altLang="en-US" dirty="0"/>
                    </a:p>
                  </a:txBody>
                  <a:tcPr/>
                </a:tc>
                <a:tc>
                  <a:txBody>
                    <a:bodyPr/>
                    <a:lstStyle/>
                    <a:p>
                      <a:pPr algn="ctr"/>
                      <a:r>
                        <a:rPr lang="en-US" altLang="zh-TW" dirty="0" smtClean="0"/>
                        <a:t>0.453</a:t>
                      </a:r>
                      <a:endParaRPr lang="zh-TW" altLang="en-US" dirty="0"/>
                    </a:p>
                  </a:txBody>
                  <a:tcPr/>
                </a:tc>
                <a:tc>
                  <a:txBody>
                    <a:bodyPr/>
                    <a:lstStyle/>
                    <a:p>
                      <a:pPr algn="ctr"/>
                      <a:r>
                        <a:rPr lang="en-US" altLang="zh-TW" dirty="0" smtClean="0"/>
                        <a:t>0.125</a:t>
                      </a:r>
                      <a:endParaRPr lang="zh-TW" altLang="en-US" dirty="0"/>
                    </a:p>
                  </a:txBody>
                  <a:tcPr/>
                </a:tc>
              </a:tr>
            </a:tbl>
          </a:graphicData>
        </a:graphic>
      </p:graphicFrame>
      <p:sp>
        <p:nvSpPr>
          <p:cNvPr id="6" name="向右箭號 5"/>
          <p:cNvSpPr/>
          <p:nvPr/>
        </p:nvSpPr>
        <p:spPr>
          <a:xfrm>
            <a:off x="467544" y="3284984"/>
            <a:ext cx="792088" cy="504056"/>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rgbClr val="FF0000"/>
                </a:solidFill>
              </a:rPr>
              <a:t>NEW</a:t>
            </a:r>
            <a:endParaRPr lang="zh-TW" altLang="en-US" dirty="0">
              <a:solidFill>
                <a:srgbClr val="FF0000"/>
              </a:solidFill>
            </a:endParaRPr>
          </a:p>
        </p:txBody>
      </p:sp>
    </p:spTree>
    <p:extLst>
      <p:ext uri="{BB962C8B-B14F-4D97-AF65-F5344CB8AC3E}">
        <p14:creationId xmlns:p14="http://schemas.microsoft.com/office/powerpoint/2010/main" val="16549753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dirty="0">
                <a:latin typeface="Times New Roman" pitchFamily="18" charset="0"/>
                <a:cs typeface="Times New Roman" pitchFamily="18" charset="0"/>
              </a:rPr>
              <a:t>If the termination criteria are not satisfied, </a:t>
            </a:r>
            <a:r>
              <a:rPr lang="en-US" altLang="zh-TW" dirty="0" smtClean="0">
                <a:latin typeface="Times New Roman" pitchFamily="18" charset="0"/>
                <a:cs typeface="Times New Roman" pitchFamily="18" charset="0"/>
              </a:rPr>
              <a:t>repeat</a:t>
            </a:r>
            <a:r>
              <a:rPr lang="en-US" altLang="zh-TW" dirty="0">
                <a:latin typeface="Times New Roman" pitchFamily="18" charset="0"/>
                <a:cs typeface="Times New Roman" pitchFamily="18" charset="0"/>
              </a:rPr>
              <a:t>; otherwise, stop the genetic </a:t>
            </a:r>
            <a:r>
              <a:rPr lang="en-US" altLang="zh-TW" dirty="0" smtClean="0">
                <a:latin typeface="Times New Roman" pitchFamily="18" charset="0"/>
                <a:cs typeface="Times New Roman" pitchFamily="18" charset="0"/>
              </a:rPr>
              <a:t>algorithm</a:t>
            </a:r>
          </a:p>
          <a:p>
            <a:pPr lvl="1"/>
            <a:r>
              <a:rPr lang="en-US" altLang="zh-TW" dirty="0">
                <a:latin typeface="Times New Roman" pitchFamily="18" charset="0"/>
                <a:cs typeface="Times New Roman" pitchFamily="18" charset="0"/>
              </a:rPr>
              <a:t>The termination criteria </a:t>
            </a:r>
            <a:endParaRPr lang="en-US" altLang="zh-TW" dirty="0" smtClean="0">
              <a:latin typeface="Times New Roman" pitchFamily="18" charset="0"/>
              <a:cs typeface="Times New Roman" pitchFamily="18" charset="0"/>
            </a:endParaRPr>
          </a:p>
          <a:p>
            <a:pPr lvl="2"/>
            <a:r>
              <a:rPr lang="en-US" altLang="zh-TW" dirty="0">
                <a:latin typeface="Times New Roman" pitchFamily="18" charset="0"/>
                <a:cs typeface="Times New Roman" pitchFamily="18" charset="0"/>
              </a:rPr>
              <a:t>The maximum number of </a:t>
            </a:r>
            <a:r>
              <a:rPr lang="en-US" altLang="zh-TW" dirty="0" smtClean="0">
                <a:latin typeface="Times New Roman" pitchFamily="18" charset="0"/>
                <a:cs typeface="Times New Roman" pitchFamily="18" charset="0"/>
              </a:rPr>
              <a:t>generations</a:t>
            </a:r>
          </a:p>
          <a:p>
            <a:pPr lvl="2"/>
            <a:r>
              <a:rPr lang="en-US" altLang="zh-TW" dirty="0">
                <a:latin typeface="Times New Roman" pitchFamily="18" charset="0"/>
                <a:cs typeface="Times New Roman" pitchFamily="18" charset="0"/>
              </a:rPr>
              <a:t>The time </a:t>
            </a:r>
            <a:r>
              <a:rPr lang="en-US" altLang="zh-TW" dirty="0" smtClean="0">
                <a:latin typeface="Times New Roman" pitchFamily="18" charset="0"/>
                <a:cs typeface="Times New Roman" pitchFamily="18" charset="0"/>
              </a:rPr>
              <a:t>limit</a:t>
            </a:r>
          </a:p>
          <a:p>
            <a:pPr lvl="2"/>
            <a:r>
              <a:rPr lang="en-US" altLang="zh-TW" dirty="0">
                <a:latin typeface="Times New Roman" pitchFamily="18" charset="0"/>
                <a:cs typeface="Times New Roman" pitchFamily="18" charset="0"/>
              </a:rPr>
              <a:t>The population converged</a:t>
            </a:r>
            <a:endParaRPr lang="zh-TW" altLang="en-US" dirty="0">
              <a:latin typeface="Times New Roman" pitchFamily="18" charset="0"/>
              <a:cs typeface="Times New Roman" pitchFamily="18" charset="0"/>
            </a:endParaRPr>
          </a:p>
        </p:txBody>
      </p:sp>
    </p:spTree>
    <p:extLst>
      <p:ext uri="{BB962C8B-B14F-4D97-AF65-F5344CB8AC3E}">
        <p14:creationId xmlns:p14="http://schemas.microsoft.com/office/powerpoint/2010/main" val="32542198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基因演算法之優點</a:t>
            </a:r>
            <a:endParaRPr lang="zh-TW" altLang="en-US" dirty="0"/>
          </a:p>
        </p:txBody>
      </p:sp>
      <p:sp>
        <p:nvSpPr>
          <p:cNvPr id="3" name="內容版面配置區 2"/>
          <p:cNvSpPr>
            <a:spLocks noGrp="1"/>
          </p:cNvSpPr>
          <p:nvPr>
            <p:ph idx="1"/>
          </p:nvPr>
        </p:nvSpPr>
        <p:spPr/>
        <p:txBody>
          <a:bodyPr/>
          <a:lstStyle/>
          <a:p>
            <a:r>
              <a:rPr lang="zh-TW" altLang="en-US" dirty="0"/>
              <a:t>結果易於應用</a:t>
            </a:r>
          </a:p>
          <a:p>
            <a:r>
              <a:rPr lang="zh-TW" altLang="en-US" dirty="0"/>
              <a:t>可以處理的資料類型範圍極大</a:t>
            </a:r>
          </a:p>
          <a:p>
            <a:r>
              <a:rPr lang="zh-TW" altLang="en-US" dirty="0"/>
              <a:t>可以用在</a:t>
            </a:r>
            <a:r>
              <a:rPr lang="zh-TW" altLang="en-US" dirty="0" smtClean="0"/>
              <a:t>最佳化</a:t>
            </a:r>
            <a:r>
              <a:rPr lang="zh-TW" altLang="en-US" dirty="0"/>
              <a:t>的問題上</a:t>
            </a:r>
          </a:p>
          <a:p>
            <a:r>
              <a:rPr lang="zh-TW" altLang="en-US" dirty="0"/>
              <a:t>和類神經網路結合容易</a:t>
            </a:r>
          </a:p>
        </p:txBody>
      </p:sp>
    </p:spTree>
    <p:extLst>
      <p:ext uri="{BB962C8B-B14F-4D97-AF65-F5344CB8AC3E}">
        <p14:creationId xmlns:p14="http://schemas.microsoft.com/office/powerpoint/2010/main" val="4202215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名詞解釋</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a:xfrm>
            <a:off x="323528" y="1600200"/>
            <a:ext cx="8496944" cy="4637112"/>
          </a:xfrm>
        </p:spPr>
        <p:txBody>
          <a:bodyPr numCol="2">
            <a:normAutofit/>
          </a:bodyPr>
          <a:lstStyle/>
          <a:p>
            <a:r>
              <a:rPr lang="en-US" altLang="zh-TW" dirty="0" smtClean="0">
                <a:latin typeface="Times New Roman" pitchFamily="18" charset="0"/>
                <a:ea typeface="標楷體" pitchFamily="65" charset="-120"/>
                <a:cs typeface="Times New Roman" pitchFamily="18" charset="0"/>
              </a:rPr>
              <a:t>Gene</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基因</a:t>
            </a:r>
            <a:r>
              <a:rPr lang="en-US" altLang="zh-TW" dirty="0" smtClean="0">
                <a:latin typeface="標楷體" pitchFamily="65" charset="-120"/>
                <a:ea typeface="標楷體" pitchFamily="65" charset="-120"/>
              </a:rPr>
              <a:t>)</a:t>
            </a:r>
          </a:p>
          <a:p>
            <a:r>
              <a:rPr lang="en-US" altLang="zh-TW" dirty="0" smtClean="0">
                <a:latin typeface="Times New Roman" pitchFamily="18" charset="0"/>
                <a:ea typeface="標楷體" pitchFamily="65" charset="-120"/>
                <a:cs typeface="Times New Roman" pitchFamily="18" charset="0"/>
              </a:rPr>
              <a:t>Chromosome</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染色體</a:t>
            </a:r>
            <a:r>
              <a:rPr lang="en-US" altLang="zh-TW" dirty="0" smtClean="0">
                <a:latin typeface="標楷體" pitchFamily="65" charset="-120"/>
                <a:ea typeface="標楷體" pitchFamily="65" charset="-120"/>
              </a:rPr>
              <a:t>)</a:t>
            </a:r>
          </a:p>
          <a:p>
            <a:r>
              <a:rPr lang="en-US" altLang="zh-TW" dirty="0" smtClean="0">
                <a:latin typeface="Times New Roman" pitchFamily="18" charset="0"/>
                <a:ea typeface="標楷體" pitchFamily="65" charset="-120"/>
                <a:cs typeface="Times New Roman" pitchFamily="18" charset="0"/>
              </a:rPr>
              <a:t>Population</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族群</a:t>
            </a:r>
            <a:r>
              <a:rPr lang="en-US" altLang="zh-TW" dirty="0" smtClean="0">
                <a:latin typeface="標楷體" pitchFamily="65" charset="-120"/>
                <a:ea typeface="標楷體" pitchFamily="65" charset="-120"/>
              </a:rPr>
              <a:t>)</a:t>
            </a:r>
          </a:p>
          <a:p>
            <a:r>
              <a:rPr lang="en-US" altLang="zh-TW" dirty="0" smtClean="0">
                <a:latin typeface="Times New Roman" pitchFamily="18" charset="0"/>
                <a:ea typeface="標楷體" pitchFamily="65" charset="-120"/>
                <a:cs typeface="Times New Roman" pitchFamily="18" charset="0"/>
              </a:rPr>
              <a:t>Fitness function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適應函數</a:t>
            </a:r>
            <a:r>
              <a:rPr lang="en-US" altLang="zh-TW" dirty="0" smtClean="0">
                <a:latin typeface="標楷體" pitchFamily="65" charset="-120"/>
                <a:ea typeface="標楷體" pitchFamily="65" charset="-120"/>
              </a:rPr>
              <a:t>)</a:t>
            </a:r>
          </a:p>
          <a:p>
            <a:r>
              <a:rPr lang="en-US" altLang="zh-TW" dirty="0">
                <a:latin typeface="Times New Roman" pitchFamily="18" charset="0"/>
                <a:ea typeface="標楷體" pitchFamily="65" charset="-120"/>
                <a:cs typeface="Times New Roman" pitchFamily="18" charset="0"/>
              </a:rPr>
              <a:t>Initial Population</a:t>
            </a:r>
            <a:r>
              <a:rPr lang="en-US" altLang="zh-TW" dirty="0">
                <a:latin typeface="標楷體" pitchFamily="65" charset="-120"/>
                <a:ea typeface="標楷體" pitchFamily="65" charset="-120"/>
              </a:rPr>
              <a:t> (</a:t>
            </a:r>
            <a:r>
              <a:rPr lang="zh-TW" altLang="en-US" dirty="0">
                <a:latin typeface="標楷體" pitchFamily="65" charset="-120"/>
                <a:ea typeface="標楷體" pitchFamily="65" charset="-120"/>
              </a:rPr>
              <a:t>初始族群</a:t>
            </a:r>
            <a:r>
              <a:rPr lang="en-US" altLang="zh-TW" dirty="0" smtClean="0">
                <a:latin typeface="標楷體" pitchFamily="65" charset="-120"/>
                <a:ea typeface="標楷體" pitchFamily="65" charset="-120"/>
              </a:rPr>
              <a:t>)</a:t>
            </a:r>
          </a:p>
          <a:p>
            <a:endParaRPr lang="en-US" altLang="zh-TW" dirty="0" smtClean="0">
              <a:latin typeface="標楷體" pitchFamily="65" charset="-120"/>
              <a:ea typeface="標楷體" pitchFamily="65" charset="-120"/>
            </a:endParaRPr>
          </a:p>
          <a:p>
            <a:r>
              <a:rPr lang="en-US" altLang="zh-TW" dirty="0" smtClean="0">
                <a:latin typeface="Times New Roman" pitchFamily="18" charset="0"/>
                <a:ea typeface="標楷體" pitchFamily="65" charset="-120"/>
                <a:cs typeface="Times New Roman" pitchFamily="18" charset="0"/>
              </a:rPr>
              <a:t>Reproduction</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複製</a:t>
            </a:r>
            <a:r>
              <a:rPr lang="en-US" altLang="zh-TW" dirty="0" smtClean="0">
                <a:latin typeface="標楷體" pitchFamily="65" charset="-120"/>
                <a:ea typeface="標楷體" pitchFamily="65" charset="-120"/>
              </a:rPr>
              <a:t>)</a:t>
            </a:r>
          </a:p>
          <a:p>
            <a:r>
              <a:rPr lang="en-US" altLang="zh-TW" dirty="0" smtClean="0">
                <a:latin typeface="Times New Roman" pitchFamily="18" charset="0"/>
                <a:ea typeface="標楷體" pitchFamily="65" charset="-120"/>
                <a:cs typeface="Times New Roman" pitchFamily="18" charset="0"/>
              </a:rPr>
              <a:t>Crossover</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交配</a:t>
            </a:r>
            <a:r>
              <a:rPr lang="en-US" altLang="zh-TW" dirty="0" smtClean="0">
                <a:latin typeface="標楷體" pitchFamily="65" charset="-120"/>
                <a:ea typeface="標楷體" pitchFamily="65" charset="-120"/>
              </a:rPr>
              <a:t>)</a:t>
            </a:r>
          </a:p>
          <a:p>
            <a:r>
              <a:rPr lang="en-US" altLang="zh-TW" dirty="0" smtClean="0">
                <a:latin typeface="Times New Roman" pitchFamily="18" charset="0"/>
                <a:ea typeface="標楷體" pitchFamily="65" charset="-120"/>
                <a:cs typeface="Times New Roman" pitchFamily="18" charset="0"/>
              </a:rPr>
              <a:t>Mutation</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突變</a:t>
            </a:r>
            <a:r>
              <a:rPr lang="en-US" altLang="zh-TW" dirty="0" smtClean="0">
                <a:latin typeface="標楷體" pitchFamily="65" charset="-120"/>
                <a:ea typeface="標楷體" pitchFamily="65" charset="-120"/>
              </a:rPr>
              <a:t>)</a:t>
            </a:r>
          </a:p>
        </p:txBody>
      </p:sp>
    </p:spTree>
    <p:extLst>
      <p:ext uri="{BB962C8B-B14F-4D97-AF65-F5344CB8AC3E}">
        <p14:creationId xmlns:p14="http://schemas.microsoft.com/office/powerpoint/2010/main" val="2907852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基因演算法之缺點</a:t>
            </a:r>
            <a:endParaRPr lang="zh-TW" altLang="en-US" dirty="0"/>
          </a:p>
        </p:txBody>
      </p:sp>
      <p:sp>
        <p:nvSpPr>
          <p:cNvPr id="3" name="內容版面配置區 2"/>
          <p:cNvSpPr>
            <a:spLocks noGrp="1"/>
          </p:cNvSpPr>
          <p:nvPr>
            <p:ph idx="1"/>
          </p:nvPr>
        </p:nvSpPr>
        <p:spPr/>
        <p:txBody>
          <a:bodyPr/>
          <a:lstStyle/>
          <a:p>
            <a:r>
              <a:rPr lang="zh-TW" altLang="en-US" dirty="0"/>
              <a:t>許多問題有編碼上的困難</a:t>
            </a:r>
          </a:p>
          <a:p>
            <a:r>
              <a:rPr lang="zh-TW" altLang="en-US" dirty="0"/>
              <a:t>不保證</a:t>
            </a:r>
            <a:r>
              <a:rPr lang="zh-TW" altLang="en-US" dirty="0" smtClean="0"/>
              <a:t>最佳化</a:t>
            </a:r>
            <a:endParaRPr lang="zh-TW" altLang="en-US" dirty="0"/>
          </a:p>
          <a:p>
            <a:r>
              <a:rPr lang="zh-TW" altLang="en-US" dirty="0"/>
              <a:t>運算成本極高</a:t>
            </a:r>
          </a:p>
          <a:p>
            <a:r>
              <a:rPr lang="zh-TW" altLang="en-US" dirty="0"/>
              <a:t>可以運用的商業套裝軟體不多</a:t>
            </a:r>
          </a:p>
        </p:txBody>
      </p:sp>
    </p:spTree>
    <p:extLst>
      <p:ext uri="{BB962C8B-B14F-4D97-AF65-F5344CB8AC3E}">
        <p14:creationId xmlns:p14="http://schemas.microsoft.com/office/powerpoint/2010/main" val="12408034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Genetic Programming</a:t>
            </a:r>
            <a:endParaRPr lang="zh-TW" altLang="en-US" dirty="0"/>
          </a:p>
        </p:txBody>
      </p:sp>
      <p:sp>
        <p:nvSpPr>
          <p:cNvPr id="3" name="內容版面配置區 2"/>
          <p:cNvSpPr>
            <a:spLocks noGrp="1"/>
          </p:cNvSpPr>
          <p:nvPr>
            <p:ph idx="1"/>
          </p:nvPr>
        </p:nvSpPr>
        <p:spPr/>
        <p:txBody>
          <a:bodyPr>
            <a:normAutofit fontScale="92500" lnSpcReduction="10000"/>
          </a:bodyPr>
          <a:lstStyle/>
          <a:p>
            <a:r>
              <a:rPr lang="zh-TW" altLang="en-US" dirty="0"/>
              <a:t>在</a:t>
            </a:r>
            <a:r>
              <a:rPr lang="en-US" altLang="zh-TW" dirty="0"/>
              <a:t>1989</a:t>
            </a:r>
            <a:r>
              <a:rPr lang="zh-TW" altLang="en-US" dirty="0"/>
              <a:t>年時，</a:t>
            </a:r>
            <a:r>
              <a:rPr lang="en-US" altLang="zh-TW" dirty="0"/>
              <a:t>John </a:t>
            </a:r>
            <a:r>
              <a:rPr lang="en-US" altLang="zh-TW" dirty="0" err="1"/>
              <a:t>Koza</a:t>
            </a:r>
            <a:r>
              <a:rPr lang="zh-TW" altLang="en-US" dirty="0"/>
              <a:t>將遺傳演算法（</a:t>
            </a:r>
            <a:r>
              <a:rPr lang="en-US" altLang="zh-TW" dirty="0"/>
              <a:t>Genetic Algorithm, GA</a:t>
            </a:r>
            <a:r>
              <a:rPr lang="zh-TW" altLang="en-US" dirty="0"/>
              <a:t>）再延伸成基因規劃法（</a:t>
            </a:r>
            <a:r>
              <a:rPr lang="en-US" altLang="zh-TW" dirty="0"/>
              <a:t>Genetic Program, GP</a:t>
            </a:r>
            <a:r>
              <a:rPr lang="zh-TW" altLang="en-US" dirty="0"/>
              <a:t>），將演化單位從固定長度的二元字串擴充成可以變動大小和形狀的分析樹（</a:t>
            </a:r>
            <a:r>
              <a:rPr lang="en-US" altLang="zh-TW" dirty="0"/>
              <a:t>parse tree</a:t>
            </a:r>
            <a:r>
              <a:rPr lang="zh-TW" altLang="en-US" dirty="0"/>
              <a:t>），用以代表電腦程式、函數或交易</a:t>
            </a:r>
            <a:r>
              <a:rPr lang="zh-TW" altLang="en-US" dirty="0" smtClean="0"/>
              <a:t>策略。</a:t>
            </a:r>
            <a:r>
              <a:rPr lang="zh-TW" altLang="en-US" dirty="0"/>
              <a:t>而在</a:t>
            </a:r>
            <a:r>
              <a:rPr lang="en-US" altLang="zh-TW" dirty="0"/>
              <a:t>1992</a:t>
            </a:r>
            <a:r>
              <a:rPr lang="zh-TW" altLang="en-US" dirty="0"/>
              <a:t>年，他利用基因演算法發展了一套電腦程式來解決了一些問題，他稱此程式為「 </a:t>
            </a:r>
            <a:r>
              <a:rPr lang="en-US" altLang="zh-TW" dirty="0"/>
              <a:t>Genetic Programming</a:t>
            </a:r>
            <a:r>
              <a:rPr lang="zh-TW" altLang="en-US" dirty="0"/>
              <a:t>」，他使用 </a:t>
            </a:r>
            <a:r>
              <a:rPr lang="en-US" altLang="zh-TW" dirty="0"/>
              <a:t>LISP </a:t>
            </a:r>
            <a:r>
              <a:rPr lang="zh-TW" altLang="en-US" dirty="0"/>
              <a:t>語言來撰寫他的程式，因為 </a:t>
            </a:r>
            <a:r>
              <a:rPr lang="en-US" altLang="zh-TW" dirty="0"/>
              <a:t>LISP </a:t>
            </a:r>
            <a:r>
              <a:rPr lang="zh-TW" altLang="en-US" dirty="0"/>
              <a:t>語言可以表示分析樹的</a:t>
            </a:r>
            <a:r>
              <a:rPr lang="zh-TW" altLang="en-US" dirty="0" smtClean="0"/>
              <a:t>型式。</a:t>
            </a:r>
            <a:endParaRPr lang="en-US" altLang="zh-TW" dirty="0" smtClean="0"/>
          </a:p>
          <a:p>
            <a:endParaRPr lang="zh-TW" altLang="en-US" dirty="0"/>
          </a:p>
        </p:txBody>
      </p:sp>
    </p:spTree>
    <p:extLst>
      <p:ext uri="{BB962C8B-B14F-4D97-AF65-F5344CB8AC3E}">
        <p14:creationId xmlns:p14="http://schemas.microsoft.com/office/powerpoint/2010/main" val="26485550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標題 1"/>
          <p:cNvSpPr>
            <a:spLocks noGrp="1"/>
          </p:cNvSpPr>
          <p:nvPr>
            <p:ph type="title"/>
          </p:nvPr>
        </p:nvSpPr>
        <p:spPr bwMode="auto"/>
        <p:txBody>
          <a:bodyPr vert="horz" wrap="square" lIns="91440" tIns="45720" rIns="91440" bIns="45720" numCol="1" anchorCtr="0" compatLnSpc="1">
            <a:prstTxWarp prst="textNoShape">
              <a:avLst/>
            </a:prstTxWarp>
          </a:bodyPr>
          <a:lstStyle/>
          <a:p>
            <a:pPr marL="342900" indent="-342900" algn="ctr" eaLnBrk="1" hangingPunct="1"/>
            <a:r>
              <a:rPr lang="en-US" altLang="zh-TW" dirty="0" smtClean="0">
                <a:effectLst/>
                <a:latin typeface="Times New Roman" pitchFamily="18" charset="0"/>
                <a:cs typeface="Times New Roman" pitchFamily="18" charset="0"/>
              </a:rPr>
              <a:t>Genetic Programming(GP)</a:t>
            </a:r>
            <a:endParaRPr lang="zh-TW" altLang="en-US" dirty="0" smtClean="0">
              <a:effectLst/>
            </a:endParaRPr>
          </a:p>
        </p:txBody>
      </p:sp>
      <p:pic>
        <p:nvPicPr>
          <p:cNvPr id="12" name="內容版面配置區 11" descr="GP_example.bmp"/>
          <p:cNvPicPr>
            <a:picLocks noGrp="1" noChangeAspect="1"/>
          </p:cNvPicPr>
          <p:nvPr>
            <p:ph idx="1"/>
          </p:nvPr>
        </p:nvPicPr>
        <p:blipFill>
          <a:blip r:embed="rId2" cstate="print"/>
          <a:stretch>
            <a:fillRect/>
          </a:stretch>
        </p:blipFill>
        <p:spPr>
          <a:xfrm>
            <a:off x="1835696" y="2852936"/>
            <a:ext cx="2871177" cy="3456384"/>
          </a:xfrm>
        </p:spPr>
      </p:pic>
      <p:sp>
        <p:nvSpPr>
          <p:cNvPr id="11" name="矩形 4"/>
          <p:cNvSpPr>
            <a:spLocks noChangeArrowheads="1"/>
          </p:cNvSpPr>
          <p:nvPr/>
        </p:nvSpPr>
        <p:spPr bwMode="auto">
          <a:xfrm>
            <a:off x="1285875" y="1357313"/>
            <a:ext cx="7429500" cy="1200150"/>
          </a:xfrm>
          <a:prstGeom prst="rect">
            <a:avLst/>
          </a:prstGeom>
          <a:noFill/>
          <a:ln w="9525">
            <a:noFill/>
            <a:miter lim="800000"/>
            <a:headEnd/>
            <a:tailEnd/>
          </a:ln>
        </p:spPr>
        <p:txBody>
          <a:bodyPr>
            <a:spAutoFit/>
          </a:bodyPr>
          <a:lstStyle/>
          <a:p>
            <a:pPr>
              <a:buFont typeface="Arial" charset="0"/>
              <a:buChar char="•"/>
            </a:pPr>
            <a:r>
              <a:rPr kumimoji="0" lang="en-US" altLang="zh-TW" sz="2400" dirty="0">
                <a:latin typeface="Times New Roman" pitchFamily="18" charset="0"/>
                <a:ea typeface="微軟正黑體" pitchFamily="34" charset="-120"/>
                <a:cs typeface="Times New Roman" pitchFamily="18" charset="0"/>
              </a:rPr>
              <a:t>Extension of genetic algorithm (GA)</a:t>
            </a:r>
          </a:p>
          <a:p>
            <a:pPr>
              <a:buFont typeface="Arial" charset="0"/>
              <a:buChar char="•"/>
            </a:pPr>
            <a:r>
              <a:rPr kumimoji="0" lang="en-US" altLang="zh-TW" sz="2400" dirty="0">
                <a:latin typeface="Times New Roman" pitchFamily="18" charset="0"/>
                <a:ea typeface="微軟正黑體" pitchFamily="34" charset="-120"/>
                <a:cs typeface="Times New Roman" pitchFamily="18" charset="0"/>
              </a:rPr>
              <a:t>Major difference between GP and GA: </a:t>
            </a:r>
            <a:r>
              <a:rPr kumimoji="0" lang="en-US" altLang="zh-TW" sz="2400" dirty="0">
                <a:solidFill>
                  <a:srgbClr val="FF0000"/>
                </a:solidFill>
                <a:latin typeface="Times New Roman" pitchFamily="18" charset="0"/>
                <a:ea typeface="微軟正黑體" pitchFamily="34" charset="-120"/>
                <a:cs typeface="Times New Roman" pitchFamily="18" charset="0"/>
              </a:rPr>
              <a:t>the </a:t>
            </a:r>
            <a:r>
              <a:rPr kumimoji="0" lang="en-US" altLang="zh-TW" sz="2400" u="sng" dirty="0">
                <a:solidFill>
                  <a:srgbClr val="FF0000"/>
                </a:solidFill>
                <a:latin typeface="Times New Roman" pitchFamily="18" charset="0"/>
                <a:ea typeface="微軟正黑體" pitchFamily="34" charset="-120"/>
                <a:cs typeface="Times New Roman" pitchFamily="18" charset="0"/>
              </a:rPr>
              <a:t>representation</a:t>
            </a:r>
            <a:r>
              <a:rPr kumimoji="0" lang="en-US" altLang="zh-TW" sz="2400" dirty="0">
                <a:solidFill>
                  <a:srgbClr val="FF0000"/>
                </a:solidFill>
                <a:latin typeface="Times New Roman" pitchFamily="18" charset="0"/>
                <a:ea typeface="微軟正黑體" pitchFamily="34" charset="-120"/>
                <a:cs typeface="Times New Roman" pitchFamily="18" charset="0"/>
              </a:rPr>
              <a:t> of the candidate solution</a:t>
            </a:r>
            <a:endParaRPr kumimoji="0" lang="zh-TW" altLang="en-US" sz="2400" dirty="0">
              <a:solidFill>
                <a:srgbClr val="FF0000"/>
              </a:solidFill>
              <a:latin typeface="Times New Roman" pitchFamily="18" charset="0"/>
              <a:ea typeface="微軟正黑體" pitchFamily="34" charset="-120"/>
              <a:cs typeface="Times New Roman" pitchFamily="18" charset="0"/>
            </a:endParaRPr>
          </a:p>
        </p:txBody>
      </p:sp>
      <p:sp>
        <p:nvSpPr>
          <p:cNvPr id="17" name="文字方塊 16"/>
          <p:cNvSpPr txBox="1"/>
          <p:nvPr/>
        </p:nvSpPr>
        <p:spPr>
          <a:xfrm>
            <a:off x="5148064" y="3789040"/>
            <a:ext cx="2880320" cy="923330"/>
          </a:xfrm>
          <a:prstGeom prst="rect">
            <a:avLst/>
          </a:prstGeom>
          <a:noFill/>
        </p:spPr>
        <p:txBody>
          <a:bodyPr wrap="square" rtlCol="0">
            <a:spAutoFit/>
          </a:bodyPr>
          <a:lstStyle/>
          <a:p>
            <a:r>
              <a:rPr kumimoji="0" lang="en-US" altLang="zh-TW" dirty="0">
                <a:latin typeface="Times New Roman" pitchFamily="18" charset="0"/>
                <a:cs typeface="Times New Roman" pitchFamily="18" charset="0"/>
              </a:rPr>
              <a:t>The tree structure of GP which represents a </a:t>
            </a:r>
            <a:r>
              <a:rPr kumimoji="0" lang="en-US" altLang="zh-TW" dirty="0" smtClean="0">
                <a:latin typeface="Times New Roman" pitchFamily="18" charset="0"/>
                <a:cs typeface="Times New Roman" pitchFamily="18" charset="0"/>
              </a:rPr>
              <a:t>formula</a:t>
            </a:r>
          </a:p>
          <a:p>
            <a:r>
              <a:rPr kumimoji="0" lang="en-US" altLang="zh-TW" dirty="0" smtClean="0">
                <a:latin typeface="Times New Roman" pitchFamily="18" charset="0"/>
                <a:cs typeface="Times New Roman" pitchFamily="18" charset="0"/>
              </a:rPr>
              <a:t>X – 5*Y +6</a:t>
            </a:r>
            <a:endParaRPr lang="zh-TW" altLang="en-US" dirty="0"/>
          </a:p>
        </p:txBody>
      </p:sp>
      <p:sp>
        <p:nvSpPr>
          <p:cNvPr id="6" name="投影片編號版面配置區 5"/>
          <p:cNvSpPr>
            <a:spLocks noGrp="1"/>
          </p:cNvSpPr>
          <p:nvPr>
            <p:ph type="sldNum" sz="quarter" idx="12"/>
          </p:nvPr>
        </p:nvSpPr>
        <p:spPr/>
        <p:txBody>
          <a:bodyPr/>
          <a:lstStyle/>
          <a:p>
            <a:pPr>
              <a:defRPr/>
            </a:pPr>
            <a:fld id="{0A6A15A4-0ABF-4AB4-BEFB-A6C5DAE6CC1A}" type="slidenum">
              <a:rPr lang="zh-TW" altLang="en-US" smtClean="0"/>
              <a:pPr>
                <a:defRPr/>
              </a:pPr>
              <a:t>42</a:t>
            </a:fld>
            <a:endParaRPr lang="zh-TW" altLang="en-US"/>
          </a:p>
        </p:txBody>
      </p:sp>
    </p:spTree>
    <p:extLst>
      <p:ext uri="{BB962C8B-B14F-4D97-AF65-F5344CB8AC3E}">
        <p14:creationId xmlns:p14="http://schemas.microsoft.com/office/powerpoint/2010/main" val="22814809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nvSpPr>
        <p:spPr bwMode="auto">
          <a:xfrm>
            <a:off x="571500" y="1562100"/>
            <a:ext cx="80010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fontAlgn="base">
              <a:spcBef>
                <a:spcPct val="20000"/>
              </a:spcBef>
              <a:spcAft>
                <a:spcPct val="0"/>
              </a:spcAft>
              <a:buClr>
                <a:schemeClr val="tx1"/>
              </a:buClr>
              <a:buSzPct val="75000"/>
              <a:buChar char="–"/>
              <a:defRPr sz="2400">
                <a:solidFill>
                  <a:schemeClr val="tx1"/>
                </a:solidFill>
                <a:latin typeface="+mn-lt"/>
              </a:defRPr>
            </a:lvl2pPr>
            <a:lvl3pPr marL="1143000" indent="-228600" algn="l" rtl="0" fontAlgn="base">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fontAlgn="base">
              <a:spcBef>
                <a:spcPct val="20000"/>
              </a:spcBef>
              <a:spcAft>
                <a:spcPct val="0"/>
              </a:spcAft>
              <a:buClr>
                <a:schemeClr val="tx1"/>
              </a:buClr>
              <a:buSzPct val="80000"/>
              <a:buChar char="–"/>
              <a:defRPr>
                <a:solidFill>
                  <a:schemeClr val="tx1"/>
                </a:solidFill>
                <a:latin typeface="+mn-lt"/>
              </a:defRPr>
            </a:lvl4pPr>
            <a:lvl5pPr marL="20574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a:lstStyle>
          <a:p>
            <a:pPr algn="ctr">
              <a:buFont typeface="Wingdings" pitchFamily="2" charset="2"/>
              <a:buNone/>
            </a:pPr>
            <a:r>
              <a:rPr lang="en-US" altLang="zh-TW" sz="2400" u="sng" dirty="0">
                <a:ea typeface="新細明體" pitchFamily="18" charset="-120"/>
              </a:rPr>
              <a:t>IF </a:t>
            </a:r>
            <a:r>
              <a:rPr lang="en-GB" sz="2400" u="sng" dirty="0">
                <a:solidFill>
                  <a:srgbClr val="FF0000"/>
                </a:solidFill>
              </a:rPr>
              <a:t>(NOC = 2) AND (S &gt; 80000)</a:t>
            </a:r>
            <a:r>
              <a:rPr lang="en-GB" sz="2400" u="sng" dirty="0"/>
              <a:t> THEN </a:t>
            </a:r>
            <a:r>
              <a:rPr lang="en-GB" sz="2400" u="sng" dirty="0">
                <a:solidFill>
                  <a:srgbClr val="FF0000"/>
                </a:solidFill>
              </a:rPr>
              <a:t>good</a:t>
            </a:r>
            <a:r>
              <a:rPr lang="en-GB" sz="2400" u="sng" dirty="0"/>
              <a:t> ELSE </a:t>
            </a:r>
            <a:r>
              <a:rPr lang="en-GB" sz="2400" u="sng" dirty="0">
                <a:solidFill>
                  <a:srgbClr val="FF0000"/>
                </a:solidFill>
              </a:rPr>
              <a:t>bad</a:t>
            </a:r>
          </a:p>
          <a:p>
            <a:pPr>
              <a:buFont typeface="Wingdings" pitchFamily="2" charset="2"/>
              <a:buNone/>
            </a:pPr>
            <a:r>
              <a:rPr lang="en-US" altLang="zh-TW" sz="2400" dirty="0">
                <a:ea typeface="新細明體" pitchFamily="18" charset="-120"/>
              </a:rPr>
              <a:t>can be represented by the following tree</a:t>
            </a:r>
          </a:p>
        </p:txBody>
      </p:sp>
      <p:grpSp>
        <p:nvGrpSpPr>
          <p:cNvPr id="5" name="Group 4"/>
          <p:cNvGrpSpPr>
            <a:grpSpLocks/>
          </p:cNvGrpSpPr>
          <p:nvPr/>
        </p:nvGrpSpPr>
        <p:grpSpPr bwMode="auto">
          <a:xfrm>
            <a:off x="1230243" y="2809800"/>
            <a:ext cx="6781800" cy="2497135"/>
            <a:chOff x="1200" y="2256"/>
            <a:chExt cx="3312" cy="910"/>
          </a:xfrm>
        </p:grpSpPr>
        <p:sp>
          <p:nvSpPr>
            <p:cNvPr id="6" name="Text Box 5"/>
            <p:cNvSpPr txBox="1">
              <a:spLocks noChangeArrowheads="1"/>
            </p:cNvSpPr>
            <p:nvPr/>
          </p:nvSpPr>
          <p:spPr bwMode="auto">
            <a:xfrm>
              <a:off x="2592" y="2256"/>
              <a:ext cx="576"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0" hangingPunct="0">
                <a:spcBef>
                  <a:spcPct val="50000"/>
                </a:spcBef>
              </a:pPr>
              <a:r>
                <a:rPr lang="en-GB" sz="1800">
                  <a:latin typeface="Arial" charset="0"/>
                </a:rPr>
                <a:t>AND</a:t>
              </a:r>
            </a:p>
          </p:txBody>
        </p:sp>
        <p:sp>
          <p:nvSpPr>
            <p:cNvPr id="7" name="Text Box 6"/>
            <p:cNvSpPr txBox="1">
              <a:spLocks noChangeArrowheads="1"/>
            </p:cNvSpPr>
            <p:nvPr/>
          </p:nvSpPr>
          <p:spPr bwMode="auto">
            <a:xfrm>
              <a:off x="3168" y="3024"/>
              <a:ext cx="240"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0" hangingPunct="0">
                <a:spcBef>
                  <a:spcPct val="50000"/>
                </a:spcBef>
              </a:pPr>
              <a:r>
                <a:rPr lang="en-GB" sz="1800">
                  <a:latin typeface="Arial" charset="0"/>
                </a:rPr>
                <a:t>S</a:t>
              </a:r>
            </a:p>
          </p:txBody>
        </p:sp>
        <p:sp>
          <p:nvSpPr>
            <p:cNvPr id="8" name="Text Box 7"/>
            <p:cNvSpPr txBox="1">
              <a:spLocks noChangeArrowheads="1"/>
            </p:cNvSpPr>
            <p:nvPr/>
          </p:nvSpPr>
          <p:spPr bwMode="auto">
            <a:xfrm>
              <a:off x="2208" y="3024"/>
              <a:ext cx="240"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0" hangingPunct="0">
                <a:spcBef>
                  <a:spcPct val="50000"/>
                </a:spcBef>
              </a:pPr>
              <a:r>
                <a:rPr lang="en-GB" sz="1800">
                  <a:latin typeface="Arial" charset="0"/>
                </a:rPr>
                <a:t>2</a:t>
              </a:r>
            </a:p>
          </p:txBody>
        </p:sp>
        <p:sp>
          <p:nvSpPr>
            <p:cNvPr id="9" name="Text Box 8"/>
            <p:cNvSpPr txBox="1">
              <a:spLocks noChangeArrowheads="1"/>
            </p:cNvSpPr>
            <p:nvPr/>
          </p:nvSpPr>
          <p:spPr bwMode="auto">
            <a:xfrm>
              <a:off x="1200" y="3024"/>
              <a:ext cx="576"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0" hangingPunct="0">
                <a:spcBef>
                  <a:spcPct val="50000"/>
                </a:spcBef>
              </a:pPr>
              <a:r>
                <a:rPr lang="en-GB" sz="1800">
                  <a:latin typeface="Arial" charset="0"/>
                </a:rPr>
                <a:t>NOC</a:t>
              </a:r>
            </a:p>
          </p:txBody>
        </p:sp>
        <p:sp>
          <p:nvSpPr>
            <p:cNvPr id="10" name="Text Box 9"/>
            <p:cNvSpPr txBox="1">
              <a:spLocks noChangeArrowheads="1"/>
            </p:cNvSpPr>
            <p:nvPr/>
          </p:nvSpPr>
          <p:spPr bwMode="auto">
            <a:xfrm>
              <a:off x="3984" y="3033"/>
              <a:ext cx="528"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0" hangingPunct="0">
                <a:spcBef>
                  <a:spcPct val="50000"/>
                </a:spcBef>
              </a:pPr>
              <a:r>
                <a:rPr lang="en-GB" sz="1800">
                  <a:latin typeface="Arial" charset="0"/>
                </a:rPr>
                <a:t>80000</a:t>
              </a:r>
            </a:p>
          </p:txBody>
        </p:sp>
        <p:sp>
          <p:nvSpPr>
            <p:cNvPr id="11" name="Text Box 10"/>
            <p:cNvSpPr txBox="1">
              <a:spLocks noChangeArrowheads="1"/>
            </p:cNvSpPr>
            <p:nvPr/>
          </p:nvSpPr>
          <p:spPr bwMode="auto">
            <a:xfrm>
              <a:off x="3600" y="2544"/>
              <a:ext cx="240"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0" hangingPunct="0">
                <a:spcBef>
                  <a:spcPct val="50000"/>
                </a:spcBef>
              </a:pPr>
              <a:r>
                <a:rPr lang="en-GB" sz="1800">
                  <a:latin typeface="Arial" charset="0"/>
                </a:rPr>
                <a:t>&gt;</a:t>
              </a:r>
            </a:p>
          </p:txBody>
        </p:sp>
        <p:sp>
          <p:nvSpPr>
            <p:cNvPr id="12" name="Text Box 11"/>
            <p:cNvSpPr txBox="1">
              <a:spLocks noChangeArrowheads="1"/>
            </p:cNvSpPr>
            <p:nvPr/>
          </p:nvSpPr>
          <p:spPr bwMode="auto">
            <a:xfrm>
              <a:off x="1776" y="2544"/>
              <a:ext cx="240"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0" hangingPunct="0">
                <a:spcBef>
                  <a:spcPct val="50000"/>
                </a:spcBef>
              </a:pPr>
              <a:r>
                <a:rPr lang="en-GB" sz="1800">
                  <a:latin typeface="Arial" charset="0"/>
                </a:rPr>
                <a:t>=</a:t>
              </a:r>
            </a:p>
          </p:txBody>
        </p:sp>
        <p:sp>
          <p:nvSpPr>
            <p:cNvPr id="13" name="Line 12"/>
            <p:cNvSpPr>
              <a:spLocks noChangeShapeType="1"/>
            </p:cNvSpPr>
            <p:nvPr/>
          </p:nvSpPr>
          <p:spPr bwMode="auto">
            <a:xfrm flipH="1">
              <a:off x="1968" y="2400"/>
              <a:ext cx="624"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zh-TW" altLang="en-US"/>
            </a:p>
          </p:txBody>
        </p:sp>
        <p:sp>
          <p:nvSpPr>
            <p:cNvPr id="14" name="Line 13"/>
            <p:cNvSpPr>
              <a:spLocks noChangeShapeType="1"/>
            </p:cNvSpPr>
            <p:nvPr/>
          </p:nvSpPr>
          <p:spPr bwMode="auto">
            <a:xfrm>
              <a:off x="2976" y="2400"/>
              <a:ext cx="624"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zh-TW" altLang="en-US"/>
            </a:p>
          </p:txBody>
        </p:sp>
        <p:sp>
          <p:nvSpPr>
            <p:cNvPr id="15" name="Line 14"/>
            <p:cNvSpPr>
              <a:spLocks noChangeShapeType="1"/>
            </p:cNvSpPr>
            <p:nvPr/>
          </p:nvSpPr>
          <p:spPr bwMode="auto">
            <a:xfrm flipH="1">
              <a:off x="1536" y="2736"/>
              <a:ext cx="288"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zh-TW" altLang="en-US"/>
            </a:p>
          </p:txBody>
        </p:sp>
        <p:sp>
          <p:nvSpPr>
            <p:cNvPr id="16" name="Line 15"/>
            <p:cNvSpPr>
              <a:spLocks noChangeShapeType="1"/>
            </p:cNvSpPr>
            <p:nvPr/>
          </p:nvSpPr>
          <p:spPr bwMode="auto">
            <a:xfrm>
              <a:off x="1920" y="2736"/>
              <a:ext cx="288"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zh-TW" altLang="en-US"/>
            </a:p>
          </p:txBody>
        </p:sp>
        <p:sp>
          <p:nvSpPr>
            <p:cNvPr id="17" name="Line 16"/>
            <p:cNvSpPr>
              <a:spLocks noChangeShapeType="1"/>
            </p:cNvSpPr>
            <p:nvPr/>
          </p:nvSpPr>
          <p:spPr bwMode="auto">
            <a:xfrm flipH="1">
              <a:off x="3360" y="2736"/>
              <a:ext cx="288"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zh-TW" altLang="en-US"/>
            </a:p>
          </p:txBody>
        </p:sp>
        <p:sp>
          <p:nvSpPr>
            <p:cNvPr id="18" name="Line 17"/>
            <p:cNvSpPr>
              <a:spLocks noChangeShapeType="1"/>
            </p:cNvSpPr>
            <p:nvPr/>
          </p:nvSpPr>
          <p:spPr bwMode="auto">
            <a:xfrm>
              <a:off x="3744" y="2736"/>
              <a:ext cx="288"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zh-TW" altLang="en-US"/>
            </a:p>
          </p:txBody>
        </p:sp>
      </p:grpSp>
    </p:spTree>
    <p:extLst>
      <p:ext uri="{BB962C8B-B14F-4D97-AF65-F5344CB8AC3E}">
        <p14:creationId xmlns:p14="http://schemas.microsoft.com/office/powerpoint/2010/main" val="41360251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Picture 4" descr="C:\BOOK\SLIDES\2003\6-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616" y="2492896"/>
            <a:ext cx="4556125" cy="36068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內容版面配置區 4"/>
          <p:cNvGraphicFramePr>
            <a:graphicFrameLocks noGrp="1" noChangeAspect="1"/>
          </p:cNvGraphicFramePr>
          <p:nvPr>
            <p:ph idx="1"/>
            <p:extLst>
              <p:ext uri="{D42A27DB-BD31-4B8C-83A1-F6EECF244321}">
                <p14:modId xmlns:p14="http://schemas.microsoft.com/office/powerpoint/2010/main" val="3746669949"/>
              </p:ext>
            </p:extLst>
          </p:nvPr>
        </p:nvGraphicFramePr>
        <p:xfrm>
          <a:off x="5076056" y="1772816"/>
          <a:ext cx="2751157" cy="866105"/>
        </p:xfrm>
        <a:graphic>
          <a:graphicData uri="http://schemas.openxmlformats.org/presentationml/2006/ole">
            <mc:AlternateContent xmlns:mc="http://schemas.openxmlformats.org/markup-compatibility/2006">
              <mc:Choice xmlns:v="urn:schemas-microsoft-com:vml" Requires="v">
                <p:oleObj spid="_x0000_s1042" name="方程式" r:id="rId4" imgW="1371600" imgH="431640" progId="Equation.3">
                  <p:embed/>
                </p:oleObj>
              </mc:Choice>
              <mc:Fallback>
                <p:oleObj name="方程式" r:id="rId4" imgW="1371600" imgH="43164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056" y="1772816"/>
                        <a:ext cx="2751157" cy="86610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9028819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Grp="1" noChangeArrowheads="1"/>
          </p:cNvSpPr>
          <p:nvPr>
            <p:ph type="title"/>
          </p:nvPr>
        </p:nvSpPr>
        <p:spPr bwMode="auto">
          <a:xfrm>
            <a:off x="395536" y="26064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altLang="zh-TW" dirty="0">
                <a:solidFill>
                  <a:srgbClr val="000000"/>
                </a:solidFill>
                <a:ea typeface="新細明體" pitchFamily="18" charset="-120"/>
              </a:rPr>
              <a:t>(x </a:t>
            </a:r>
            <a:r>
              <a:rPr lang="en-US" altLang="zh-TW" dirty="0">
                <a:solidFill>
                  <a:srgbClr val="000000"/>
                </a:solidFill>
                <a:ea typeface="新細明體" pitchFamily="18" charset="-120"/>
                <a:sym typeface="Symbol" pitchFamily="18" charset="2"/>
              </a:rPr>
              <a:t> true)  (( x  y )  (z  (x  y)))</a:t>
            </a:r>
          </a:p>
        </p:txBody>
      </p:sp>
      <p:pic>
        <p:nvPicPr>
          <p:cNvPr id="5" name="Picture 5" descr="C:\BOOK\SLIDES\2003\6-2-2.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907704" y="1916832"/>
            <a:ext cx="4111882"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45632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5580112" y="1052736"/>
            <a:ext cx="1990725"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altLang="zh-TW" dirty="0">
                <a:solidFill>
                  <a:srgbClr val="000000"/>
                </a:solidFill>
                <a:ea typeface="新細明體" pitchFamily="18" charset="-120"/>
              </a:rPr>
              <a:t>i =1;</a:t>
            </a:r>
          </a:p>
          <a:p>
            <a:r>
              <a:rPr lang="en-US" altLang="zh-TW" dirty="0">
                <a:solidFill>
                  <a:srgbClr val="000000"/>
                </a:solidFill>
                <a:ea typeface="新細明體" pitchFamily="18" charset="-120"/>
              </a:rPr>
              <a:t>while (i &lt; 20)</a:t>
            </a:r>
          </a:p>
          <a:p>
            <a:r>
              <a:rPr lang="en-US" altLang="zh-TW" dirty="0">
                <a:solidFill>
                  <a:srgbClr val="000000"/>
                </a:solidFill>
                <a:ea typeface="新細明體" pitchFamily="18" charset="-120"/>
              </a:rPr>
              <a:t>{</a:t>
            </a:r>
          </a:p>
          <a:p>
            <a:r>
              <a:rPr lang="en-US" altLang="zh-TW" dirty="0">
                <a:solidFill>
                  <a:srgbClr val="000000"/>
                </a:solidFill>
                <a:ea typeface="新細明體" pitchFamily="18" charset="-120"/>
              </a:rPr>
              <a:t>	i = i +1</a:t>
            </a:r>
          </a:p>
          <a:p>
            <a:r>
              <a:rPr lang="en-US" altLang="zh-TW" dirty="0">
                <a:solidFill>
                  <a:srgbClr val="000000"/>
                </a:solidFill>
                <a:ea typeface="新細明體" pitchFamily="18" charset="-120"/>
              </a:rPr>
              <a:t>} </a:t>
            </a:r>
          </a:p>
        </p:txBody>
      </p:sp>
      <p:pic>
        <p:nvPicPr>
          <p:cNvPr id="6" name="Picture 6" descr="C:\BOOK\SLIDES\2003\6-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916832"/>
            <a:ext cx="4524375" cy="3562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44149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lstStyle/>
          <a:p>
            <a:r>
              <a:rPr lang="en-US" altLang="zh-TW" dirty="0" smtClean="0"/>
              <a:t>Functions:</a:t>
            </a:r>
          </a:p>
          <a:p>
            <a:pPr lvl="1"/>
            <a:r>
              <a:rPr lang="en-US" altLang="zh-TW" dirty="0" smtClean="0"/>
              <a:t>Arithmetic </a:t>
            </a:r>
            <a:r>
              <a:rPr lang="en-US" altLang="zh-TW" dirty="0"/>
              <a:t>operators:     +, -, *, /</a:t>
            </a:r>
          </a:p>
          <a:p>
            <a:pPr lvl="1"/>
            <a:r>
              <a:rPr lang="en-US" altLang="zh-TW" dirty="0" smtClean="0"/>
              <a:t>Boolean </a:t>
            </a:r>
            <a:r>
              <a:rPr lang="en-US" altLang="zh-TW" dirty="0"/>
              <a:t>operators:         and, or, not</a:t>
            </a:r>
          </a:p>
          <a:p>
            <a:pPr lvl="1"/>
            <a:r>
              <a:rPr lang="en-US" altLang="zh-TW" dirty="0" smtClean="0"/>
              <a:t>Relational </a:t>
            </a:r>
            <a:r>
              <a:rPr lang="en-US" altLang="zh-TW" dirty="0"/>
              <a:t>operators:      &lt;, &gt;</a:t>
            </a:r>
          </a:p>
          <a:p>
            <a:pPr lvl="1"/>
            <a:r>
              <a:rPr lang="en-US" altLang="zh-TW" dirty="0" smtClean="0"/>
              <a:t>Boolean </a:t>
            </a:r>
            <a:r>
              <a:rPr lang="en-US" altLang="zh-TW" dirty="0"/>
              <a:t>functions:         if-then-else</a:t>
            </a:r>
            <a:endParaRPr lang="zh-TW" altLang="en-US" dirty="0"/>
          </a:p>
        </p:txBody>
      </p:sp>
    </p:spTree>
    <p:extLst>
      <p:ext uri="{BB962C8B-B14F-4D97-AF65-F5344CB8AC3E}">
        <p14:creationId xmlns:p14="http://schemas.microsoft.com/office/powerpoint/2010/main" val="26330193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90" y="0"/>
            <a:ext cx="9146989" cy="6853776"/>
          </a:xfrm>
        </p:spPr>
      </p:pic>
    </p:spTree>
    <p:extLst>
      <p:ext uri="{BB962C8B-B14F-4D97-AF65-F5344CB8AC3E}">
        <p14:creationId xmlns:p14="http://schemas.microsoft.com/office/powerpoint/2010/main" val="3239949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標題 1"/>
          <p:cNvSpPr>
            <a:spLocks noGrp="1"/>
          </p:cNvSpPr>
          <p:nvPr>
            <p:ph type="title"/>
          </p:nvPr>
        </p:nvSpPr>
        <p:spPr bwMode="auto"/>
        <p:txBody>
          <a:bodyPr vert="horz" wrap="square" lIns="91440" tIns="45720" rIns="91440" bIns="45720" numCol="1" anchorCtr="0" compatLnSpc="1">
            <a:prstTxWarp prst="textNoShape">
              <a:avLst/>
            </a:prstTxWarp>
          </a:bodyPr>
          <a:lstStyle/>
          <a:p>
            <a:pPr marL="342900" indent="-342900" algn="ctr" eaLnBrk="1" hangingPunct="1"/>
            <a:r>
              <a:rPr lang="en-US" altLang="zh-TW" dirty="0" smtClean="0">
                <a:effectLst/>
              </a:rPr>
              <a:t>Crossover and Mutation</a:t>
            </a:r>
            <a:endParaRPr lang="zh-TW" altLang="en-US" dirty="0" smtClean="0">
              <a:effectLst/>
            </a:endParaRPr>
          </a:p>
        </p:txBody>
      </p:sp>
      <p:pic>
        <p:nvPicPr>
          <p:cNvPr id="13315" name="內容版面配置區 8" descr="GP_crossover.bmp"/>
          <p:cNvPicPr>
            <a:picLocks noGrp="1" noChangeAspect="1"/>
          </p:cNvPicPr>
          <p:nvPr>
            <p:ph idx="1"/>
          </p:nvPr>
        </p:nvPicPr>
        <p:blipFill>
          <a:blip r:embed="rId2" cstate="print"/>
          <a:srcRect/>
          <a:stretch>
            <a:fillRect/>
          </a:stretch>
        </p:blipFill>
        <p:spPr>
          <a:xfrm>
            <a:off x="1042988" y="1628775"/>
            <a:ext cx="3816350" cy="4800600"/>
          </a:xfrm>
        </p:spPr>
      </p:pic>
      <p:pic>
        <p:nvPicPr>
          <p:cNvPr id="13316" name="圖片 9" descr="GP_mutation.bmp"/>
          <p:cNvPicPr>
            <a:picLocks noChangeAspect="1"/>
          </p:cNvPicPr>
          <p:nvPr/>
        </p:nvPicPr>
        <p:blipFill>
          <a:blip r:embed="rId3" cstate="print"/>
          <a:srcRect/>
          <a:stretch>
            <a:fillRect/>
          </a:stretch>
        </p:blipFill>
        <p:spPr bwMode="auto">
          <a:xfrm>
            <a:off x="5040313" y="1385888"/>
            <a:ext cx="3852862" cy="5472112"/>
          </a:xfrm>
          <a:prstGeom prst="rect">
            <a:avLst/>
          </a:prstGeom>
          <a:noFill/>
          <a:ln w="9525">
            <a:noFill/>
            <a:miter lim="800000"/>
            <a:headEnd/>
            <a:tailEnd/>
          </a:ln>
        </p:spPr>
      </p:pic>
      <p:sp>
        <p:nvSpPr>
          <p:cNvPr id="13317" name="文字方塊 10"/>
          <p:cNvSpPr txBox="1">
            <a:spLocks noChangeArrowheads="1"/>
          </p:cNvSpPr>
          <p:nvPr/>
        </p:nvSpPr>
        <p:spPr bwMode="auto">
          <a:xfrm>
            <a:off x="1763713" y="1341438"/>
            <a:ext cx="2447925" cy="368300"/>
          </a:xfrm>
          <a:prstGeom prst="rect">
            <a:avLst/>
          </a:prstGeom>
          <a:noFill/>
          <a:ln w="9525">
            <a:noFill/>
            <a:miter lim="800000"/>
            <a:headEnd/>
            <a:tailEnd/>
          </a:ln>
        </p:spPr>
        <p:txBody>
          <a:bodyPr>
            <a:spAutoFit/>
          </a:bodyPr>
          <a:lstStyle/>
          <a:p>
            <a:r>
              <a:rPr lang="en-US" altLang="zh-TW"/>
              <a:t>Subtree crossover:</a:t>
            </a:r>
            <a:endParaRPr lang="zh-TW" altLang="en-US"/>
          </a:p>
        </p:txBody>
      </p:sp>
      <p:sp>
        <p:nvSpPr>
          <p:cNvPr id="13318" name="文字方塊 11"/>
          <p:cNvSpPr txBox="1">
            <a:spLocks noChangeArrowheads="1"/>
          </p:cNvSpPr>
          <p:nvPr/>
        </p:nvSpPr>
        <p:spPr bwMode="auto">
          <a:xfrm>
            <a:off x="5940425" y="1341438"/>
            <a:ext cx="2303463" cy="368300"/>
          </a:xfrm>
          <a:prstGeom prst="rect">
            <a:avLst/>
          </a:prstGeom>
          <a:noFill/>
          <a:ln w="9525">
            <a:noFill/>
            <a:miter lim="800000"/>
            <a:headEnd/>
            <a:tailEnd/>
          </a:ln>
        </p:spPr>
        <p:txBody>
          <a:bodyPr>
            <a:spAutoFit/>
          </a:bodyPr>
          <a:lstStyle/>
          <a:p>
            <a:r>
              <a:rPr lang="en-US" altLang="zh-TW"/>
              <a:t>Subtree mutation:</a:t>
            </a:r>
            <a:endParaRPr lang="zh-TW" altLang="en-US"/>
          </a:p>
        </p:txBody>
      </p:sp>
      <p:sp>
        <p:nvSpPr>
          <p:cNvPr id="13" name="矩形 12"/>
          <p:cNvSpPr/>
          <p:nvPr/>
        </p:nvSpPr>
        <p:spPr>
          <a:xfrm>
            <a:off x="1908175" y="2349500"/>
            <a:ext cx="935038" cy="1150938"/>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 name="矩形 14"/>
          <p:cNvSpPr/>
          <p:nvPr/>
        </p:nvSpPr>
        <p:spPr>
          <a:xfrm>
            <a:off x="3924300" y="2924175"/>
            <a:ext cx="935038" cy="1152525"/>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 name="矩形 15"/>
          <p:cNvSpPr/>
          <p:nvPr/>
        </p:nvSpPr>
        <p:spPr>
          <a:xfrm>
            <a:off x="6011863" y="2349500"/>
            <a:ext cx="1081087" cy="1295400"/>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0" name="投影片編號版面配置區 9"/>
          <p:cNvSpPr>
            <a:spLocks noGrp="1"/>
          </p:cNvSpPr>
          <p:nvPr>
            <p:ph type="sldNum" sz="quarter" idx="12"/>
          </p:nvPr>
        </p:nvSpPr>
        <p:spPr/>
        <p:txBody>
          <a:bodyPr/>
          <a:lstStyle/>
          <a:p>
            <a:pPr>
              <a:defRPr/>
            </a:pPr>
            <a:fld id="{0A6A15A4-0ABF-4AB4-BEFB-A6C5DAE6CC1A}" type="slidenum">
              <a:rPr lang="zh-TW" altLang="en-US" smtClean="0"/>
              <a:pPr>
                <a:defRPr/>
              </a:pPr>
              <a:t>49</a:t>
            </a:fld>
            <a:endParaRPr lang="zh-TW" altLang="en-US"/>
          </a:p>
        </p:txBody>
      </p:sp>
    </p:spTree>
    <p:extLst>
      <p:ext uri="{BB962C8B-B14F-4D97-AF65-F5344CB8AC3E}">
        <p14:creationId xmlns:p14="http://schemas.microsoft.com/office/powerpoint/2010/main" val="19789928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7504" y="274638"/>
            <a:ext cx="8856984" cy="1143000"/>
          </a:xfrm>
        </p:spPr>
        <p:txBody>
          <a:bodyPr>
            <a:normAutofit fontScale="90000"/>
          </a:bodyPr>
          <a:lstStyle/>
          <a:p>
            <a:r>
              <a:rPr lang="en-US" altLang="zh-TW" dirty="0">
                <a:latin typeface="Times New Roman" pitchFamily="18" charset="0"/>
                <a:ea typeface="標楷體" pitchFamily="65" charset="-120"/>
                <a:cs typeface="Times New Roman" pitchFamily="18" charset="0"/>
              </a:rPr>
              <a:t>Gene</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基因</a:t>
            </a:r>
            <a:r>
              <a:rPr lang="en-US" altLang="zh-TW" dirty="0" smtClean="0">
                <a:latin typeface="標楷體" pitchFamily="65" charset="-120"/>
                <a:ea typeface="標楷體" pitchFamily="65" charset="-120"/>
              </a:rPr>
              <a:t>) and </a:t>
            </a:r>
            <a:r>
              <a:rPr lang="en-US" altLang="zh-TW" dirty="0">
                <a:latin typeface="Times New Roman" pitchFamily="18" charset="0"/>
                <a:ea typeface="標楷體" pitchFamily="65" charset="-120"/>
                <a:cs typeface="Times New Roman" pitchFamily="18" charset="0"/>
              </a:rPr>
              <a:t>Chromosome</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染色體</a:t>
            </a:r>
            <a:r>
              <a:rPr lang="en-US" altLang="zh-TW" dirty="0">
                <a:latin typeface="標楷體" pitchFamily="65" charset="-120"/>
                <a:ea typeface="標楷體" pitchFamily="65" charset="-120"/>
              </a:rPr>
              <a:t>)</a:t>
            </a:r>
          </a:p>
        </p:txBody>
      </p:sp>
      <p:sp>
        <p:nvSpPr>
          <p:cNvPr id="3" name="內容版面配置區 2"/>
          <p:cNvSpPr>
            <a:spLocks noGrp="1"/>
          </p:cNvSpPr>
          <p:nvPr>
            <p:ph idx="1"/>
          </p:nvPr>
        </p:nvSpPr>
        <p:spPr/>
        <p:txBody>
          <a:bodyPr/>
          <a:lstStyle/>
          <a:p>
            <a:r>
              <a:rPr lang="zh-TW" altLang="en-US" dirty="0" smtClean="0"/>
              <a:t>在基因演算法中最基本的元素為基因，基因是基因演算法中最基本的運算元</a:t>
            </a:r>
            <a:r>
              <a:rPr lang="zh-TW" altLang="en-US" dirty="0"/>
              <a:t>。</a:t>
            </a:r>
            <a:endParaRPr lang="en-US" altLang="zh-TW" dirty="0" smtClean="0"/>
          </a:p>
          <a:p>
            <a:r>
              <a:rPr lang="zh-TW" altLang="en-US" dirty="0"/>
              <a:t>染色體是指由一群基因所組成的集合，跟基因不一樣的地方在於，染色體定義為一組完整的解。</a:t>
            </a:r>
          </a:p>
          <a:p>
            <a:endParaRPr lang="zh-TW" altLang="en-US" dirty="0"/>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4221088"/>
            <a:ext cx="2279489" cy="2464869"/>
          </a:xfrm>
          <a:prstGeom prst="rect">
            <a:avLst/>
          </a:prstGeom>
        </p:spPr>
      </p:pic>
      <p:graphicFrame>
        <p:nvGraphicFramePr>
          <p:cNvPr id="5" name="表格 4"/>
          <p:cNvGraphicFramePr>
            <a:graphicFrameLocks noGrp="1"/>
          </p:cNvGraphicFramePr>
          <p:nvPr>
            <p:extLst>
              <p:ext uri="{D42A27DB-BD31-4B8C-83A1-F6EECF244321}">
                <p14:modId xmlns:p14="http://schemas.microsoft.com/office/powerpoint/2010/main" val="1761490513"/>
              </p:ext>
            </p:extLst>
          </p:nvPr>
        </p:nvGraphicFramePr>
        <p:xfrm>
          <a:off x="2861678" y="4365104"/>
          <a:ext cx="6096000" cy="370840"/>
        </p:xfrm>
        <a:graphic>
          <a:graphicData uri="http://schemas.openxmlformats.org/drawingml/2006/table">
            <a:tbl>
              <a:tblPr firstRow="1" bandRow="1">
                <a:tableStyleId>{5C22544A-7EE6-4342-B048-85BDC9FD1C3A}</a:tableStyleId>
              </a:tblPr>
              <a:tblGrid>
                <a:gridCol w="1219200"/>
                <a:gridCol w="1219200"/>
                <a:gridCol w="1219200"/>
                <a:gridCol w="1219200"/>
                <a:gridCol w="1219200"/>
              </a:tblGrid>
              <a:tr h="370840">
                <a:tc>
                  <a:txBody>
                    <a:bodyPr/>
                    <a:lstStyle/>
                    <a:p>
                      <a:r>
                        <a:rPr lang="zh-TW" altLang="en-US" dirty="0" smtClean="0"/>
                        <a:t>姓名</a:t>
                      </a:r>
                      <a:endParaRPr lang="zh-TW" altLang="en-US" dirty="0"/>
                    </a:p>
                  </a:txBody>
                  <a:tcPr/>
                </a:tc>
                <a:tc>
                  <a:txBody>
                    <a:bodyPr/>
                    <a:lstStyle/>
                    <a:p>
                      <a:r>
                        <a:rPr lang="zh-TW" altLang="en-US" dirty="0" smtClean="0"/>
                        <a:t>身高</a:t>
                      </a:r>
                      <a:endParaRPr lang="zh-TW" altLang="en-US" dirty="0"/>
                    </a:p>
                  </a:txBody>
                  <a:tcPr/>
                </a:tc>
                <a:tc>
                  <a:txBody>
                    <a:bodyPr/>
                    <a:lstStyle/>
                    <a:p>
                      <a:r>
                        <a:rPr lang="zh-TW" altLang="en-US" dirty="0" smtClean="0"/>
                        <a:t>體重</a:t>
                      </a:r>
                      <a:endParaRPr lang="zh-TW" altLang="en-US" dirty="0"/>
                    </a:p>
                  </a:txBody>
                  <a:tcPr/>
                </a:tc>
                <a:tc>
                  <a:txBody>
                    <a:bodyPr/>
                    <a:lstStyle/>
                    <a:p>
                      <a:r>
                        <a:rPr lang="zh-TW" altLang="en-US" dirty="0" smtClean="0"/>
                        <a:t>膚色</a:t>
                      </a:r>
                      <a:endParaRPr lang="zh-TW" altLang="en-US" dirty="0"/>
                    </a:p>
                  </a:txBody>
                  <a:tcPr/>
                </a:tc>
                <a:tc>
                  <a:txBody>
                    <a:bodyPr/>
                    <a:lstStyle/>
                    <a:p>
                      <a:r>
                        <a:rPr lang="zh-TW" altLang="en-US" dirty="0" smtClean="0"/>
                        <a:t>性格</a:t>
                      </a:r>
                      <a:endParaRPr lang="zh-TW" altLang="en-US" dirty="0"/>
                    </a:p>
                  </a:txBody>
                  <a:tcPr/>
                </a:tc>
              </a:tr>
            </a:tbl>
          </a:graphicData>
        </a:graphic>
      </p:graphicFrame>
      <p:graphicFrame>
        <p:nvGraphicFramePr>
          <p:cNvPr id="6" name="表格 5"/>
          <p:cNvGraphicFramePr>
            <a:graphicFrameLocks noGrp="1"/>
          </p:cNvGraphicFramePr>
          <p:nvPr>
            <p:extLst>
              <p:ext uri="{D42A27DB-BD31-4B8C-83A1-F6EECF244321}">
                <p14:modId xmlns:p14="http://schemas.microsoft.com/office/powerpoint/2010/main" val="2713343811"/>
              </p:ext>
            </p:extLst>
          </p:nvPr>
        </p:nvGraphicFramePr>
        <p:xfrm>
          <a:off x="3779914" y="5373216"/>
          <a:ext cx="1728190" cy="432048"/>
        </p:xfrm>
        <a:graphic>
          <a:graphicData uri="http://schemas.openxmlformats.org/drawingml/2006/table">
            <a:tbl>
              <a:tblPr firstRow="1" bandRow="1">
                <a:tableStyleId>{5C22544A-7EE6-4342-B048-85BDC9FD1C3A}</a:tableStyleId>
              </a:tblPr>
              <a:tblGrid>
                <a:gridCol w="345638"/>
                <a:gridCol w="345638"/>
                <a:gridCol w="345638"/>
                <a:gridCol w="345638"/>
                <a:gridCol w="345638"/>
              </a:tblGrid>
              <a:tr h="432048">
                <a:tc>
                  <a:txBody>
                    <a:bodyPr/>
                    <a:lstStyle/>
                    <a:p>
                      <a:r>
                        <a:rPr lang="en-US" altLang="zh-TW" dirty="0" smtClean="0"/>
                        <a:t>1</a:t>
                      </a:r>
                      <a:endParaRPr lang="zh-TW" altLang="en-US" dirty="0"/>
                    </a:p>
                  </a:txBody>
                  <a:tcPr/>
                </a:tc>
                <a:tc>
                  <a:txBody>
                    <a:bodyPr/>
                    <a:lstStyle/>
                    <a:p>
                      <a:r>
                        <a:rPr lang="en-US" altLang="zh-TW" dirty="0" smtClean="0"/>
                        <a:t>0</a:t>
                      </a:r>
                      <a:endParaRPr lang="zh-TW" altLang="en-US" dirty="0"/>
                    </a:p>
                  </a:txBody>
                  <a:tcPr/>
                </a:tc>
                <a:tc>
                  <a:txBody>
                    <a:bodyPr/>
                    <a:lstStyle/>
                    <a:p>
                      <a:r>
                        <a:rPr lang="en-US" altLang="zh-TW" dirty="0" smtClean="0"/>
                        <a:t>1</a:t>
                      </a:r>
                      <a:endParaRPr lang="zh-TW" altLang="en-US" dirty="0"/>
                    </a:p>
                  </a:txBody>
                  <a:tcPr/>
                </a:tc>
                <a:tc>
                  <a:txBody>
                    <a:bodyPr/>
                    <a:lstStyle/>
                    <a:p>
                      <a:r>
                        <a:rPr lang="en-US" altLang="zh-TW" dirty="0" smtClean="0"/>
                        <a:t>1</a:t>
                      </a:r>
                      <a:endParaRPr lang="zh-TW" altLang="en-US" dirty="0"/>
                    </a:p>
                  </a:txBody>
                  <a:tcPr/>
                </a:tc>
                <a:tc>
                  <a:txBody>
                    <a:bodyPr/>
                    <a:lstStyle/>
                    <a:p>
                      <a:r>
                        <a:rPr lang="en-US" altLang="zh-TW" dirty="0" smtClean="0"/>
                        <a:t>0</a:t>
                      </a:r>
                      <a:endParaRPr lang="zh-TW" altLang="en-US" dirty="0"/>
                    </a:p>
                  </a:txBody>
                  <a:tcPr/>
                </a:tc>
              </a:tr>
            </a:tbl>
          </a:graphicData>
        </a:graphic>
      </p:graphicFrame>
      <p:cxnSp>
        <p:nvCxnSpPr>
          <p:cNvPr id="8" name="直線接點 7"/>
          <p:cNvCxnSpPr/>
          <p:nvPr/>
        </p:nvCxnSpPr>
        <p:spPr>
          <a:xfrm flipH="1">
            <a:off x="3779912" y="4797152"/>
            <a:ext cx="288032"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a:off x="5292080" y="4797152"/>
            <a:ext cx="216024" cy="57606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62172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dirty="0"/>
          </a:p>
        </p:txBody>
      </p:sp>
      <p:pic>
        <p:nvPicPr>
          <p:cNvPr id="4" name="內容版面配置區 5" descr="GP_flow.bmp"/>
          <p:cNvPicPr>
            <a:picLocks noChangeAspect="1"/>
          </p:cNvPicPr>
          <p:nvPr/>
        </p:nvPicPr>
        <p:blipFill>
          <a:blip r:embed="rId2" cstate="print"/>
          <a:srcRect/>
          <a:stretch>
            <a:fillRect/>
          </a:stretch>
        </p:blipFill>
        <p:spPr>
          <a:xfrm>
            <a:off x="2124075" y="0"/>
            <a:ext cx="5761038" cy="6715125"/>
          </a:xfrm>
          <a:prstGeom prst="rect">
            <a:avLst/>
          </a:prstGeom>
        </p:spPr>
      </p:pic>
    </p:spTree>
    <p:extLst>
      <p:ext uri="{BB962C8B-B14F-4D97-AF65-F5344CB8AC3E}">
        <p14:creationId xmlns:p14="http://schemas.microsoft.com/office/powerpoint/2010/main" val="6798514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GP</a:t>
            </a:r>
            <a:r>
              <a:rPr lang="zh-TW" altLang="en-US" dirty="0" smtClean="0"/>
              <a:t>之應用</a:t>
            </a:r>
            <a:endParaRPr lang="zh-TW" altLang="en-US" dirty="0"/>
          </a:p>
        </p:txBody>
      </p:sp>
      <p:sp>
        <p:nvSpPr>
          <p:cNvPr id="3" name="內容版面配置區 2"/>
          <p:cNvSpPr>
            <a:spLocks noGrp="1"/>
          </p:cNvSpPr>
          <p:nvPr>
            <p:ph idx="1"/>
          </p:nvPr>
        </p:nvSpPr>
        <p:spPr/>
        <p:txBody>
          <a:bodyPr/>
          <a:lstStyle/>
          <a:p>
            <a:endParaRPr lang="zh-TW"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060848"/>
            <a:ext cx="54864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35545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GA code: example 13(1/2)</a:t>
            </a:r>
            <a:endParaRPr lang="zh-TW" altLang="en-US" dirty="0"/>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6287" y="1958180"/>
            <a:ext cx="8086153" cy="4370893"/>
          </a:xfrm>
        </p:spPr>
      </p:pic>
    </p:spTree>
    <p:extLst>
      <p:ext uri="{BB962C8B-B14F-4D97-AF65-F5344CB8AC3E}">
        <p14:creationId xmlns:p14="http://schemas.microsoft.com/office/powerpoint/2010/main" val="24161651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GA code: </a:t>
            </a:r>
            <a:r>
              <a:rPr lang="en-US" altLang="zh-TW" dirty="0" smtClean="0"/>
              <a:t>example 13(2/2</a:t>
            </a:r>
            <a:r>
              <a:rPr lang="en-US" altLang="zh-TW" dirty="0"/>
              <a:t>)</a:t>
            </a:r>
            <a:endParaRPr lang="zh-TW" altLang="en-US" dirty="0"/>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9592" y="1412776"/>
            <a:ext cx="7344816" cy="4411904"/>
          </a:xfrm>
        </p:spPr>
      </p:pic>
      <p:sp>
        <p:nvSpPr>
          <p:cNvPr id="5" name="矩形 4"/>
          <p:cNvSpPr/>
          <p:nvPr/>
        </p:nvSpPr>
        <p:spPr>
          <a:xfrm>
            <a:off x="683568" y="6093296"/>
            <a:ext cx="7776864" cy="369332"/>
          </a:xfrm>
          <a:prstGeom prst="rect">
            <a:avLst/>
          </a:prstGeom>
        </p:spPr>
        <p:txBody>
          <a:bodyPr wrap="square">
            <a:spAutoFit/>
          </a:bodyPr>
          <a:lstStyle/>
          <a:p>
            <a:r>
              <a:rPr lang="en-US" altLang="zh-TW" dirty="0">
                <a:hlinkClick r:id="rId3"/>
              </a:rPr>
              <a:t>http://pyevolve.sourceforge.net/examples.html#example-1-simple-example</a:t>
            </a:r>
            <a:endParaRPr lang="zh-TW" altLang="en-US" dirty="0"/>
          </a:p>
        </p:txBody>
      </p:sp>
    </p:spTree>
    <p:extLst>
      <p:ext uri="{BB962C8B-B14F-4D97-AF65-F5344CB8AC3E}">
        <p14:creationId xmlns:p14="http://schemas.microsoft.com/office/powerpoint/2010/main" val="6867180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52682"/>
            <a:ext cx="6840760" cy="6703657"/>
          </a:xfrm>
        </p:spPr>
      </p:pic>
    </p:spTree>
    <p:extLst>
      <p:ext uri="{BB962C8B-B14F-4D97-AF65-F5344CB8AC3E}">
        <p14:creationId xmlns:p14="http://schemas.microsoft.com/office/powerpoint/2010/main" val="9400219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003" y="764704"/>
            <a:ext cx="8991997" cy="5495109"/>
          </a:xfrm>
        </p:spPr>
      </p:pic>
    </p:spTree>
    <p:extLst>
      <p:ext uri="{BB962C8B-B14F-4D97-AF65-F5344CB8AC3E}">
        <p14:creationId xmlns:p14="http://schemas.microsoft.com/office/powerpoint/2010/main" val="41998812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36" y="1124744"/>
            <a:ext cx="9076009" cy="4608512"/>
          </a:xfrm>
        </p:spPr>
      </p:pic>
    </p:spTree>
    <p:extLst>
      <p:ext uri="{BB962C8B-B14F-4D97-AF65-F5344CB8AC3E}">
        <p14:creationId xmlns:p14="http://schemas.microsoft.com/office/powerpoint/2010/main" val="25031184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GP code: pi</a:t>
            </a:r>
            <a:endParaRPr lang="zh-TW" altLang="en-US" dirty="0"/>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1600" y="1268760"/>
            <a:ext cx="7503307" cy="4904804"/>
          </a:xfrm>
        </p:spPr>
      </p:pic>
    </p:spTree>
    <p:extLst>
      <p:ext uri="{BB962C8B-B14F-4D97-AF65-F5344CB8AC3E}">
        <p14:creationId xmlns:p14="http://schemas.microsoft.com/office/powerpoint/2010/main" val="27947622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5616" y="836712"/>
            <a:ext cx="7275204" cy="4525963"/>
          </a:xfrm>
        </p:spPr>
      </p:pic>
      <p:sp>
        <p:nvSpPr>
          <p:cNvPr id="5" name="矩形 4"/>
          <p:cNvSpPr/>
          <p:nvPr/>
        </p:nvSpPr>
        <p:spPr>
          <a:xfrm>
            <a:off x="755576" y="5661248"/>
            <a:ext cx="7056784" cy="369332"/>
          </a:xfrm>
          <a:prstGeom prst="rect">
            <a:avLst/>
          </a:prstGeom>
        </p:spPr>
        <p:txBody>
          <a:bodyPr wrap="square">
            <a:spAutoFit/>
          </a:bodyPr>
          <a:lstStyle/>
          <a:p>
            <a:r>
              <a:rPr lang="en-US" altLang="zh-TW" dirty="0">
                <a:hlinkClick r:id="rId3"/>
              </a:rPr>
              <a:t>http://pyevolve.sourceforge.net/wordpress/?p=618</a:t>
            </a:r>
            <a:endParaRPr lang="zh-TW" altLang="en-US" dirty="0"/>
          </a:p>
        </p:txBody>
      </p:sp>
    </p:spTree>
    <p:extLst>
      <p:ext uri="{BB962C8B-B14F-4D97-AF65-F5344CB8AC3E}">
        <p14:creationId xmlns:p14="http://schemas.microsoft.com/office/powerpoint/2010/main" val="41139955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1484784"/>
            <a:ext cx="5000625" cy="1819275"/>
          </a:xfrm>
        </p:spPr>
      </p:pic>
    </p:spTree>
    <p:extLst>
      <p:ext uri="{BB962C8B-B14F-4D97-AF65-F5344CB8AC3E}">
        <p14:creationId xmlns:p14="http://schemas.microsoft.com/office/powerpoint/2010/main" val="2143712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a:latin typeface="Times New Roman" pitchFamily="18" charset="0"/>
                <a:ea typeface="標楷體" pitchFamily="65" charset="-120"/>
                <a:cs typeface="Times New Roman" pitchFamily="18" charset="0"/>
              </a:rPr>
              <a:t>Population</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族群</a:t>
            </a:r>
            <a:r>
              <a:rPr lang="en-US" altLang="zh-TW" dirty="0" smtClean="0">
                <a:latin typeface="標楷體" pitchFamily="65" charset="-120"/>
                <a:ea typeface="標楷體" pitchFamily="65" charset="-120"/>
              </a:rPr>
              <a:t>)</a:t>
            </a:r>
            <a:endParaRPr lang="zh-TW" altLang="en-US" dirty="0"/>
          </a:p>
        </p:txBody>
      </p:sp>
      <p:sp>
        <p:nvSpPr>
          <p:cNvPr id="3" name="內容版面配置區 2"/>
          <p:cNvSpPr>
            <a:spLocks noGrp="1"/>
          </p:cNvSpPr>
          <p:nvPr>
            <p:ph idx="1"/>
          </p:nvPr>
        </p:nvSpPr>
        <p:spPr/>
        <p:txBody>
          <a:bodyPr/>
          <a:lstStyle/>
          <a:p>
            <a:r>
              <a:rPr lang="zh-TW" altLang="en-US" dirty="0" smtClean="0"/>
              <a:t>在基因演算法中族群被定義為由多個染色體所組成的集合。</a:t>
            </a:r>
            <a:endParaRPr lang="zh-TW" altLang="en-US" dirty="0"/>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3140968"/>
            <a:ext cx="3000375" cy="2895600"/>
          </a:xfrm>
          <a:prstGeom prst="rect">
            <a:avLst/>
          </a:prstGeom>
        </p:spPr>
      </p:pic>
      <p:sp>
        <p:nvSpPr>
          <p:cNvPr id="5" name="橢圓 4"/>
          <p:cNvSpPr/>
          <p:nvPr/>
        </p:nvSpPr>
        <p:spPr>
          <a:xfrm>
            <a:off x="4211960" y="2564904"/>
            <a:ext cx="4392488" cy="331236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6" name="表格 5"/>
          <p:cNvGraphicFramePr>
            <a:graphicFrameLocks noGrp="1"/>
          </p:cNvGraphicFramePr>
          <p:nvPr>
            <p:extLst>
              <p:ext uri="{D42A27DB-BD31-4B8C-83A1-F6EECF244321}">
                <p14:modId xmlns:p14="http://schemas.microsoft.com/office/powerpoint/2010/main" val="3882116279"/>
              </p:ext>
            </p:extLst>
          </p:nvPr>
        </p:nvGraphicFramePr>
        <p:xfrm>
          <a:off x="5390076" y="2958088"/>
          <a:ext cx="1041400" cy="365760"/>
        </p:xfrm>
        <a:graphic>
          <a:graphicData uri="http://schemas.openxmlformats.org/drawingml/2006/table">
            <a:tbl>
              <a:tblPr firstRow="1" bandRow="1">
                <a:tableStyleId>{5C22544A-7EE6-4342-B048-85BDC9FD1C3A}</a:tableStyleId>
              </a:tblPr>
              <a:tblGrid>
                <a:gridCol w="208280"/>
                <a:gridCol w="208280"/>
                <a:gridCol w="208280"/>
                <a:gridCol w="208280"/>
                <a:gridCol w="208280"/>
              </a:tblGrid>
              <a:tr h="231800">
                <a:tc>
                  <a:txBody>
                    <a:bodyPr/>
                    <a:lstStyle/>
                    <a:p>
                      <a:endParaRPr lang="zh-TW" altLang="en-US" dirty="0"/>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dirty="0"/>
                    </a:p>
                  </a:txBody>
                  <a:tcPr/>
                </a:tc>
              </a:tr>
            </a:tbl>
          </a:graphicData>
        </a:graphic>
      </p:graphicFrame>
      <p:graphicFrame>
        <p:nvGraphicFramePr>
          <p:cNvPr id="7" name="表格 6"/>
          <p:cNvGraphicFramePr>
            <a:graphicFrameLocks noGrp="1"/>
          </p:cNvGraphicFramePr>
          <p:nvPr>
            <p:extLst>
              <p:ext uri="{D42A27DB-BD31-4B8C-83A1-F6EECF244321}">
                <p14:modId xmlns:p14="http://schemas.microsoft.com/office/powerpoint/2010/main" val="3670564486"/>
              </p:ext>
            </p:extLst>
          </p:nvPr>
        </p:nvGraphicFramePr>
        <p:xfrm>
          <a:off x="6804248" y="3573016"/>
          <a:ext cx="1041400" cy="365760"/>
        </p:xfrm>
        <a:graphic>
          <a:graphicData uri="http://schemas.openxmlformats.org/drawingml/2006/table">
            <a:tbl>
              <a:tblPr firstRow="1" bandRow="1">
                <a:tableStyleId>{5C22544A-7EE6-4342-B048-85BDC9FD1C3A}</a:tableStyleId>
              </a:tblPr>
              <a:tblGrid>
                <a:gridCol w="208280"/>
                <a:gridCol w="208280"/>
                <a:gridCol w="208280"/>
                <a:gridCol w="208280"/>
                <a:gridCol w="208280"/>
              </a:tblGrid>
              <a:tr h="231800">
                <a:tc>
                  <a:txBody>
                    <a:bodyPr/>
                    <a:lstStyle/>
                    <a:p>
                      <a:endParaRPr lang="zh-TW" altLang="en-US" dirty="0"/>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dirty="0"/>
                    </a:p>
                  </a:txBody>
                  <a:tcPr/>
                </a:tc>
              </a:tr>
            </a:tbl>
          </a:graphicData>
        </a:graphic>
      </p:graphicFrame>
      <p:graphicFrame>
        <p:nvGraphicFramePr>
          <p:cNvPr id="8" name="表格 7"/>
          <p:cNvGraphicFramePr>
            <a:graphicFrameLocks noGrp="1"/>
          </p:cNvGraphicFramePr>
          <p:nvPr>
            <p:extLst>
              <p:ext uri="{D42A27DB-BD31-4B8C-83A1-F6EECF244321}">
                <p14:modId xmlns:p14="http://schemas.microsoft.com/office/powerpoint/2010/main" val="3167658528"/>
              </p:ext>
            </p:extLst>
          </p:nvPr>
        </p:nvGraphicFramePr>
        <p:xfrm>
          <a:off x="7380312" y="4149080"/>
          <a:ext cx="1041400" cy="365760"/>
        </p:xfrm>
        <a:graphic>
          <a:graphicData uri="http://schemas.openxmlformats.org/drawingml/2006/table">
            <a:tbl>
              <a:tblPr firstRow="1" bandRow="1">
                <a:tableStyleId>{5C22544A-7EE6-4342-B048-85BDC9FD1C3A}</a:tableStyleId>
              </a:tblPr>
              <a:tblGrid>
                <a:gridCol w="208280"/>
                <a:gridCol w="208280"/>
                <a:gridCol w="208280"/>
                <a:gridCol w="208280"/>
                <a:gridCol w="208280"/>
              </a:tblGrid>
              <a:tr h="231800">
                <a:tc>
                  <a:txBody>
                    <a:bodyPr/>
                    <a:lstStyle/>
                    <a:p>
                      <a:endParaRPr lang="zh-TW" altLang="en-US" dirty="0"/>
                    </a:p>
                  </a:txBody>
                  <a:tcPr/>
                </a:tc>
                <a:tc>
                  <a:txBody>
                    <a:bodyPr/>
                    <a:lstStyle/>
                    <a:p>
                      <a:endParaRPr lang="zh-TW" altLang="en-US"/>
                    </a:p>
                  </a:txBody>
                  <a:tcPr/>
                </a:tc>
                <a:tc>
                  <a:txBody>
                    <a:bodyPr/>
                    <a:lstStyle/>
                    <a:p>
                      <a:endParaRPr lang="zh-TW" altLang="en-US" dirty="0"/>
                    </a:p>
                  </a:txBody>
                  <a:tcPr/>
                </a:tc>
                <a:tc>
                  <a:txBody>
                    <a:bodyPr/>
                    <a:lstStyle/>
                    <a:p>
                      <a:endParaRPr lang="zh-TW" altLang="en-US"/>
                    </a:p>
                  </a:txBody>
                  <a:tcPr/>
                </a:tc>
                <a:tc>
                  <a:txBody>
                    <a:bodyPr/>
                    <a:lstStyle/>
                    <a:p>
                      <a:endParaRPr lang="zh-TW" altLang="en-US" dirty="0"/>
                    </a:p>
                  </a:txBody>
                  <a:tcPr/>
                </a:tc>
              </a:tr>
            </a:tbl>
          </a:graphicData>
        </a:graphic>
      </p:graphicFrame>
      <p:graphicFrame>
        <p:nvGraphicFramePr>
          <p:cNvPr id="9" name="表格 8"/>
          <p:cNvGraphicFramePr>
            <a:graphicFrameLocks noGrp="1"/>
          </p:cNvGraphicFramePr>
          <p:nvPr>
            <p:extLst>
              <p:ext uri="{D42A27DB-BD31-4B8C-83A1-F6EECF244321}">
                <p14:modId xmlns:p14="http://schemas.microsoft.com/office/powerpoint/2010/main" val="2935378150"/>
              </p:ext>
            </p:extLst>
          </p:nvPr>
        </p:nvGraphicFramePr>
        <p:xfrm>
          <a:off x="4716016" y="3501008"/>
          <a:ext cx="1041400" cy="365760"/>
        </p:xfrm>
        <a:graphic>
          <a:graphicData uri="http://schemas.openxmlformats.org/drawingml/2006/table">
            <a:tbl>
              <a:tblPr firstRow="1" bandRow="1">
                <a:tableStyleId>{5C22544A-7EE6-4342-B048-85BDC9FD1C3A}</a:tableStyleId>
              </a:tblPr>
              <a:tblGrid>
                <a:gridCol w="208280"/>
                <a:gridCol w="208280"/>
                <a:gridCol w="208280"/>
                <a:gridCol w="208280"/>
                <a:gridCol w="208280"/>
              </a:tblGrid>
              <a:tr h="231800">
                <a:tc>
                  <a:txBody>
                    <a:bodyPr/>
                    <a:lstStyle/>
                    <a:p>
                      <a:endParaRPr lang="zh-TW" altLang="en-US" dirty="0"/>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dirty="0"/>
                    </a:p>
                  </a:txBody>
                  <a:tcPr/>
                </a:tc>
              </a:tr>
            </a:tbl>
          </a:graphicData>
        </a:graphic>
      </p:graphicFrame>
      <p:graphicFrame>
        <p:nvGraphicFramePr>
          <p:cNvPr id="10" name="表格 9"/>
          <p:cNvGraphicFramePr>
            <a:graphicFrameLocks noGrp="1"/>
          </p:cNvGraphicFramePr>
          <p:nvPr>
            <p:extLst>
              <p:ext uri="{D42A27DB-BD31-4B8C-83A1-F6EECF244321}">
                <p14:modId xmlns:p14="http://schemas.microsoft.com/office/powerpoint/2010/main" val="1356933213"/>
              </p:ext>
            </p:extLst>
          </p:nvPr>
        </p:nvGraphicFramePr>
        <p:xfrm>
          <a:off x="5887504" y="4038208"/>
          <a:ext cx="1041400" cy="365760"/>
        </p:xfrm>
        <a:graphic>
          <a:graphicData uri="http://schemas.openxmlformats.org/drawingml/2006/table">
            <a:tbl>
              <a:tblPr firstRow="1" bandRow="1">
                <a:tableStyleId>{5C22544A-7EE6-4342-B048-85BDC9FD1C3A}</a:tableStyleId>
              </a:tblPr>
              <a:tblGrid>
                <a:gridCol w="208280"/>
                <a:gridCol w="208280"/>
                <a:gridCol w="208280"/>
                <a:gridCol w="208280"/>
                <a:gridCol w="208280"/>
              </a:tblGrid>
              <a:tr h="119256">
                <a:tc>
                  <a:txBody>
                    <a:bodyPr/>
                    <a:lstStyle/>
                    <a:p>
                      <a:endParaRPr lang="zh-TW" altLang="en-US" dirty="0"/>
                    </a:p>
                  </a:txBody>
                  <a:tcPr/>
                </a:tc>
                <a:tc>
                  <a:txBody>
                    <a:bodyPr/>
                    <a:lstStyle/>
                    <a:p>
                      <a:endParaRPr lang="zh-TW" altLang="en-US"/>
                    </a:p>
                  </a:txBody>
                  <a:tcPr/>
                </a:tc>
                <a:tc>
                  <a:txBody>
                    <a:bodyPr/>
                    <a:lstStyle/>
                    <a:p>
                      <a:endParaRPr lang="zh-TW" altLang="en-US" dirty="0"/>
                    </a:p>
                  </a:txBody>
                  <a:tcPr/>
                </a:tc>
                <a:tc>
                  <a:txBody>
                    <a:bodyPr/>
                    <a:lstStyle/>
                    <a:p>
                      <a:endParaRPr lang="zh-TW" altLang="en-US"/>
                    </a:p>
                  </a:txBody>
                  <a:tcPr/>
                </a:tc>
                <a:tc>
                  <a:txBody>
                    <a:bodyPr/>
                    <a:lstStyle/>
                    <a:p>
                      <a:endParaRPr lang="zh-TW" altLang="en-US" dirty="0"/>
                    </a:p>
                  </a:txBody>
                  <a:tcPr/>
                </a:tc>
              </a:tr>
            </a:tbl>
          </a:graphicData>
        </a:graphic>
      </p:graphicFrame>
      <p:graphicFrame>
        <p:nvGraphicFramePr>
          <p:cNvPr id="11" name="表格 10"/>
          <p:cNvGraphicFramePr>
            <a:graphicFrameLocks noGrp="1"/>
          </p:cNvGraphicFramePr>
          <p:nvPr>
            <p:extLst>
              <p:ext uri="{D42A27DB-BD31-4B8C-83A1-F6EECF244321}">
                <p14:modId xmlns:p14="http://schemas.microsoft.com/office/powerpoint/2010/main" val="1809477131"/>
              </p:ext>
            </p:extLst>
          </p:nvPr>
        </p:nvGraphicFramePr>
        <p:xfrm>
          <a:off x="5004048" y="4509120"/>
          <a:ext cx="1041400" cy="365760"/>
        </p:xfrm>
        <a:graphic>
          <a:graphicData uri="http://schemas.openxmlformats.org/drawingml/2006/table">
            <a:tbl>
              <a:tblPr firstRow="1" bandRow="1">
                <a:tableStyleId>{5C22544A-7EE6-4342-B048-85BDC9FD1C3A}</a:tableStyleId>
              </a:tblPr>
              <a:tblGrid>
                <a:gridCol w="208280"/>
                <a:gridCol w="208280"/>
                <a:gridCol w="208280"/>
                <a:gridCol w="208280"/>
                <a:gridCol w="208280"/>
              </a:tblGrid>
              <a:tr h="231800">
                <a:tc>
                  <a:txBody>
                    <a:bodyPr/>
                    <a:lstStyle/>
                    <a:p>
                      <a:endParaRPr lang="zh-TW" altLang="en-US" dirty="0"/>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dirty="0"/>
                    </a:p>
                  </a:txBody>
                  <a:tcPr/>
                </a:tc>
              </a:tr>
            </a:tbl>
          </a:graphicData>
        </a:graphic>
      </p:graphicFrame>
      <p:graphicFrame>
        <p:nvGraphicFramePr>
          <p:cNvPr id="12" name="表格 11"/>
          <p:cNvGraphicFramePr>
            <a:graphicFrameLocks noGrp="1"/>
          </p:cNvGraphicFramePr>
          <p:nvPr>
            <p:extLst>
              <p:ext uri="{D42A27DB-BD31-4B8C-83A1-F6EECF244321}">
                <p14:modId xmlns:p14="http://schemas.microsoft.com/office/powerpoint/2010/main" val="2153853059"/>
              </p:ext>
            </p:extLst>
          </p:nvPr>
        </p:nvGraphicFramePr>
        <p:xfrm>
          <a:off x="6516216" y="4869160"/>
          <a:ext cx="1041400" cy="365760"/>
        </p:xfrm>
        <a:graphic>
          <a:graphicData uri="http://schemas.openxmlformats.org/drawingml/2006/table">
            <a:tbl>
              <a:tblPr firstRow="1" bandRow="1">
                <a:tableStyleId>{5C22544A-7EE6-4342-B048-85BDC9FD1C3A}</a:tableStyleId>
              </a:tblPr>
              <a:tblGrid>
                <a:gridCol w="208280"/>
                <a:gridCol w="208280"/>
                <a:gridCol w="208280"/>
                <a:gridCol w="208280"/>
                <a:gridCol w="208280"/>
              </a:tblGrid>
              <a:tr h="231800">
                <a:tc>
                  <a:txBody>
                    <a:bodyPr/>
                    <a:lstStyle/>
                    <a:p>
                      <a:endParaRPr lang="zh-TW" altLang="en-US" dirty="0"/>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dirty="0"/>
                    </a:p>
                  </a:txBody>
                  <a:tcPr/>
                </a:tc>
              </a:tr>
            </a:tbl>
          </a:graphicData>
        </a:graphic>
      </p:graphicFrame>
    </p:spTree>
    <p:extLst>
      <p:ext uri="{BB962C8B-B14F-4D97-AF65-F5344CB8AC3E}">
        <p14:creationId xmlns:p14="http://schemas.microsoft.com/office/powerpoint/2010/main" val="32385502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5" name="內容版面配置區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908720"/>
            <a:ext cx="8435824" cy="5256584"/>
          </a:xfrm>
        </p:spPr>
      </p:pic>
    </p:spTree>
    <p:extLst>
      <p:ext uri="{BB962C8B-B14F-4D97-AF65-F5344CB8AC3E}">
        <p14:creationId xmlns:p14="http://schemas.microsoft.com/office/powerpoint/2010/main" val="24031436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安裝</a:t>
            </a:r>
            <a:r>
              <a:rPr lang="en-US" altLang="zh-TW" dirty="0" smtClean="0"/>
              <a:t>eclipse &amp; python</a:t>
            </a:r>
            <a:r>
              <a:rPr lang="zh-TW" altLang="en-US" dirty="0" smtClean="0"/>
              <a:t>套件</a:t>
            </a:r>
            <a:r>
              <a:rPr lang="en-US" altLang="zh-TW" dirty="0" smtClean="0"/>
              <a:t>:</a:t>
            </a:r>
            <a:r>
              <a:rPr lang="en-US" altLang="zh-TW" dirty="0" err="1" smtClean="0"/>
              <a:t>pydev</a:t>
            </a:r>
            <a:endParaRPr lang="zh-TW" altLang="en-US" dirty="0"/>
          </a:p>
        </p:txBody>
      </p:sp>
      <p:sp>
        <p:nvSpPr>
          <p:cNvPr id="3" name="內容版面配置區 2"/>
          <p:cNvSpPr>
            <a:spLocks noGrp="1"/>
          </p:cNvSpPr>
          <p:nvPr>
            <p:ph idx="1"/>
          </p:nvPr>
        </p:nvSpPr>
        <p:spPr/>
        <p:txBody>
          <a:bodyPr/>
          <a:lstStyle/>
          <a:p>
            <a:r>
              <a:rPr lang="en-US" altLang="zh-TW" dirty="0" smtClean="0"/>
              <a:t>Step1:</a:t>
            </a:r>
            <a:r>
              <a:rPr lang="zh-TW" altLang="en-US" dirty="0" smtClean="0"/>
              <a:t>先安裝</a:t>
            </a:r>
            <a:r>
              <a:rPr lang="en-US" altLang="zh-TW" dirty="0" smtClean="0"/>
              <a:t>python(</a:t>
            </a:r>
            <a:r>
              <a:rPr lang="zh-TW" altLang="en-US" dirty="0" smtClean="0"/>
              <a:t>建議安裝</a:t>
            </a:r>
            <a:r>
              <a:rPr lang="en-US" altLang="zh-TW" dirty="0" smtClean="0"/>
              <a:t>2.6</a:t>
            </a:r>
            <a:r>
              <a:rPr lang="zh-TW" altLang="en-US" dirty="0" smtClean="0"/>
              <a:t>版本</a:t>
            </a:r>
            <a:r>
              <a:rPr lang="en-US" altLang="zh-TW" dirty="0" smtClean="0"/>
              <a:t>)</a:t>
            </a:r>
          </a:p>
          <a:p>
            <a:r>
              <a:rPr lang="en-US" altLang="zh-TW" dirty="0" smtClean="0"/>
              <a:t>Step2:</a:t>
            </a:r>
            <a:r>
              <a:rPr lang="zh-TW" altLang="en-US" dirty="0" smtClean="0"/>
              <a:t>下載</a:t>
            </a:r>
            <a:r>
              <a:rPr lang="en-US" altLang="zh-TW" dirty="0" smtClean="0"/>
              <a:t>eclipse </a:t>
            </a:r>
            <a:endParaRPr lang="en-US" altLang="zh-TW" dirty="0" smtClean="0">
              <a:hlinkClick r:id="rId2"/>
            </a:endParaRPr>
          </a:p>
          <a:p>
            <a:r>
              <a:rPr lang="en-US" altLang="zh-TW" dirty="0" smtClean="0">
                <a:hlinkClick r:id="rId2"/>
              </a:rPr>
              <a:t>http</a:t>
            </a:r>
            <a:r>
              <a:rPr lang="en-US" altLang="zh-TW" dirty="0">
                <a:hlinkClick r:id="rId2"/>
              </a:rPr>
              <a:t>://www.eclipse.org/downloads/</a:t>
            </a:r>
            <a:endParaRPr lang="zh-TW" altLang="en-US" dirty="0"/>
          </a:p>
        </p:txBody>
      </p:sp>
    </p:spTree>
    <p:extLst>
      <p:ext uri="{BB962C8B-B14F-4D97-AF65-F5344CB8AC3E}">
        <p14:creationId xmlns:p14="http://schemas.microsoft.com/office/powerpoint/2010/main" val="609340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0"/>
            <a:ext cx="8361486" cy="6591774"/>
          </a:xfrm>
        </p:spPr>
      </p:pic>
      <p:sp>
        <p:nvSpPr>
          <p:cNvPr id="5" name="矩形 4"/>
          <p:cNvSpPr/>
          <p:nvPr/>
        </p:nvSpPr>
        <p:spPr>
          <a:xfrm>
            <a:off x="5580112" y="1988840"/>
            <a:ext cx="864096"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5522424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3280"/>
            <a:ext cx="7992888" cy="6664765"/>
          </a:xfrm>
        </p:spPr>
      </p:pic>
      <p:sp>
        <p:nvSpPr>
          <p:cNvPr id="5" name="矩形 4"/>
          <p:cNvSpPr/>
          <p:nvPr/>
        </p:nvSpPr>
        <p:spPr>
          <a:xfrm>
            <a:off x="2339752" y="6525344"/>
            <a:ext cx="2016224"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6354052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9592" y="692696"/>
            <a:ext cx="6792661" cy="5073427"/>
          </a:xfrm>
        </p:spPr>
      </p:pic>
      <p:sp>
        <p:nvSpPr>
          <p:cNvPr id="5" name="矩形 4"/>
          <p:cNvSpPr/>
          <p:nvPr/>
        </p:nvSpPr>
        <p:spPr>
          <a:xfrm>
            <a:off x="2771800" y="3573016"/>
            <a:ext cx="1296144"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1984779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5656" y="1484784"/>
            <a:ext cx="6038850" cy="3038475"/>
          </a:xfrm>
        </p:spPr>
      </p:pic>
      <p:sp>
        <p:nvSpPr>
          <p:cNvPr id="5" name="矩形 4"/>
          <p:cNvSpPr/>
          <p:nvPr/>
        </p:nvSpPr>
        <p:spPr>
          <a:xfrm>
            <a:off x="2123728" y="2492896"/>
            <a:ext cx="2880320"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p:cNvSpPr txBox="1"/>
          <p:nvPr/>
        </p:nvSpPr>
        <p:spPr>
          <a:xfrm>
            <a:off x="4932040" y="2132856"/>
            <a:ext cx="1569660" cy="369332"/>
          </a:xfrm>
          <a:prstGeom prst="rect">
            <a:avLst/>
          </a:prstGeom>
          <a:noFill/>
        </p:spPr>
        <p:txBody>
          <a:bodyPr wrap="none" rtlCol="0">
            <a:spAutoFit/>
          </a:bodyPr>
          <a:lstStyle/>
          <a:p>
            <a:r>
              <a:rPr lang="zh-TW" altLang="en-US" dirty="0" smtClean="0">
                <a:solidFill>
                  <a:srgbClr val="FF0000"/>
                </a:solidFill>
              </a:rPr>
              <a:t>檔案存放位置</a:t>
            </a:r>
            <a:endParaRPr lang="en-US" altLang="zh-TW" dirty="0" smtClean="0">
              <a:solidFill>
                <a:srgbClr val="FF0000"/>
              </a:solidFill>
            </a:endParaRPr>
          </a:p>
        </p:txBody>
      </p:sp>
    </p:spTree>
    <p:extLst>
      <p:ext uri="{BB962C8B-B14F-4D97-AF65-F5344CB8AC3E}">
        <p14:creationId xmlns:p14="http://schemas.microsoft.com/office/powerpoint/2010/main" val="8102019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260648"/>
            <a:ext cx="7520425" cy="5649491"/>
          </a:xfrm>
        </p:spPr>
      </p:pic>
      <p:sp>
        <p:nvSpPr>
          <p:cNvPr id="5" name="矩形 4"/>
          <p:cNvSpPr/>
          <p:nvPr/>
        </p:nvSpPr>
        <p:spPr>
          <a:xfrm>
            <a:off x="2771800" y="1917778"/>
            <a:ext cx="1512168"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8210876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584" y="260648"/>
            <a:ext cx="7128792" cy="6120187"/>
          </a:xfrm>
        </p:spPr>
      </p:pic>
      <p:sp>
        <p:nvSpPr>
          <p:cNvPr id="5" name="矩形 4"/>
          <p:cNvSpPr/>
          <p:nvPr/>
        </p:nvSpPr>
        <p:spPr>
          <a:xfrm>
            <a:off x="1547664" y="1340768"/>
            <a:ext cx="1512168"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p:cNvSpPr/>
          <p:nvPr/>
        </p:nvSpPr>
        <p:spPr>
          <a:xfrm>
            <a:off x="1115616" y="2348880"/>
            <a:ext cx="756084" cy="1800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4871337" y="5950606"/>
            <a:ext cx="108012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2915816" y="848515"/>
            <a:ext cx="2074799" cy="369332"/>
          </a:xfrm>
          <a:prstGeom prst="rect">
            <a:avLst/>
          </a:prstGeom>
          <a:noFill/>
        </p:spPr>
        <p:txBody>
          <a:bodyPr wrap="none" rtlCol="0">
            <a:spAutoFit/>
          </a:bodyPr>
          <a:lstStyle/>
          <a:p>
            <a:r>
              <a:rPr lang="zh-TW" altLang="en-US" dirty="0" smtClean="0">
                <a:solidFill>
                  <a:srgbClr val="FF0000"/>
                </a:solidFill>
              </a:rPr>
              <a:t>輸入網址後按</a:t>
            </a:r>
            <a:r>
              <a:rPr lang="en-US" altLang="zh-TW" dirty="0" smtClean="0">
                <a:solidFill>
                  <a:srgbClr val="FF0000"/>
                </a:solidFill>
              </a:rPr>
              <a:t>enter</a:t>
            </a:r>
          </a:p>
        </p:txBody>
      </p:sp>
    </p:spTree>
    <p:extLst>
      <p:ext uri="{BB962C8B-B14F-4D97-AF65-F5344CB8AC3E}">
        <p14:creationId xmlns:p14="http://schemas.microsoft.com/office/powerpoint/2010/main" val="131637086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dirty="0" smtClean="0"/>
              <a:t>Next=&gt;next=&gt;agree</a:t>
            </a:r>
            <a:endParaRPr lang="zh-TW" altLang="en-US" dirty="0"/>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2780928"/>
            <a:ext cx="5038725" cy="1943100"/>
          </a:xfrm>
          <a:prstGeom prst="rect">
            <a:avLst/>
          </a:prstGeom>
        </p:spPr>
      </p:pic>
    </p:spTree>
    <p:extLst>
      <p:ext uri="{BB962C8B-B14F-4D97-AF65-F5344CB8AC3E}">
        <p14:creationId xmlns:p14="http://schemas.microsoft.com/office/powerpoint/2010/main" val="405457791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188640"/>
            <a:ext cx="7992888" cy="6006398"/>
          </a:xfrm>
        </p:spPr>
      </p:pic>
      <p:sp>
        <p:nvSpPr>
          <p:cNvPr id="5" name="矩形 4"/>
          <p:cNvSpPr/>
          <p:nvPr/>
        </p:nvSpPr>
        <p:spPr>
          <a:xfrm>
            <a:off x="2915816" y="908720"/>
            <a:ext cx="172819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p:cNvSpPr/>
          <p:nvPr/>
        </p:nvSpPr>
        <p:spPr>
          <a:xfrm>
            <a:off x="4067944" y="4149080"/>
            <a:ext cx="792088"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058406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Times New Roman" pitchFamily="18" charset="0"/>
                <a:ea typeface="標楷體" pitchFamily="65" charset="-120"/>
                <a:cs typeface="Times New Roman" pitchFamily="18" charset="0"/>
              </a:rPr>
              <a:t>Fitness function</a:t>
            </a:r>
            <a:r>
              <a:rPr lang="en-US" altLang="zh-TW" dirty="0" smtClean="0">
                <a:latin typeface="標楷體" pitchFamily="65" charset="-120"/>
                <a:ea typeface="標楷體" pitchFamily="65" charset="-120"/>
              </a:rPr>
              <a:t>(</a:t>
            </a:r>
            <a:r>
              <a:rPr lang="zh-TW" altLang="en-US" dirty="0">
                <a:latin typeface="標楷體" pitchFamily="65" charset="-120"/>
                <a:ea typeface="標楷體" pitchFamily="65" charset="-120"/>
              </a:rPr>
              <a:t>適應函數</a:t>
            </a:r>
            <a:r>
              <a:rPr lang="en-US" altLang="zh-TW" dirty="0">
                <a:latin typeface="標楷體" pitchFamily="65" charset="-120"/>
                <a:ea typeface="標楷體" pitchFamily="65" charset="-120"/>
              </a:rPr>
              <a:t>)</a:t>
            </a:r>
            <a:endParaRPr lang="zh-TW" altLang="en-US" dirty="0"/>
          </a:p>
        </p:txBody>
      </p:sp>
      <p:sp>
        <p:nvSpPr>
          <p:cNvPr id="3" name="內容版面配置區 2"/>
          <p:cNvSpPr>
            <a:spLocks noGrp="1"/>
          </p:cNvSpPr>
          <p:nvPr>
            <p:ph idx="1"/>
          </p:nvPr>
        </p:nvSpPr>
        <p:spPr/>
        <p:txBody>
          <a:bodyPr/>
          <a:lstStyle/>
          <a:p>
            <a:r>
              <a:rPr lang="en-US" altLang="zh-TW" dirty="0" smtClean="0"/>
              <a:t>『</a:t>
            </a:r>
            <a:r>
              <a:rPr lang="zh-TW" altLang="zh-TW" dirty="0" smtClean="0"/>
              <a:t>物競天擇</a:t>
            </a:r>
            <a:r>
              <a:rPr lang="zh-TW" altLang="zh-TW" dirty="0"/>
              <a:t>．</a:t>
            </a:r>
            <a:r>
              <a:rPr lang="zh-TW" altLang="zh-TW" dirty="0" smtClean="0"/>
              <a:t>適者生存</a:t>
            </a:r>
            <a:r>
              <a:rPr lang="en-US" altLang="zh-TW" dirty="0" smtClean="0"/>
              <a:t>』</a:t>
            </a:r>
          </a:p>
          <a:p>
            <a:r>
              <a:rPr lang="zh-TW" altLang="en-US" dirty="0" smtClean="0"/>
              <a:t>天擇</a:t>
            </a:r>
            <a:r>
              <a:rPr lang="en-US" altLang="zh-TW" dirty="0" smtClean="0"/>
              <a:t>(</a:t>
            </a:r>
            <a:r>
              <a:rPr lang="zh-TW" altLang="en-US" dirty="0" smtClean="0"/>
              <a:t>環境</a:t>
            </a:r>
            <a:r>
              <a:rPr lang="en-US" altLang="zh-TW" dirty="0" smtClean="0"/>
              <a:t>) = </a:t>
            </a:r>
            <a:r>
              <a:rPr lang="en-US" altLang="zh-TW" dirty="0"/>
              <a:t>F</a:t>
            </a:r>
            <a:r>
              <a:rPr lang="en-US" altLang="zh-TW" dirty="0" smtClean="0"/>
              <a:t>itness Function</a:t>
            </a:r>
            <a:endParaRPr lang="zh-TW" altLang="en-US" dirty="0"/>
          </a:p>
        </p:txBody>
      </p:sp>
    </p:spTree>
    <p:extLst>
      <p:ext uri="{BB962C8B-B14F-4D97-AF65-F5344CB8AC3E}">
        <p14:creationId xmlns:p14="http://schemas.microsoft.com/office/powerpoint/2010/main" val="134782883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1680" y="1772816"/>
            <a:ext cx="5029200" cy="1362075"/>
          </a:xfrm>
        </p:spPr>
      </p:pic>
      <p:sp>
        <p:nvSpPr>
          <p:cNvPr id="5" name="矩形 4"/>
          <p:cNvSpPr/>
          <p:nvPr/>
        </p:nvSpPr>
        <p:spPr>
          <a:xfrm>
            <a:off x="2987824" y="2636912"/>
            <a:ext cx="1368152"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93564715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7" y="332656"/>
            <a:ext cx="7555329" cy="5688632"/>
          </a:xfrm>
        </p:spPr>
      </p:pic>
      <p:sp>
        <p:nvSpPr>
          <p:cNvPr id="5" name="矩形 4"/>
          <p:cNvSpPr/>
          <p:nvPr/>
        </p:nvSpPr>
        <p:spPr>
          <a:xfrm>
            <a:off x="2411760" y="2420888"/>
            <a:ext cx="1224136"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2511093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576" y="476672"/>
            <a:ext cx="6840760" cy="5914861"/>
          </a:xfrm>
        </p:spPr>
      </p:pic>
      <p:sp>
        <p:nvSpPr>
          <p:cNvPr id="5" name="矩形 4"/>
          <p:cNvSpPr/>
          <p:nvPr/>
        </p:nvSpPr>
        <p:spPr>
          <a:xfrm>
            <a:off x="899592" y="1124744"/>
            <a:ext cx="792088"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p:cNvSpPr/>
          <p:nvPr/>
        </p:nvSpPr>
        <p:spPr>
          <a:xfrm>
            <a:off x="1187624" y="3212976"/>
            <a:ext cx="792088"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2915816" y="4581128"/>
            <a:ext cx="172819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90027244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692696"/>
            <a:ext cx="6803403" cy="5433467"/>
          </a:xfrm>
        </p:spPr>
      </p:pic>
      <p:sp>
        <p:nvSpPr>
          <p:cNvPr id="5" name="矩形 4"/>
          <p:cNvSpPr/>
          <p:nvPr/>
        </p:nvSpPr>
        <p:spPr>
          <a:xfrm>
            <a:off x="611560" y="2060848"/>
            <a:ext cx="864096"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p:cNvSpPr/>
          <p:nvPr/>
        </p:nvSpPr>
        <p:spPr>
          <a:xfrm>
            <a:off x="1043608" y="2996952"/>
            <a:ext cx="1008112"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6444208" y="1484784"/>
            <a:ext cx="100811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02645537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548680"/>
            <a:ext cx="7128792" cy="5618941"/>
          </a:xfrm>
        </p:spPr>
      </p:pic>
      <p:sp>
        <p:nvSpPr>
          <p:cNvPr id="5" name="矩形 4"/>
          <p:cNvSpPr/>
          <p:nvPr/>
        </p:nvSpPr>
        <p:spPr>
          <a:xfrm>
            <a:off x="5652120" y="2924944"/>
            <a:ext cx="100811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p:cNvSpPr txBox="1"/>
          <p:nvPr/>
        </p:nvSpPr>
        <p:spPr>
          <a:xfrm>
            <a:off x="4644008" y="2348880"/>
            <a:ext cx="3392275" cy="369332"/>
          </a:xfrm>
          <a:prstGeom prst="rect">
            <a:avLst/>
          </a:prstGeom>
          <a:noFill/>
        </p:spPr>
        <p:txBody>
          <a:bodyPr wrap="none" rtlCol="0">
            <a:spAutoFit/>
          </a:bodyPr>
          <a:lstStyle/>
          <a:p>
            <a:r>
              <a:rPr lang="zh-TW" altLang="en-US" dirty="0" smtClean="0">
                <a:solidFill>
                  <a:srgbClr val="FF0000"/>
                </a:solidFill>
              </a:rPr>
              <a:t>找你安裝完</a:t>
            </a:r>
            <a:r>
              <a:rPr lang="en-US" altLang="zh-TW" dirty="0" smtClean="0">
                <a:solidFill>
                  <a:srgbClr val="FF0000"/>
                </a:solidFill>
              </a:rPr>
              <a:t>python</a:t>
            </a:r>
            <a:r>
              <a:rPr lang="zh-TW" altLang="en-US" dirty="0" smtClean="0">
                <a:solidFill>
                  <a:srgbClr val="FF0000"/>
                </a:solidFill>
              </a:rPr>
              <a:t>的執行檔位置</a:t>
            </a:r>
            <a:endParaRPr lang="zh-TW" altLang="en-US" dirty="0">
              <a:solidFill>
                <a:srgbClr val="FF0000"/>
              </a:solidFill>
            </a:endParaRPr>
          </a:p>
        </p:txBody>
      </p:sp>
    </p:spTree>
    <p:extLst>
      <p:ext uri="{BB962C8B-B14F-4D97-AF65-F5344CB8AC3E}">
        <p14:creationId xmlns:p14="http://schemas.microsoft.com/office/powerpoint/2010/main" val="352837147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3644" y="764704"/>
            <a:ext cx="6366708" cy="5076160"/>
          </a:xfrm>
        </p:spPr>
      </p:pic>
      <p:sp>
        <p:nvSpPr>
          <p:cNvPr id="5" name="矩形 4"/>
          <p:cNvSpPr/>
          <p:nvPr/>
        </p:nvSpPr>
        <p:spPr>
          <a:xfrm>
            <a:off x="6850253" y="5085184"/>
            <a:ext cx="864096" cy="3483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p:cNvSpPr/>
          <p:nvPr/>
        </p:nvSpPr>
        <p:spPr>
          <a:xfrm>
            <a:off x="5986157" y="5411769"/>
            <a:ext cx="864096" cy="3483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文字方塊 6"/>
          <p:cNvSpPr txBox="1"/>
          <p:nvPr/>
        </p:nvSpPr>
        <p:spPr>
          <a:xfrm>
            <a:off x="6062586" y="5997691"/>
            <a:ext cx="1258678" cy="369332"/>
          </a:xfrm>
          <a:prstGeom prst="rect">
            <a:avLst/>
          </a:prstGeom>
          <a:noFill/>
        </p:spPr>
        <p:txBody>
          <a:bodyPr wrap="none" rtlCol="0">
            <a:spAutoFit/>
          </a:bodyPr>
          <a:lstStyle/>
          <a:p>
            <a:r>
              <a:rPr lang="zh-TW" altLang="en-US" dirty="0" smtClean="0">
                <a:solidFill>
                  <a:srgbClr val="FF0000"/>
                </a:solidFill>
              </a:rPr>
              <a:t>安裝完成</a:t>
            </a:r>
            <a:r>
              <a:rPr lang="en-US" altLang="zh-TW" dirty="0" smtClean="0">
                <a:solidFill>
                  <a:srgbClr val="FF0000"/>
                </a:solidFill>
              </a:rPr>
              <a:t>!!</a:t>
            </a:r>
            <a:endParaRPr lang="zh-TW" altLang="en-US" dirty="0">
              <a:solidFill>
                <a:srgbClr val="FF0000"/>
              </a:solidFill>
            </a:endParaRPr>
          </a:p>
        </p:txBody>
      </p:sp>
    </p:spTree>
    <p:extLst>
      <p:ext uri="{BB962C8B-B14F-4D97-AF65-F5344CB8AC3E}">
        <p14:creationId xmlns:p14="http://schemas.microsoft.com/office/powerpoint/2010/main" val="104518090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548680"/>
            <a:ext cx="7848872" cy="5865596"/>
          </a:xfrm>
        </p:spPr>
      </p:pic>
      <p:sp>
        <p:nvSpPr>
          <p:cNvPr id="5" name="矩形 4"/>
          <p:cNvSpPr/>
          <p:nvPr/>
        </p:nvSpPr>
        <p:spPr>
          <a:xfrm>
            <a:off x="2195736" y="1037178"/>
            <a:ext cx="2016224"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78343075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04" y="116632"/>
            <a:ext cx="3888432" cy="3726414"/>
          </a:xfrm>
        </p:spPr>
      </p:pic>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1920" y="2356627"/>
            <a:ext cx="5189712" cy="4536504"/>
          </a:xfrm>
          <a:prstGeom prst="rect">
            <a:avLst/>
          </a:prstGeom>
        </p:spPr>
      </p:pic>
      <p:sp>
        <p:nvSpPr>
          <p:cNvPr id="6" name="矩形 5"/>
          <p:cNvSpPr/>
          <p:nvPr/>
        </p:nvSpPr>
        <p:spPr>
          <a:xfrm>
            <a:off x="1619672" y="3356992"/>
            <a:ext cx="936104"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5364088" y="3509230"/>
            <a:ext cx="720080"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5138247" y="4610647"/>
            <a:ext cx="720080"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6516216" y="5949280"/>
            <a:ext cx="720080"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73132647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3688" y="260648"/>
            <a:ext cx="6089583" cy="6260640"/>
          </a:xfrm>
        </p:spPr>
      </p:pic>
      <p:sp>
        <p:nvSpPr>
          <p:cNvPr id="5" name="文字方塊 4"/>
          <p:cNvSpPr txBox="1"/>
          <p:nvPr/>
        </p:nvSpPr>
        <p:spPr>
          <a:xfrm>
            <a:off x="2627784" y="1313153"/>
            <a:ext cx="646331" cy="369332"/>
          </a:xfrm>
          <a:prstGeom prst="rect">
            <a:avLst/>
          </a:prstGeom>
          <a:noFill/>
        </p:spPr>
        <p:txBody>
          <a:bodyPr wrap="none" rtlCol="0">
            <a:spAutoFit/>
          </a:bodyPr>
          <a:lstStyle/>
          <a:p>
            <a:r>
              <a:rPr lang="zh-TW" altLang="en-US" dirty="0" smtClean="0">
                <a:solidFill>
                  <a:srgbClr val="FF0000"/>
                </a:solidFill>
              </a:rPr>
              <a:t>右鍵</a:t>
            </a:r>
            <a:endParaRPr lang="zh-TW" altLang="en-US" dirty="0">
              <a:solidFill>
                <a:srgbClr val="FF0000"/>
              </a:solidFill>
            </a:endParaRPr>
          </a:p>
        </p:txBody>
      </p:sp>
    </p:spTree>
    <p:extLst>
      <p:ext uri="{BB962C8B-B14F-4D97-AF65-F5344CB8AC3E}">
        <p14:creationId xmlns:p14="http://schemas.microsoft.com/office/powerpoint/2010/main" val="415083155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332656"/>
            <a:ext cx="4896544" cy="3896872"/>
          </a:xfrm>
        </p:spPr>
      </p:pic>
    </p:spTree>
    <p:extLst>
      <p:ext uri="{BB962C8B-B14F-4D97-AF65-F5344CB8AC3E}">
        <p14:creationId xmlns:p14="http://schemas.microsoft.com/office/powerpoint/2010/main" val="3855030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a:latin typeface="Times New Roman" pitchFamily="18" charset="0"/>
                <a:ea typeface="標楷體" pitchFamily="65" charset="-120"/>
                <a:cs typeface="Times New Roman" pitchFamily="18" charset="0"/>
              </a:rPr>
              <a:t>Initial Population </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初始族群</a:t>
            </a:r>
            <a:r>
              <a:rPr lang="en-US" altLang="zh-TW" dirty="0" smtClean="0">
                <a:latin typeface="標楷體" pitchFamily="65" charset="-120"/>
                <a:ea typeface="標楷體" pitchFamily="65" charset="-120"/>
              </a:rPr>
              <a:t>)</a:t>
            </a:r>
            <a:endParaRPr lang="zh-TW" altLang="en-US" dirty="0"/>
          </a:p>
        </p:txBody>
      </p:sp>
      <p:sp>
        <p:nvSpPr>
          <p:cNvPr id="3" name="內容版面配置區 2"/>
          <p:cNvSpPr>
            <a:spLocks noGrp="1"/>
          </p:cNvSpPr>
          <p:nvPr>
            <p:ph idx="1"/>
          </p:nvPr>
        </p:nvSpPr>
        <p:spPr/>
        <p:txBody>
          <a:bodyPr>
            <a:normAutofit/>
          </a:bodyPr>
          <a:lstStyle/>
          <a:p>
            <a:r>
              <a:rPr lang="zh-TW" altLang="en-US" dirty="0"/>
              <a:t>在進行基因演算法運算之前，必須先隨機地</a:t>
            </a:r>
            <a:r>
              <a:rPr lang="zh-TW" altLang="en-US" dirty="0" smtClean="0"/>
              <a:t>產生</a:t>
            </a:r>
            <a:r>
              <a:rPr lang="en-US" altLang="zh-TW" dirty="0"/>
              <a:t>S</a:t>
            </a:r>
            <a:r>
              <a:rPr lang="zh-TW" altLang="en-US" dirty="0"/>
              <a:t>個染色體，這</a:t>
            </a:r>
            <a:r>
              <a:rPr lang="en-US" altLang="zh-TW" dirty="0"/>
              <a:t>S</a:t>
            </a:r>
            <a:r>
              <a:rPr lang="zh-TW" altLang="en-US" dirty="0"/>
              <a:t>個染色體稱為初始</a:t>
            </a:r>
            <a:r>
              <a:rPr lang="zh-TW" altLang="en-US" dirty="0" smtClean="0"/>
              <a:t>族群</a:t>
            </a:r>
            <a:r>
              <a:rPr lang="en-US" altLang="zh-TW" dirty="0" smtClean="0"/>
              <a:t>(</a:t>
            </a:r>
            <a:r>
              <a:rPr lang="en-US" altLang="zh-TW" dirty="0"/>
              <a:t>Initial Population)</a:t>
            </a:r>
            <a:r>
              <a:rPr lang="zh-TW" altLang="en-US" dirty="0" smtClean="0"/>
              <a:t>。</a:t>
            </a:r>
            <a:endParaRPr lang="en-US" altLang="zh-TW" dirty="0" smtClean="0"/>
          </a:p>
          <a:p>
            <a:pPr lvl="1"/>
            <a:r>
              <a:rPr lang="en-US" altLang="zh-TW" dirty="0" smtClean="0"/>
              <a:t> </a:t>
            </a:r>
            <a:r>
              <a:rPr lang="zh-TW" altLang="en-US" dirty="0"/>
              <a:t>族群中每個染色體亦稱為一個個體</a:t>
            </a:r>
            <a:r>
              <a:rPr lang="en-US" altLang="zh-TW" dirty="0"/>
              <a:t>(</a:t>
            </a:r>
            <a:r>
              <a:rPr lang="en-US" altLang="zh-TW" dirty="0" smtClean="0"/>
              <a:t>Individual)</a:t>
            </a:r>
          </a:p>
          <a:p>
            <a:pPr lvl="1"/>
            <a:r>
              <a:rPr lang="en-US" altLang="zh-TW" dirty="0" smtClean="0"/>
              <a:t> </a:t>
            </a:r>
            <a:r>
              <a:rPr lang="zh-TW" altLang="en-US" dirty="0"/>
              <a:t>族群的大小則可依據問題的複雜程度而</a:t>
            </a:r>
            <a:r>
              <a:rPr lang="zh-TW" altLang="en-US" dirty="0" smtClean="0"/>
              <a:t>定</a:t>
            </a:r>
            <a:endParaRPr lang="en-US" altLang="zh-TW" dirty="0" smtClean="0"/>
          </a:p>
          <a:p>
            <a:pPr lvl="1"/>
            <a:r>
              <a:rPr lang="en-US" altLang="zh-TW" dirty="0" smtClean="0"/>
              <a:t> </a:t>
            </a:r>
            <a:r>
              <a:rPr lang="zh-TW" altLang="en-US" dirty="0"/>
              <a:t>初始族群的意義就是在基因演算法的運算之初，</a:t>
            </a:r>
            <a:r>
              <a:rPr lang="zh-TW" altLang="en-US" dirty="0" smtClean="0"/>
              <a:t>利用</a:t>
            </a:r>
            <a:r>
              <a:rPr lang="zh-TW" altLang="en-US" dirty="0"/>
              <a:t>隨機的選擇讓族群中體的基因能具有多樣性，</a:t>
            </a:r>
            <a:r>
              <a:rPr lang="zh-TW" altLang="en-US" dirty="0" smtClean="0"/>
              <a:t>同時</a:t>
            </a:r>
            <a:r>
              <a:rPr lang="zh-TW" altLang="en-US" dirty="0"/>
              <a:t>使得搜尋能具有隨機和多點的</a:t>
            </a:r>
            <a:r>
              <a:rPr lang="zh-TW" altLang="en-US" dirty="0" smtClean="0"/>
              <a:t>特性。</a:t>
            </a:r>
            <a:endParaRPr lang="zh-TW" altLang="en-US" dirty="0"/>
          </a:p>
        </p:txBody>
      </p:sp>
    </p:spTree>
    <p:extLst>
      <p:ext uri="{BB962C8B-B14F-4D97-AF65-F5344CB8AC3E}">
        <p14:creationId xmlns:p14="http://schemas.microsoft.com/office/powerpoint/2010/main" val="170554143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完成</a:t>
            </a:r>
            <a:endParaRPr lang="zh-TW" altLang="en-US" dirty="0"/>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1340768"/>
            <a:ext cx="8229600" cy="4383919"/>
          </a:xfrm>
        </p:spPr>
      </p:pic>
      <p:sp>
        <p:nvSpPr>
          <p:cNvPr id="5" name="矩形 4"/>
          <p:cNvSpPr/>
          <p:nvPr/>
        </p:nvSpPr>
        <p:spPr>
          <a:xfrm>
            <a:off x="395536" y="5949799"/>
            <a:ext cx="7992888" cy="646331"/>
          </a:xfrm>
          <a:prstGeom prst="rect">
            <a:avLst/>
          </a:prstGeom>
        </p:spPr>
        <p:txBody>
          <a:bodyPr wrap="square">
            <a:spAutoFit/>
          </a:bodyPr>
          <a:lstStyle/>
          <a:p>
            <a:r>
              <a:rPr lang="en-US" altLang="zh-TW" dirty="0">
                <a:hlinkClick r:id="rId3"/>
              </a:rPr>
              <a:t>http://ez2learn.com/index.php/python-tutorials/eclipse-pydev-tutorials/181-eclipse--pydev</a:t>
            </a:r>
            <a:endParaRPr lang="zh-TW" altLang="en-US" dirty="0"/>
          </a:p>
        </p:txBody>
      </p:sp>
      <p:sp>
        <p:nvSpPr>
          <p:cNvPr id="6" name="文字方塊 5"/>
          <p:cNvSpPr txBox="1"/>
          <p:nvPr/>
        </p:nvSpPr>
        <p:spPr>
          <a:xfrm>
            <a:off x="395536" y="5652079"/>
            <a:ext cx="877163" cy="369332"/>
          </a:xfrm>
          <a:prstGeom prst="rect">
            <a:avLst/>
          </a:prstGeom>
          <a:noFill/>
        </p:spPr>
        <p:txBody>
          <a:bodyPr wrap="none" rtlCol="0">
            <a:spAutoFit/>
          </a:bodyPr>
          <a:lstStyle/>
          <a:p>
            <a:r>
              <a:rPr lang="zh-TW" altLang="en-US" dirty="0" smtClean="0"/>
              <a:t>參考自</a:t>
            </a:r>
            <a:endParaRPr lang="zh-TW" altLang="en-US" dirty="0"/>
          </a:p>
        </p:txBody>
      </p:sp>
    </p:spTree>
    <p:extLst>
      <p:ext uri="{BB962C8B-B14F-4D97-AF65-F5344CB8AC3E}">
        <p14:creationId xmlns:p14="http://schemas.microsoft.com/office/powerpoint/2010/main" val="95497393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GP </a:t>
            </a:r>
            <a:r>
              <a:rPr lang="zh-TW" altLang="en-US" dirty="0" smtClean="0"/>
              <a:t>與</a:t>
            </a:r>
            <a:r>
              <a:rPr lang="en-US" altLang="zh-TW" dirty="0"/>
              <a:t>Python</a:t>
            </a:r>
            <a:r>
              <a:rPr lang="en-US" altLang="zh-TW" dirty="0" smtClean="0"/>
              <a:t>: </a:t>
            </a:r>
            <a:r>
              <a:rPr lang="en-US" altLang="zh-TW" dirty="0" err="1" smtClean="0"/>
              <a:t>pyevolve</a:t>
            </a:r>
            <a:endParaRPr lang="zh-TW" altLang="en-US" dirty="0"/>
          </a:p>
        </p:txBody>
      </p:sp>
      <p:sp>
        <p:nvSpPr>
          <p:cNvPr id="3" name="內容版面配置區 2"/>
          <p:cNvSpPr>
            <a:spLocks noGrp="1"/>
          </p:cNvSpPr>
          <p:nvPr>
            <p:ph idx="1"/>
          </p:nvPr>
        </p:nvSpPr>
        <p:spPr/>
        <p:txBody>
          <a:bodyPr/>
          <a:lstStyle/>
          <a:p>
            <a:r>
              <a:rPr lang="zh-TW" altLang="en-US" dirty="0" smtClean="0"/>
              <a:t>下載位址</a:t>
            </a:r>
            <a:r>
              <a:rPr lang="en-US" altLang="zh-TW" dirty="0" smtClean="0"/>
              <a:t>: </a:t>
            </a:r>
            <a:r>
              <a:rPr lang="en-US" altLang="zh-TW" dirty="0">
                <a:hlinkClick r:id="rId2"/>
              </a:rPr>
              <a:t>http://pyevolve.sourceforge.net/0_6rc1/intro.html</a:t>
            </a:r>
            <a:endParaRPr lang="en-US" altLang="zh-TW" dirty="0" smtClean="0"/>
          </a:p>
          <a:p>
            <a:r>
              <a:rPr lang="zh-TW" altLang="en-US" dirty="0" smtClean="0"/>
              <a:t>使用方法</a:t>
            </a:r>
            <a:r>
              <a:rPr lang="en-US" altLang="zh-TW" dirty="0" smtClean="0"/>
              <a:t>: </a:t>
            </a:r>
            <a:r>
              <a:rPr lang="zh-TW" altLang="en-US" dirty="0" smtClean="0"/>
              <a:t>把</a:t>
            </a:r>
            <a:r>
              <a:rPr lang="en-US" altLang="zh-TW" dirty="0" err="1" smtClean="0"/>
              <a:t>pyevolve</a:t>
            </a:r>
            <a:r>
              <a:rPr lang="zh-TW" altLang="en-US" dirty="0" smtClean="0"/>
              <a:t>資料夾放在</a:t>
            </a:r>
            <a:r>
              <a:rPr lang="en-US" altLang="zh-TW" dirty="0" smtClean="0"/>
              <a:t>workspace\project</a:t>
            </a:r>
            <a:r>
              <a:rPr lang="zh-TW" altLang="en-US" dirty="0" smtClean="0"/>
              <a:t>名稱</a:t>
            </a:r>
            <a:r>
              <a:rPr lang="en-US" altLang="zh-TW" dirty="0" smtClean="0"/>
              <a:t>\</a:t>
            </a:r>
            <a:r>
              <a:rPr lang="en-US" altLang="zh-TW" dirty="0" err="1" smtClean="0"/>
              <a:t>src</a:t>
            </a:r>
            <a:r>
              <a:rPr lang="en-US" altLang="zh-TW" dirty="0" smtClean="0"/>
              <a:t>\</a:t>
            </a:r>
            <a:r>
              <a:rPr lang="zh-TW" altLang="en-US" dirty="0" smtClean="0"/>
              <a:t>之下，即可</a:t>
            </a:r>
            <a:r>
              <a:rPr lang="en-US" altLang="zh-TW" dirty="0" smtClean="0"/>
              <a:t>import </a:t>
            </a:r>
            <a:r>
              <a:rPr lang="zh-TW" altLang="en-US" dirty="0" smtClean="0"/>
              <a:t>並使用</a:t>
            </a:r>
            <a:r>
              <a:rPr lang="en-US" altLang="zh-TW" dirty="0" smtClean="0"/>
              <a:t>(</a:t>
            </a:r>
            <a:r>
              <a:rPr lang="zh-TW" altLang="en-US" dirty="0" smtClean="0"/>
              <a:t>以上均使用</a:t>
            </a:r>
            <a:r>
              <a:rPr lang="en-US" altLang="zh-TW" dirty="0" smtClean="0"/>
              <a:t>window </a:t>
            </a:r>
            <a:r>
              <a:rPr lang="en-US" altLang="zh-TW" dirty="0" err="1" smtClean="0"/>
              <a:t>xp</a:t>
            </a:r>
            <a:r>
              <a:rPr lang="en-US" altLang="zh-TW" dirty="0" smtClean="0"/>
              <a:t>)</a:t>
            </a:r>
            <a:r>
              <a:rPr lang="zh-TW" altLang="en-US" dirty="0" smtClean="0"/>
              <a:t>。</a:t>
            </a:r>
            <a:endParaRPr lang="zh-TW" altLang="en-US" dirty="0"/>
          </a:p>
        </p:txBody>
      </p:sp>
    </p:spTree>
    <p:extLst>
      <p:ext uri="{BB962C8B-B14F-4D97-AF65-F5344CB8AC3E}">
        <p14:creationId xmlns:p14="http://schemas.microsoft.com/office/powerpoint/2010/main" val="189097507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作業</a:t>
            </a:r>
            <a:r>
              <a:rPr lang="en-US" altLang="zh-TW" dirty="0" smtClean="0"/>
              <a:t>:</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457200" y="1600200"/>
                <a:ext cx="8229600" cy="4781128"/>
              </a:xfrm>
            </p:spPr>
            <p:txBody>
              <a:bodyPr>
                <a:normAutofit/>
              </a:bodyPr>
              <a:lstStyle/>
              <a:p>
                <a:r>
                  <a:rPr lang="zh-TW" altLang="en-US" dirty="0" smtClean="0"/>
                  <a:t>請在</a:t>
                </a:r>
                <a:r>
                  <a:rPr lang="en-US" altLang="zh-TW" dirty="0" smtClean="0"/>
                  <a:t>eclipse</a:t>
                </a:r>
                <a:r>
                  <a:rPr lang="zh-TW" altLang="en-US" dirty="0" smtClean="0"/>
                  <a:t>下利用</a:t>
                </a:r>
                <a:r>
                  <a:rPr lang="en-US" altLang="zh-TW" dirty="0" smtClean="0"/>
                  <a:t>python</a:t>
                </a:r>
                <a:r>
                  <a:rPr lang="zh-TW" altLang="en-US" dirty="0" smtClean="0"/>
                  <a:t>，使用</a:t>
                </a:r>
                <a:r>
                  <a:rPr lang="en-US" altLang="zh-TW" dirty="0" smtClean="0"/>
                  <a:t>GP</a:t>
                </a:r>
                <a:r>
                  <a:rPr lang="zh-TW" altLang="en-US" dirty="0" smtClean="0"/>
                  <a:t>去找尋</a:t>
                </a:r>
                <a14:m>
                  <m:oMath xmlns:m="http://schemas.openxmlformats.org/officeDocument/2006/math">
                    <m:rad>
                      <m:radPr>
                        <m:degHide m:val="on"/>
                        <m:ctrlPr>
                          <a:rPr lang="zh-TW" altLang="en-US" i="1" smtClean="0">
                            <a:latin typeface="Cambria Math"/>
                          </a:rPr>
                        </m:ctrlPr>
                      </m:radPr>
                      <m:deg/>
                      <m:e>
                        <m:r>
                          <a:rPr lang="en-US" altLang="zh-TW" b="0" i="1" smtClean="0">
                            <a:latin typeface="Cambria Math"/>
                          </a:rPr>
                          <m:t>2</m:t>
                        </m:r>
                      </m:e>
                    </m:rad>
                  </m:oMath>
                </a14:m>
                <a:r>
                  <a:rPr lang="zh-TW" altLang="en-US" dirty="0" smtClean="0"/>
                  <a:t> 的</a:t>
                </a:r>
                <a:r>
                  <a:rPr lang="zh-TW" altLang="en-US" smtClean="0"/>
                  <a:t>最佳近似表示式。</a:t>
                </a:r>
                <a:endParaRPr lang="en-US" altLang="zh-TW" dirty="0" smtClean="0"/>
              </a:p>
              <a:p>
                <a:r>
                  <a:rPr lang="zh-TW" altLang="en-US" sz="2400" dirty="0" smtClean="0"/>
                  <a:t>參數設定如下</a:t>
                </a:r>
                <a:r>
                  <a:rPr lang="en-US" altLang="zh-TW" sz="2400" dirty="0" smtClean="0"/>
                  <a:t>:</a:t>
                </a:r>
              </a:p>
              <a:p>
                <a:r>
                  <a:rPr lang="en-US" altLang="zh-TW" sz="2400" dirty="0" smtClean="0"/>
                  <a:t>Population=500</a:t>
                </a:r>
              </a:p>
              <a:p>
                <a:r>
                  <a:rPr lang="en-US" altLang="zh-TW" sz="2400" dirty="0" smtClean="0"/>
                  <a:t>Crossover rate=0.9</a:t>
                </a:r>
              </a:p>
              <a:p>
                <a:r>
                  <a:rPr lang="en-US" altLang="zh-TW" sz="2400" dirty="0" smtClean="0"/>
                  <a:t>Mutation rate=0.3</a:t>
                </a:r>
              </a:p>
              <a:p>
                <a:r>
                  <a:rPr lang="en-US" altLang="zh-TW" sz="2400" dirty="0" smtClean="0"/>
                  <a:t>Generation = 400</a:t>
                </a:r>
              </a:p>
              <a:p>
                <a:r>
                  <a:rPr lang="zh-TW" altLang="en-US" sz="2400" dirty="0" smtClean="0"/>
                  <a:t>可使用的運算</a:t>
                </a:r>
                <a:r>
                  <a:rPr lang="en-US" altLang="zh-TW" sz="2400" dirty="0" smtClean="0"/>
                  <a:t>:+,-,*,/</a:t>
                </a:r>
              </a:p>
              <a:p>
                <a:r>
                  <a:rPr lang="en-US" altLang="zh-TW" sz="2400" dirty="0" smtClean="0"/>
                  <a:t>Random</a:t>
                </a:r>
                <a:r>
                  <a:rPr lang="zh-TW" altLang="en-US" sz="2400" dirty="0" smtClean="0"/>
                  <a:t>數值範圍</a:t>
                </a:r>
                <a:r>
                  <a:rPr lang="en-US" altLang="zh-TW" sz="2400" dirty="0" smtClean="0"/>
                  <a:t>: 1~100</a:t>
                </a:r>
                <a:endParaRPr lang="zh-TW" altLang="en-US" sz="2400"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457200" y="1600200"/>
                <a:ext cx="8229600" cy="4781128"/>
              </a:xfrm>
              <a:blipFill rotWithShape="1">
                <a:blip r:embed="rId2"/>
                <a:stretch>
                  <a:fillRect l="-1630" t="-1786"/>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613192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a:latin typeface="Times New Roman" pitchFamily="18" charset="0"/>
                <a:ea typeface="標楷體" pitchFamily="65" charset="-120"/>
                <a:cs typeface="Times New Roman" pitchFamily="18" charset="0"/>
              </a:rPr>
              <a:t>Crossover</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交配</a:t>
            </a:r>
            <a:r>
              <a:rPr lang="en-US" altLang="zh-TW" dirty="0" smtClean="0">
                <a:latin typeface="標楷體" pitchFamily="65" charset="-120"/>
                <a:ea typeface="標楷體" pitchFamily="65" charset="-120"/>
              </a:rPr>
              <a:t>)</a:t>
            </a:r>
            <a:endParaRPr lang="zh-TW" altLang="en-US" dirty="0"/>
          </a:p>
        </p:txBody>
      </p:sp>
      <p:sp>
        <p:nvSpPr>
          <p:cNvPr id="3" name="內容版面配置區 2"/>
          <p:cNvSpPr>
            <a:spLocks noGrp="1"/>
          </p:cNvSpPr>
          <p:nvPr>
            <p:ph idx="1"/>
          </p:nvPr>
        </p:nvSpPr>
        <p:spPr/>
        <p:txBody>
          <a:bodyPr/>
          <a:lstStyle/>
          <a:p>
            <a:r>
              <a:rPr lang="zh-TW" altLang="en-US" dirty="0" smtClean="0"/>
              <a:t>交配</a:t>
            </a:r>
            <a:r>
              <a:rPr lang="zh-TW" altLang="en-US" dirty="0"/>
              <a:t>的過程是隨機的選擇交配槽中的兩個母代</a:t>
            </a:r>
            <a:r>
              <a:rPr lang="zh-TW" altLang="en-US" dirty="0" smtClean="0"/>
              <a:t>個體，</a:t>
            </a:r>
            <a:r>
              <a:rPr lang="zh-TW" altLang="en-US" dirty="0"/>
              <a:t>彼此交換位元資訊進而產生兩個新的個體，藉由</a:t>
            </a:r>
            <a:r>
              <a:rPr lang="zh-TW" altLang="en-US" dirty="0" smtClean="0"/>
              <a:t>累積</a:t>
            </a:r>
            <a:r>
              <a:rPr lang="zh-TW" altLang="en-US" dirty="0"/>
              <a:t>前代的優秀位元資訊，以期望能繁殖出更優秀</a:t>
            </a:r>
            <a:r>
              <a:rPr lang="zh-TW" altLang="en-US" dirty="0" smtClean="0"/>
              <a:t>的個體</a:t>
            </a:r>
            <a:endParaRPr lang="zh-TW" altLang="en-US" dirty="0"/>
          </a:p>
        </p:txBody>
      </p:sp>
    </p:spTree>
    <p:extLst>
      <p:ext uri="{BB962C8B-B14F-4D97-AF65-F5344CB8AC3E}">
        <p14:creationId xmlns:p14="http://schemas.microsoft.com/office/powerpoint/2010/main" val="4230922099"/>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4290</TotalTime>
  <Words>2153</Words>
  <Application>Microsoft Office PowerPoint</Application>
  <PresentationFormat>如螢幕大小 (4:3)</PresentationFormat>
  <Paragraphs>627</Paragraphs>
  <Slides>82</Slides>
  <Notes>0</Notes>
  <HiddenSlides>0</HiddenSlides>
  <MMClips>0</MMClips>
  <ScaleCrop>false</ScaleCrop>
  <HeadingPairs>
    <vt:vector size="6" baseType="variant">
      <vt:variant>
        <vt:lpstr>佈景主題</vt:lpstr>
      </vt:variant>
      <vt:variant>
        <vt:i4>1</vt:i4>
      </vt:variant>
      <vt:variant>
        <vt:lpstr>內嵌 OLE 伺服程式</vt:lpstr>
      </vt:variant>
      <vt:variant>
        <vt:i4>1</vt:i4>
      </vt:variant>
      <vt:variant>
        <vt:lpstr>投影片標題</vt:lpstr>
      </vt:variant>
      <vt:variant>
        <vt:i4>82</vt:i4>
      </vt:variant>
    </vt:vector>
  </HeadingPairs>
  <TitlesOfParts>
    <vt:vector size="84" baseType="lpstr">
      <vt:lpstr>Office 佈景主題</vt:lpstr>
      <vt:lpstr>方程式</vt:lpstr>
      <vt:lpstr>Genetic Algorithm (基因演算法) and  Genetic Programming (基因規劃法)</vt:lpstr>
      <vt:lpstr>Outline</vt:lpstr>
      <vt:lpstr>Genetic Algorithm</vt:lpstr>
      <vt:lpstr>名詞解釋</vt:lpstr>
      <vt:lpstr>Gene(基因) and Chromosome(染色體)</vt:lpstr>
      <vt:lpstr>Population(族群)</vt:lpstr>
      <vt:lpstr>Fitness function(適應函數)</vt:lpstr>
      <vt:lpstr>Initial Population (初始族群)</vt:lpstr>
      <vt:lpstr>Crossover(交配)</vt:lpstr>
      <vt:lpstr>Mutation(突變)</vt:lpstr>
      <vt:lpstr>GA的相關理論</vt:lpstr>
      <vt:lpstr>PowerPoint 簡報</vt:lpstr>
      <vt:lpstr>Step1:染色體基因編碼</vt:lpstr>
      <vt:lpstr>Step2:初始化族群</vt:lpstr>
      <vt:lpstr>Step3:Fitness function設計</vt:lpstr>
      <vt:lpstr>Step4:排序族群染色體</vt:lpstr>
      <vt:lpstr>Step5:reproduction</vt:lpstr>
      <vt:lpstr>(a)輪盤式選擇(roulette wheel selection)</vt:lpstr>
      <vt:lpstr>PowerPoint 簡報</vt:lpstr>
      <vt:lpstr>PowerPoint 簡報</vt:lpstr>
      <vt:lpstr>(b)競爭式選擇(tournament selection)</vt:lpstr>
      <vt:lpstr>Step6:crossover</vt:lpstr>
      <vt:lpstr>單點交配</vt:lpstr>
      <vt:lpstr>兩點交配</vt:lpstr>
      <vt:lpstr>定點交配</vt:lpstr>
      <vt:lpstr>Step7:Mutation</vt:lpstr>
      <vt:lpstr>Step8:滿足終止條件?</vt:lpstr>
      <vt:lpstr>參數設定</vt:lpstr>
      <vt:lpstr>例子</vt:lpstr>
      <vt:lpstr>PowerPoint 簡報</vt:lpstr>
      <vt:lpstr>PowerPoint 簡報</vt:lpstr>
      <vt:lpstr>PowerPoint 簡報</vt:lpstr>
      <vt:lpstr>PowerPoint 簡報</vt:lpstr>
      <vt:lpstr>crossover</vt:lpstr>
      <vt:lpstr>mutation</vt:lpstr>
      <vt:lpstr>New Offspring</vt:lpstr>
      <vt:lpstr>PowerPoint 簡報</vt:lpstr>
      <vt:lpstr>PowerPoint 簡報</vt:lpstr>
      <vt:lpstr>基因演算法之優點</vt:lpstr>
      <vt:lpstr>基因演算法之缺點</vt:lpstr>
      <vt:lpstr>Genetic Programming</vt:lpstr>
      <vt:lpstr>Genetic Programming(GP)</vt:lpstr>
      <vt:lpstr>PowerPoint 簡報</vt:lpstr>
      <vt:lpstr>PowerPoint 簡報</vt:lpstr>
      <vt:lpstr>(x  true)  (( x  y )  (z  (x  y)))</vt:lpstr>
      <vt:lpstr>PowerPoint 簡報</vt:lpstr>
      <vt:lpstr>PowerPoint 簡報</vt:lpstr>
      <vt:lpstr>PowerPoint 簡報</vt:lpstr>
      <vt:lpstr>Crossover and Mutation</vt:lpstr>
      <vt:lpstr>PowerPoint 簡報</vt:lpstr>
      <vt:lpstr>GP之應用</vt:lpstr>
      <vt:lpstr>GA code: example 13(1/2)</vt:lpstr>
      <vt:lpstr>GA code: example 13(2/2)</vt:lpstr>
      <vt:lpstr>PowerPoint 簡報</vt:lpstr>
      <vt:lpstr>PowerPoint 簡報</vt:lpstr>
      <vt:lpstr>PowerPoint 簡報</vt:lpstr>
      <vt:lpstr>GP code: pi</vt:lpstr>
      <vt:lpstr>PowerPoint 簡報</vt:lpstr>
      <vt:lpstr>PowerPoint 簡報</vt:lpstr>
      <vt:lpstr>PowerPoint 簡報</vt:lpstr>
      <vt:lpstr>安裝eclipse &amp; python套件:pydev</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完成</vt:lpstr>
      <vt:lpstr>GP 與Python: pyevolve</vt:lpstr>
      <vt:lpstr>作業:</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cp:lastModifiedBy>Hong-Yu Chen</cp:lastModifiedBy>
  <cp:revision>72</cp:revision>
  <dcterms:modified xsi:type="dcterms:W3CDTF">2011-07-18T13:53:49Z</dcterms:modified>
</cp:coreProperties>
</file>