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58" r:id="rId4"/>
    <p:sldId id="259" r:id="rId5"/>
    <p:sldId id="261" r:id="rId6"/>
    <p:sldId id="263" r:id="rId7"/>
    <p:sldId id="265" r:id="rId8"/>
    <p:sldId id="287" r:id="rId9"/>
    <p:sldId id="266" r:id="rId10"/>
    <p:sldId id="293" r:id="rId11"/>
    <p:sldId id="267" r:id="rId12"/>
    <p:sldId id="268" r:id="rId13"/>
    <p:sldId id="269" r:id="rId14"/>
    <p:sldId id="270" r:id="rId15"/>
    <p:sldId id="264"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72" r:id="rId30"/>
    <p:sldId id="303" r:id="rId31"/>
    <p:sldId id="294" r:id="rId32"/>
    <p:sldId id="295" r:id="rId33"/>
    <p:sldId id="297" r:id="rId34"/>
    <p:sldId id="298" r:id="rId35"/>
    <p:sldId id="296" r:id="rId36"/>
    <p:sldId id="299" r:id="rId37"/>
    <p:sldId id="300" r:id="rId38"/>
    <p:sldId id="301" r:id="rId39"/>
    <p:sldId id="302" r:id="rId40"/>
    <p:sldId id="304" r:id="rId41"/>
    <p:sldId id="307" r:id="rId42"/>
    <p:sldId id="305" r:id="rId43"/>
    <p:sldId id="308" r:id="rId44"/>
    <p:sldId id="309" r:id="rId45"/>
    <p:sldId id="310" r:id="rId4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4632" autoAdjust="0"/>
  </p:normalViewPr>
  <p:slideViewPr>
    <p:cSldViewPr>
      <p:cViewPr varScale="1">
        <p:scale>
          <a:sx n="81" d="100"/>
          <a:sy n="81" d="100"/>
        </p:scale>
        <p:origin x="-5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5" d="100"/>
          <a:sy n="65" d="100"/>
        </p:scale>
        <p:origin x="-2064"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C4E771-5667-4081-8F47-50C58AD6B976}" type="datetimeFigureOut">
              <a:rPr lang="zh-TW" altLang="en-US" smtClean="0"/>
              <a:pPr/>
              <a:t>2011/7/27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B57326-2DF4-4C36-9100-44981D671FE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FF23C-31F8-4063-8220-3081EB019497}" type="slidenum">
              <a:rPr lang="zh-TW" altLang="en-US" smtClean="0"/>
              <a:pPr/>
              <a:t>‹#›</a:t>
            </a:fld>
            <a:endParaRPr lang="zh-TW" altLang="en-US"/>
          </a:p>
        </p:txBody>
      </p:sp>
      <p:sp>
        <p:nvSpPr>
          <p:cNvPr id="8" name="日期版面配置區 7"/>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9BB2C7-F2D4-4580-9A09-A217AB693CF8}" type="datetimeFigureOut">
              <a:rPr lang="zh-TW" altLang="en-US" smtClean="0"/>
              <a:pPr/>
              <a:t>2011/7/27</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D1FF23C-31F8-4063-8220-3081EB019497}" type="slidenum">
              <a:rPr lang="zh-TW" altLang="en-US" smtClean="0"/>
              <a:pPr/>
              <a:t>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C67EC6D-0D12-42FD-AF5D-D272552DC6DF}" type="datetime1">
              <a:rPr lang="zh-TW" altLang="en-US" smtClean="0"/>
              <a:pPr/>
              <a:t>2011/7/27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3E383F7-FD15-42B8-AD02-771058C4B947}" type="datetime1">
              <a:rPr lang="zh-TW" altLang="en-US" smtClean="0"/>
              <a:pPr/>
              <a:t>2011/7/27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6775E5B-8D73-4EDC-A237-C7B8424CBCC5}" type="datetime1">
              <a:rPr lang="zh-TW" altLang="en-US" smtClean="0"/>
              <a:pPr/>
              <a:t>2011/7/27</a:t>
            </a:fld>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553200" y="6245225"/>
            <a:ext cx="2133600" cy="476250"/>
          </a:xfrm>
        </p:spPr>
        <p:txBody>
          <a:bodyPr/>
          <a:lstStyle>
            <a:lvl1pPr>
              <a:defRPr/>
            </a:lvl1pPr>
          </a:lstStyle>
          <a:p>
            <a:fld id="{0D17EDD6-0341-4621-AE22-6B30C381C06B}" type="slidenum">
              <a:rPr lang="en-US" altLang="zh-TW"/>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7084074-D36A-4893-9F9A-B00113556A92}" type="datetime1">
              <a:rPr lang="zh-TW" altLang="en-US" smtClean="0"/>
              <a:pPr/>
              <a:t>2011/7/27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82791B4-6744-42F5-91A4-44E0EF53438F}" type="datetime1">
              <a:rPr lang="zh-TW" altLang="en-US" smtClean="0"/>
              <a:pPr/>
              <a:t>2011/7/27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831A5F9-D927-4836-AC72-7D4A92006B55}" type="datetime1">
              <a:rPr lang="zh-TW" altLang="en-US" smtClean="0"/>
              <a:pPr/>
              <a:t>2011/7/27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943D217-BA1B-4B09-8922-BF46EAA91704}" type="datetime1">
              <a:rPr lang="zh-TW" altLang="en-US" smtClean="0"/>
              <a:pPr/>
              <a:t>2011/7/27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FF55CB7-0AB7-42EE-A5AD-32F1EBBA2CCF}" type="datetime1">
              <a:rPr lang="zh-TW" altLang="en-US" smtClean="0"/>
              <a:pPr/>
              <a:t>2011/7/27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AC57615-AD85-4F2C-8C28-08CBC2ADB512}" type="datetime1">
              <a:rPr lang="zh-TW" altLang="en-US" smtClean="0"/>
              <a:pPr/>
              <a:t>2011/7/27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C0C946F-25D0-4F11-8477-8865B122F75A}" type="datetime1">
              <a:rPr lang="zh-TW" altLang="en-US" smtClean="0"/>
              <a:pPr/>
              <a:t>2011/7/27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59B43F7-C327-462A-AC1E-2A91890EC54B}" type="datetime1">
              <a:rPr lang="zh-TW" altLang="en-US" smtClean="0"/>
              <a:pPr/>
              <a:t>2011/7/27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60B2D-B4F1-4412-9FCD-0523F8D96099}" type="datetime1">
              <a:rPr lang="zh-TW" altLang="en-US" smtClean="0"/>
              <a:pPr/>
              <a:t>2011/7/27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zh.wikipedia.org/wiki/%E4%B8%80%E7%B4%9A%E7%B5%90%E6%A7%8B" TargetMode="External"/><Relationship Id="rId2" Type="http://schemas.openxmlformats.org/officeDocument/2006/relationships/hyperlink" Target="http://zh.wikipedia.org/w/index.php?title=%E7%94%9F%E7%89%A9%E5%BA%8F%E5%88%97&amp;action=edit&amp;redlink=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uky.edu/Classes/BIO/520/BIO520WWW/blosum62.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s.waikato.ac.nz/ml/wek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ox.net/shared/eayrd0co8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a:t>WEKA</a:t>
            </a:r>
            <a:endParaRPr lang="zh-TW" altLang="en-US" dirty="0">
              <a:latin typeface="標楷體" pitchFamily="65" charset="-120"/>
              <a:ea typeface="標楷體" pitchFamily="65" charset="-120"/>
            </a:endParaRPr>
          </a:p>
        </p:txBody>
      </p:sp>
      <p:sp>
        <p:nvSpPr>
          <p:cNvPr id="3" name="副標題 2"/>
          <p:cNvSpPr>
            <a:spLocks noGrp="1"/>
          </p:cNvSpPr>
          <p:nvPr>
            <p:ph type="subTitle" idx="1"/>
          </p:nvPr>
        </p:nvSpPr>
        <p:spPr/>
        <p:txBody>
          <a:bodyPr/>
          <a:lstStyle/>
          <a:p>
            <a:r>
              <a:rPr lang="en-US" altLang="zh-TW" dirty="0">
                <a:solidFill>
                  <a:schemeClr val="tx1"/>
                </a:solidFill>
                <a:latin typeface="標楷體" pitchFamily="65" charset="-120"/>
                <a:ea typeface="標楷體" pitchFamily="65" charset="-120"/>
              </a:rPr>
              <a:t>Speaker:</a:t>
            </a:r>
            <a:r>
              <a:rPr lang="zh-TW" altLang="en-US" dirty="0">
                <a:solidFill>
                  <a:schemeClr val="tx1"/>
                </a:solidFill>
                <a:latin typeface="標楷體" pitchFamily="65" charset="-120"/>
                <a:ea typeface="標楷體" pitchFamily="65" charset="-120"/>
              </a:rPr>
              <a:t>楊子杰</a:t>
            </a:r>
            <a:endParaRPr lang="en-US" altLang="zh-TW" dirty="0">
              <a:solidFill>
                <a:schemeClr val="tx1"/>
              </a:solidFill>
              <a:latin typeface="標楷體" pitchFamily="65" charset="-120"/>
              <a:ea typeface="標楷體" pitchFamily="65" charset="-120"/>
            </a:endParaRPr>
          </a:p>
          <a:p>
            <a:r>
              <a:rPr lang="en-US" altLang="zh-TW">
                <a:solidFill>
                  <a:schemeClr val="tx1"/>
                </a:solidFill>
                <a:latin typeface="標楷體" pitchFamily="65" charset="-120"/>
                <a:ea typeface="標楷體" pitchFamily="65" charset="-120"/>
              </a:rPr>
              <a:t>Date:2011/07/28</a:t>
            </a:r>
            <a:endParaRPr lang="zh-TW" altLang="en-US" dirty="0">
              <a:solidFill>
                <a:schemeClr val="tx1"/>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CSV format</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10</a:t>
            </a:fld>
            <a:endParaRPr lang="zh-TW" altLang="en-US"/>
          </a:p>
        </p:txBody>
      </p:sp>
      <p:pic>
        <p:nvPicPr>
          <p:cNvPr id="5123" name="Picture 3"/>
          <p:cNvPicPr>
            <a:picLocks noChangeAspect="1" noChangeArrowheads="1"/>
          </p:cNvPicPr>
          <p:nvPr/>
        </p:nvPicPr>
        <p:blipFill>
          <a:blip r:embed="rId2" cstate="print"/>
          <a:srcRect/>
          <a:stretch>
            <a:fillRect/>
          </a:stretch>
        </p:blipFill>
        <p:spPr bwMode="auto">
          <a:xfrm>
            <a:off x="827584" y="1340768"/>
            <a:ext cx="7056784" cy="2175209"/>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971600" y="3789040"/>
            <a:ext cx="6848475" cy="23336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8" name="Picture 20"/>
          <p:cNvPicPr>
            <a:picLocks noChangeAspect="1" noChangeArrowheads="1"/>
          </p:cNvPicPr>
          <p:nvPr/>
        </p:nvPicPr>
        <p:blipFill>
          <a:blip r:embed="rId2" cstate="print"/>
          <a:srcRect l="10872" t="3125" r="11604" b="19489"/>
          <a:stretch>
            <a:fillRect/>
          </a:stretch>
        </p:blipFill>
        <p:spPr bwMode="auto">
          <a:xfrm>
            <a:off x="0" y="873125"/>
            <a:ext cx="8964613" cy="5984875"/>
          </a:xfrm>
          <a:prstGeom prst="rect">
            <a:avLst/>
          </a:prstGeom>
          <a:noFill/>
          <a:ln w="9525">
            <a:noFill/>
            <a:miter lim="800000"/>
            <a:headEnd/>
            <a:tailEnd/>
          </a:ln>
          <a:effectLst/>
        </p:spPr>
      </p:pic>
      <p:sp>
        <p:nvSpPr>
          <p:cNvPr id="7181" name="Rectangle 13"/>
          <p:cNvSpPr>
            <a:spLocks noGrp="1" noChangeArrowheads="1"/>
          </p:cNvSpPr>
          <p:nvPr>
            <p:ph type="title"/>
          </p:nvPr>
        </p:nvSpPr>
        <p:spPr>
          <a:xfrm>
            <a:off x="457200" y="274638"/>
            <a:ext cx="8229600" cy="346075"/>
          </a:xfrm>
        </p:spPr>
        <p:txBody>
          <a:bodyPr>
            <a:normAutofit fontScale="90000"/>
          </a:bodyPr>
          <a:lstStyle/>
          <a:p>
            <a:r>
              <a:rPr lang="en-US" altLang="zh-TW" sz="2800"/>
              <a:t>Selected Classifier in WEKA</a:t>
            </a:r>
          </a:p>
        </p:txBody>
      </p:sp>
      <p:sp>
        <p:nvSpPr>
          <p:cNvPr id="7182" name="Line 14"/>
          <p:cNvSpPr>
            <a:spLocks noChangeShapeType="1"/>
          </p:cNvSpPr>
          <p:nvPr/>
        </p:nvSpPr>
        <p:spPr bwMode="auto">
          <a:xfrm>
            <a:off x="323850" y="692150"/>
            <a:ext cx="8496300" cy="0"/>
          </a:xfrm>
          <a:prstGeom prst="line">
            <a:avLst/>
          </a:prstGeom>
          <a:noFill/>
          <a:ln w="38100" cmpd="dbl">
            <a:solidFill>
              <a:srgbClr val="0000FF"/>
            </a:solidFill>
            <a:round/>
            <a:headEnd/>
            <a:tailEnd/>
          </a:ln>
          <a:effectLst/>
        </p:spPr>
        <p:txBody>
          <a:bodyPr/>
          <a:lstStyle/>
          <a:p>
            <a:endParaRPr lang="zh-TW" altLang="en-US"/>
          </a:p>
        </p:txBody>
      </p:sp>
      <p:sp>
        <p:nvSpPr>
          <p:cNvPr id="7174" name="Rectangle 6"/>
          <p:cNvSpPr>
            <a:spLocks noChangeArrowheads="1"/>
          </p:cNvSpPr>
          <p:nvPr/>
        </p:nvSpPr>
        <p:spPr bwMode="auto">
          <a:xfrm>
            <a:off x="619125" y="3632200"/>
            <a:ext cx="930275" cy="984250"/>
          </a:xfrm>
          <a:prstGeom prst="rect">
            <a:avLst/>
          </a:prstGeom>
          <a:noFill/>
          <a:ln w="38100">
            <a:solidFill>
              <a:srgbClr val="0000FF"/>
            </a:solidFill>
            <a:miter lim="800000"/>
            <a:headEnd/>
            <a:tailEnd/>
          </a:ln>
          <a:effectLst/>
        </p:spPr>
        <p:txBody>
          <a:bodyPr wrap="none" anchor="ctr"/>
          <a:lstStyle/>
          <a:p>
            <a:endParaRPr lang="zh-TW" altLang="en-US"/>
          </a:p>
        </p:txBody>
      </p:sp>
      <p:sp>
        <p:nvSpPr>
          <p:cNvPr id="7175" name="Rectangle 7"/>
          <p:cNvSpPr>
            <a:spLocks noChangeArrowheads="1"/>
          </p:cNvSpPr>
          <p:nvPr/>
        </p:nvSpPr>
        <p:spPr bwMode="auto">
          <a:xfrm>
            <a:off x="231775" y="4767263"/>
            <a:ext cx="3176588" cy="379412"/>
          </a:xfrm>
          <a:prstGeom prst="rect">
            <a:avLst/>
          </a:prstGeom>
          <a:solidFill>
            <a:schemeClr val="accent1">
              <a:alpha val="24001"/>
            </a:schemeClr>
          </a:solidFill>
          <a:ln w="9525">
            <a:solidFill>
              <a:srgbClr val="0000FF"/>
            </a:solidFill>
            <a:miter lim="800000"/>
            <a:headEnd/>
            <a:tailEnd/>
          </a:ln>
          <a:effectLst/>
        </p:spPr>
        <p:txBody>
          <a:bodyPr wrap="none" anchor="ctr"/>
          <a:lstStyle/>
          <a:p>
            <a:pPr algn="ctr"/>
            <a:r>
              <a:rPr lang="en-US" altLang="zh-TW" b="1">
                <a:solidFill>
                  <a:srgbClr val="0000FF"/>
                </a:solidFill>
              </a:rPr>
              <a:t>Variables in training data.</a:t>
            </a:r>
          </a:p>
        </p:txBody>
      </p:sp>
      <p:sp>
        <p:nvSpPr>
          <p:cNvPr id="7176" name="Line 8"/>
          <p:cNvSpPr>
            <a:spLocks noChangeShapeType="1"/>
          </p:cNvSpPr>
          <p:nvPr/>
        </p:nvSpPr>
        <p:spPr bwMode="auto">
          <a:xfrm>
            <a:off x="1084263" y="4616450"/>
            <a:ext cx="0" cy="228600"/>
          </a:xfrm>
          <a:prstGeom prst="line">
            <a:avLst/>
          </a:prstGeom>
          <a:noFill/>
          <a:ln w="9525">
            <a:solidFill>
              <a:schemeClr val="tx1"/>
            </a:solidFill>
            <a:round/>
            <a:headEnd/>
            <a:tailEnd type="triangle" w="med" len="med"/>
          </a:ln>
          <a:effectLst/>
        </p:spPr>
        <p:txBody>
          <a:bodyPr/>
          <a:lstStyle/>
          <a:p>
            <a:endParaRPr lang="zh-TW" altLang="en-US"/>
          </a:p>
        </p:txBody>
      </p:sp>
      <p:sp>
        <p:nvSpPr>
          <p:cNvPr id="7177" name="Oval 9"/>
          <p:cNvSpPr>
            <a:spLocks noChangeArrowheads="1"/>
          </p:cNvSpPr>
          <p:nvPr/>
        </p:nvSpPr>
        <p:spPr bwMode="auto">
          <a:xfrm>
            <a:off x="696913" y="982663"/>
            <a:ext cx="696912" cy="530225"/>
          </a:xfrm>
          <a:prstGeom prst="ellipse">
            <a:avLst/>
          </a:prstGeom>
          <a:noFill/>
          <a:ln w="38100">
            <a:solidFill>
              <a:srgbClr val="0000FF"/>
            </a:solidFill>
            <a:round/>
            <a:headEnd/>
            <a:tailEnd/>
          </a:ln>
          <a:effectLst/>
        </p:spPr>
        <p:txBody>
          <a:bodyPr wrap="none" anchor="ctr"/>
          <a:lstStyle/>
          <a:p>
            <a:endParaRPr lang="zh-TW" altLang="en-US"/>
          </a:p>
        </p:txBody>
      </p:sp>
      <p:sp>
        <p:nvSpPr>
          <p:cNvPr id="7178" name="Line 10"/>
          <p:cNvSpPr>
            <a:spLocks noChangeShapeType="1"/>
          </p:cNvSpPr>
          <p:nvPr/>
        </p:nvSpPr>
        <p:spPr bwMode="auto">
          <a:xfrm>
            <a:off x="1116013" y="1484313"/>
            <a:ext cx="576262" cy="431800"/>
          </a:xfrm>
          <a:prstGeom prst="line">
            <a:avLst/>
          </a:prstGeom>
          <a:noFill/>
          <a:ln w="9525">
            <a:solidFill>
              <a:schemeClr val="tx1"/>
            </a:solidFill>
            <a:round/>
            <a:headEnd/>
            <a:tailEnd type="triangle" w="med" len="med"/>
          </a:ln>
          <a:effectLst/>
        </p:spPr>
        <p:txBody>
          <a:bodyPr/>
          <a:lstStyle/>
          <a:p>
            <a:endParaRPr lang="zh-TW" altLang="en-US"/>
          </a:p>
        </p:txBody>
      </p:sp>
      <p:sp>
        <p:nvSpPr>
          <p:cNvPr id="7180" name="Rectangle 12"/>
          <p:cNvSpPr>
            <a:spLocks noChangeArrowheads="1"/>
          </p:cNvSpPr>
          <p:nvPr/>
        </p:nvSpPr>
        <p:spPr bwMode="auto">
          <a:xfrm>
            <a:off x="1781175" y="1816100"/>
            <a:ext cx="2214563" cy="377825"/>
          </a:xfrm>
          <a:prstGeom prst="rect">
            <a:avLst/>
          </a:prstGeom>
          <a:solidFill>
            <a:schemeClr val="accent1">
              <a:alpha val="24001"/>
            </a:schemeClr>
          </a:solidFill>
          <a:ln w="9525">
            <a:solidFill>
              <a:srgbClr val="0000FF"/>
            </a:solidFill>
            <a:miter lim="800000"/>
            <a:headEnd/>
            <a:tailEnd/>
          </a:ln>
          <a:effectLst/>
        </p:spPr>
        <p:txBody>
          <a:bodyPr wrap="none" anchor="ctr"/>
          <a:lstStyle/>
          <a:p>
            <a:pPr algn="ctr"/>
            <a:r>
              <a:rPr lang="en-US" altLang="zh-TW" b="1">
                <a:solidFill>
                  <a:srgbClr val="0000FF"/>
                </a:solidFill>
              </a:rPr>
              <a:t>Choose classifier</a:t>
            </a:r>
          </a:p>
        </p:txBody>
      </p:sp>
      <p:sp>
        <p:nvSpPr>
          <p:cNvPr id="7183" name="Oval 15"/>
          <p:cNvSpPr>
            <a:spLocks noChangeArrowheads="1"/>
          </p:cNvSpPr>
          <p:nvPr/>
        </p:nvSpPr>
        <p:spPr bwMode="auto">
          <a:xfrm>
            <a:off x="755650" y="2636838"/>
            <a:ext cx="576263" cy="304800"/>
          </a:xfrm>
          <a:prstGeom prst="ellipse">
            <a:avLst/>
          </a:prstGeom>
          <a:noFill/>
          <a:ln w="38100">
            <a:solidFill>
              <a:srgbClr val="0000FF"/>
            </a:solidFill>
            <a:round/>
            <a:headEnd/>
            <a:tailEnd/>
          </a:ln>
          <a:effectLst/>
        </p:spPr>
        <p:txBody>
          <a:bodyPr wrap="none" anchor="ctr"/>
          <a:lstStyle/>
          <a:p>
            <a:endParaRPr lang="zh-TW" altLang="en-US"/>
          </a:p>
        </p:txBody>
      </p:sp>
      <p:sp>
        <p:nvSpPr>
          <p:cNvPr id="7184" name="Rectangle 16"/>
          <p:cNvSpPr>
            <a:spLocks noChangeArrowheads="1"/>
          </p:cNvSpPr>
          <p:nvPr/>
        </p:nvSpPr>
        <p:spPr bwMode="auto">
          <a:xfrm>
            <a:off x="1908175" y="2852738"/>
            <a:ext cx="3176588" cy="379412"/>
          </a:xfrm>
          <a:prstGeom prst="rect">
            <a:avLst/>
          </a:prstGeom>
          <a:solidFill>
            <a:schemeClr val="accent1">
              <a:alpha val="24001"/>
            </a:schemeClr>
          </a:solidFill>
          <a:ln w="9525">
            <a:solidFill>
              <a:srgbClr val="0000FF"/>
            </a:solidFill>
            <a:miter lim="800000"/>
            <a:headEnd/>
            <a:tailEnd/>
          </a:ln>
          <a:effectLst/>
        </p:spPr>
        <p:txBody>
          <a:bodyPr wrap="none" anchor="ctr"/>
          <a:lstStyle/>
          <a:p>
            <a:pPr algn="ctr"/>
            <a:r>
              <a:rPr lang="en-US" altLang="zh-TW" b="1">
                <a:solidFill>
                  <a:srgbClr val="0000FF"/>
                </a:solidFill>
              </a:rPr>
              <a:t>Number of observations</a:t>
            </a:r>
          </a:p>
        </p:txBody>
      </p:sp>
      <p:sp>
        <p:nvSpPr>
          <p:cNvPr id="7185" name="Line 17"/>
          <p:cNvSpPr>
            <a:spLocks noChangeShapeType="1"/>
          </p:cNvSpPr>
          <p:nvPr/>
        </p:nvSpPr>
        <p:spPr bwMode="auto">
          <a:xfrm>
            <a:off x="1331913" y="2852738"/>
            <a:ext cx="503237" cy="144462"/>
          </a:xfrm>
          <a:prstGeom prst="line">
            <a:avLst/>
          </a:prstGeom>
          <a:noFill/>
          <a:ln w="9525">
            <a:solidFill>
              <a:schemeClr val="tx1"/>
            </a:solidFill>
            <a:round/>
            <a:headEnd/>
            <a:tailEnd type="triangle" w="med" len="med"/>
          </a:ln>
          <a:effectLst/>
        </p:spPr>
        <p:txBody>
          <a:bodyPr/>
          <a:lstStyle/>
          <a:p>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79388" y="981075"/>
            <a:ext cx="8713787" cy="5876925"/>
            <a:chOff x="385" y="782"/>
            <a:chExt cx="4763" cy="3538"/>
          </a:xfrm>
        </p:grpSpPr>
        <p:pic>
          <p:nvPicPr>
            <p:cNvPr id="8196" name="Picture 4"/>
            <p:cNvPicPr>
              <a:picLocks noChangeAspect="1" noChangeArrowheads="1"/>
            </p:cNvPicPr>
            <p:nvPr/>
          </p:nvPicPr>
          <p:blipFill>
            <a:blip r:embed="rId2" cstate="print"/>
            <a:srcRect l="11067" t="3558" r="11409" b="19661"/>
            <a:stretch>
              <a:fillRect/>
            </a:stretch>
          </p:blipFill>
          <p:spPr bwMode="auto">
            <a:xfrm>
              <a:off x="385" y="782"/>
              <a:ext cx="4763" cy="3538"/>
            </a:xfrm>
            <a:prstGeom prst="rect">
              <a:avLst/>
            </a:prstGeom>
            <a:noFill/>
            <a:ln w="9525">
              <a:noFill/>
              <a:miter lim="800000"/>
              <a:headEnd/>
              <a:tailEnd/>
            </a:ln>
            <a:effectLst/>
          </p:spPr>
        </p:pic>
        <p:pic>
          <p:nvPicPr>
            <p:cNvPr id="8199" name="Picture 7"/>
            <p:cNvPicPr>
              <a:picLocks noChangeAspect="1" noChangeArrowheads="1"/>
            </p:cNvPicPr>
            <p:nvPr/>
          </p:nvPicPr>
          <p:blipFill>
            <a:blip r:embed="rId3" cstate="print"/>
            <a:srcRect l="12939" t="13152" r="66048" b="44727"/>
            <a:stretch>
              <a:fillRect/>
            </a:stretch>
          </p:blipFill>
          <p:spPr bwMode="auto">
            <a:xfrm>
              <a:off x="476" y="1389"/>
              <a:ext cx="1542" cy="2449"/>
            </a:xfrm>
            <a:prstGeom prst="rect">
              <a:avLst/>
            </a:prstGeom>
            <a:noFill/>
            <a:ln w="9525">
              <a:noFill/>
              <a:miter lim="800000"/>
              <a:headEnd/>
              <a:tailEnd/>
            </a:ln>
            <a:effectLst/>
          </p:spPr>
        </p:pic>
      </p:grpSp>
      <p:sp>
        <p:nvSpPr>
          <p:cNvPr id="8203" name="Rectangle 11"/>
          <p:cNvSpPr>
            <a:spLocks noGrp="1" noChangeArrowheads="1"/>
          </p:cNvSpPr>
          <p:nvPr>
            <p:ph type="title"/>
          </p:nvPr>
        </p:nvSpPr>
        <p:spPr>
          <a:xfrm>
            <a:off x="457200" y="274638"/>
            <a:ext cx="8229600" cy="346075"/>
          </a:xfrm>
        </p:spPr>
        <p:txBody>
          <a:bodyPr>
            <a:normAutofit fontScale="90000"/>
          </a:bodyPr>
          <a:lstStyle/>
          <a:p>
            <a:r>
              <a:rPr lang="en-US" altLang="zh-TW" sz="2800"/>
              <a:t>Choose SVM in WEKA</a:t>
            </a:r>
          </a:p>
        </p:txBody>
      </p:sp>
      <p:sp>
        <p:nvSpPr>
          <p:cNvPr id="8204" name="Line 12"/>
          <p:cNvSpPr>
            <a:spLocks noChangeShapeType="1"/>
          </p:cNvSpPr>
          <p:nvPr/>
        </p:nvSpPr>
        <p:spPr bwMode="auto">
          <a:xfrm>
            <a:off x="323850" y="765175"/>
            <a:ext cx="8496300" cy="0"/>
          </a:xfrm>
          <a:prstGeom prst="line">
            <a:avLst/>
          </a:prstGeom>
          <a:noFill/>
          <a:ln w="38100" cmpd="dbl">
            <a:solidFill>
              <a:srgbClr val="0000FF"/>
            </a:solidFill>
            <a:round/>
            <a:headEnd/>
            <a:tailEnd/>
          </a:ln>
          <a:effectLst/>
        </p:spPr>
        <p:txBody>
          <a:bodyPr/>
          <a:lstStyle/>
          <a:p>
            <a:endParaRPr lang="zh-TW" altLang="en-US"/>
          </a:p>
        </p:txBody>
      </p:sp>
      <p:grpSp>
        <p:nvGrpSpPr>
          <p:cNvPr id="3" name="Group 14"/>
          <p:cNvGrpSpPr>
            <a:grpSpLocks/>
          </p:cNvGrpSpPr>
          <p:nvPr/>
        </p:nvGrpSpPr>
        <p:grpSpPr bwMode="auto">
          <a:xfrm>
            <a:off x="323850" y="1557338"/>
            <a:ext cx="1727200" cy="3095625"/>
            <a:chOff x="204" y="981"/>
            <a:chExt cx="1088" cy="1950"/>
          </a:xfrm>
        </p:grpSpPr>
        <p:sp>
          <p:nvSpPr>
            <p:cNvPr id="8201" name="Oval 9"/>
            <p:cNvSpPr>
              <a:spLocks noChangeArrowheads="1"/>
            </p:cNvSpPr>
            <p:nvPr/>
          </p:nvSpPr>
          <p:spPr bwMode="auto">
            <a:xfrm>
              <a:off x="204" y="981"/>
              <a:ext cx="544" cy="272"/>
            </a:xfrm>
            <a:prstGeom prst="ellipse">
              <a:avLst/>
            </a:prstGeom>
            <a:noFill/>
            <a:ln w="38100">
              <a:solidFill>
                <a:srgbClr val="0000FF"/>
              </a:solidFill>
              <a:round/>
              <a:headEnd/>
              <a:tailEnd/>
            </a:ln>
            <a:effectLst/>
          </p:spPr>
          <p:txBody>
            <a:bodyPr wrap="none" anchor="ctr"/>
            <a:lstStyle/>
            <a:p>
              <a:endParaRPr lang="zh-TW" altLang="en-US"/>
            </a:p>
          </p:txBody>
        </p:sp>
        <p:sp>
          <p:nvSpPr>
            <p:cNvPr id="8202" name="Oval 10"/>
            <p:cNvSpPr>
              <a:spLocks noChangeArrowheads="1"/>
            </p:cNvSpPr>
            <p:nvPr/>
          </p:nvSpPr>
          <p:spPr bwMode="auto">
            <a:xfrm>
              <a:off x="748" y="2704"/>
              <a:ext cx="544" cy="227"/>
            </a:xfrm>
            <a:prstGeom prst="ellipse">
              <a:avLst/>
            </a:prstGeom>
            <a:noFill/>
            <a:ln w="38100">
              <a:solidFill>
                <a:srgbClr val="0000FF"/>
              </a:solidFill>
              <a:round/>
              <a:headEnd/>
              <a:tailEnd/>
            </a:ln>
            <a:effectLst/>
          </p:spPr>
          <p:txBody>
            <a:bodyPr wrap="none" anchor="ctr"/>
            <a:lstStyle/>
            <a:p>
              <a:endParaRPr lang="zh-TW" altLang="en-US"/>
            </a:p>
          </p:txBody>
        </p:sp>
        <p:sp>
          <p:nvSpPr>
            <p:cNvPr id="8205" name="Oval 13"/>
            <p:cNvSpPr>
              <a:spLocks noChangeArrowheads="1"/>
            </p:cNvSpPr>
            <p:nvPr/>
          </p:nvSpPr>
          <p:spPr bwMode="auto">
            <a:xfrm>
              <a:off x="385" y="1616"/>
              <a:ext cx="862" cy="136"/>
            </a:xfrm>
            <a:prstGeom prst="ellipse">
              <a:avLst/>
            </a:prstGeom>
            <a:noFill/>
            <a:ln w="38100">
              <a:solidFill>
                <a:srgbClr val="0000FF"/>
              </a:solidFill>
              <a:round/>
              <a:headEnd/>
              <a:tailEnd/>
            </a:ln>
            <a:effectLst/>
          </p:spPr>
          <p:txBody>
            <a:bodyPr wrap="none" anchor="ct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3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468313" y="0"/>
            <a:ext cx="8229600" cy="346075"/>
          </a:xfrm>
          <a:prstGeom prst="rect">
            <a:avLst/>
          </a:prstGeom>
          <a:noFill/>
          <a:ln w="9525">
            <a:noFill/>
            <a:miter lim="800000"/>
            <a:headEnd/>
            <a:tailEnd/>
          </a:ln>
          <a:effectLst/>
        </p:spPr>
        <p:txBody>
          <a:bodyPr anchor="ctr"/>
          <a:lstStyle/>
          <a:p>
            <a:pPr algn="ctr"/>
            <a:r>
              <a:rPr lang="en-US" altLang="zh-TW" sz="2000">
                <a:solidFill>
                  <a:schemeClr val="tx2"/>
                </a:solidFill>
              </a:rPr>
              <a:t>Choose Parameters in SVM with Information of Parameters</a:t>
            </a:r>
          </a:p>
        </p:txBody>
      </p:sp>
      <p:sp>
        <p:nvSpPr>
          <p:cNvPr id="14342" name="Line 6"/>
          <p:cNvSpPr>
            <a:spLocks noChangeShapeType="1"/>
          </p:cNvSpPr>
          <p:nvPr/>
        </p:nvSpPr>
        <p:spPr bwMode="auto">
          <a:xfrm>
            <a:off x="323850" y="404813"/>
            <a:ext cx="8496300" cy="0"/>
          </a:xfrm>
          <a:prstGeom prst="line">
            <a:avLst/>
          </a:prstGeom>
          <a:noFill/>
          <a:ln w="38100" cmpd="dbl">
            <a:solidFill>
              <a:srgbClr val="0000FF"/>
            </a:solidFill>
            <a:round/>
            <a:headEnd/>
            <a:tailEnd/>
          </a:ln>
          <a:effectLst/>
        </p:spPr>
        <p:txBody>
          <a:bodyPr/>
          <a:lstStyle/>
          <a:p>
            <a:endParaRPr lang="zh-TW" altLang="en-US"/>
          </a:p>
        </p:txBody>
      </p:sp>
      <p:pic>
        <p:nvPicPr>
          <p:cNvPr id="14345" name="Picture 9"/>
          <p:cNvPicPr>
            <a:picLocks noChangeAspect="1" noChangeArrowheads="1"/>
          </p:cNvPicPr>
          <p:nvPr/>
        </p:nvPicPr>
        <p:blipFill>
          <a:blip r:embed="rId2" cstate="print"/>
          <a:srcRect l="10889" t="3906" r="9392" b="7594"/>
          <a:stretch>
            <a:fillRect/>
          </a:stretch>
        </p:blipFill>
        <p:spPr bwMode="auto">
          <a:xfrm>
            <a:off x="0" y="476250"/>
            <a:ext cx="9144000" cy="6381750"/>
          </a:xfrm>
          <a:prstGeom prst="rect">
            <a:avLst/>
          </a:prstGeom>
          <a:noFill/>
          <a:ln w="9525">
            <a:noFill/>
            <a:miter lim="800000"/>
            <a:headEnd/>
            <a:tailEnd/>
          </a:ln>
          <a:effectLst/>
        </p:spPr>
      </p:pic>
      <p:sp>
        <p:nvSpPr>
          <p:cNvPr id="14346" name="AutoShape 10"/>
          <p:cNvSpPr>
            <a:spLocks noChangeArrowheads="1"/>
          </p:cNvSpPr>
          <p:nvPr/>
        </p:nvSpPr>
        <p:spPr bwMode="auto">
          <a:xfrm rot="13976312">
            <a:off x="5507037" y="836613"/>
            <a:ext cx="144463" cy="287338"/>
          </a:xfrm>
          <a:prstGeom prst="upArrow">
            <a:avLst>
              <a:gd name="adj1" fmla="val 50000"/>
              <a:gd name="adj2" fmla="val 49725"/>
            </a:avLst>
          </a:prstGeom>
          <a:noFill/>
          <a:ln w="9525">
            <a:solidFill>
              <a:schemeClr val="tx1"/>
            </a:solidFill>
            <a:miter lim="800000"/>
            <a:headEnd/>
            <a:tailEnd/>
          </a:ln>
          <a:effectLst/>
        </p:spPr>
        <p:txBody>
          <a:bodyPr wrap="none" anchor="ctr"/>
          <a:lstStyle/>
          <a:p>
            <a:endParaRPr lang="zh-TW" altLang="en-US"/>
          </a:p>
        </p:txBody>
      </p:sp>
      <p:sp>
        <p:nvSpPr>
          <p:cNvPr id="14347" name="Rectangle 11"/>
          <p:cNvSpPr>
            <a:spLocks noChangeArrowheads="1"/>
          </p:cNvSpPr>
          <p:nvPr/>
        </p:nvSpPr>
        <p:spPr bwMode="auto">
          <a:xfrm>
            <a:off x="1835150" y="620713"/>
            <a:ext cx="6624638" cy="287337"/>
          </a:xfrm>
          <a:prstGeom prst="rect">
            <a:avLst/>
          </a:prstGeom>
          <a:solidFill>
            <a:srgbClr val="808000">
              <a:alpha val="39999"/>
            </a:srgbClr>
          </a:solidFill>
          <a:ln w="9525">
            <a:noFill/>
            <a:miter lim="800000"/>
            <a:headEnd/>
            <a:tailEnd/>
          </a:ln>
          <a:effectLst/>
        </p:spPr>
        <p:txBody>
          <a:bodyPr wrap="none" anchor="ctr"/>
          <a:lstStyle/>
          <a:p>
            <a:pPr algn="ctr"/>
            <a:r>
              <a:rPr lang="en-US" altLang="zh-TW" sz="1400" b="1">
                <a:solidFill>
                  <a:srgbClr val="0000FF"/>
                </a:solidFill>
              </a:rPr>
              <a:t>Using left bottom of mouse to click the white bar to show parameters window.</a:t>
            </a:r>
          </a:p>
        </p:txBody>
      </p:sp>
      <p:sp>
        <p:nvSpPr>
          <p:cNvPr id="14348" name="AutoShape 12"/>
          <p:cNvSpPr>
            <a:spLocks noChangeArrowheads="1"/>
          </p:cNvSpPr>
          <p:nvPr/>
        </p:nvSpPr>
        <p:spPr bwMode="auto">
          <a:xfrm rot="10800000">
            <a:off x="1258888" y="549275"/>
            <a:ext cx="360362" cy="719138"/>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33CCCC"/>
          </a:solidFill>
          <a:ln w="9525">
            <a:solidFill>
              <a:srgbClr val="0000FF"/>
            </a:solidFill>
            <a:miter lim="800000"/>
            <a:headEnd/>
            <a:tailEnd/>
          </a:ln>
          <a:effectLst/>
        </p:spPr>
        <p:txBody>
          <a:bodyPr wrap="none" anchor="ctr"/>
          <a:lstStyle/>
          <a:p>
            <a:endParaRPr lang="zh-TW" altLang="en-US"/>
          </a:p>
        </p:txBody>
      </p:sp>
      <p:grpSp>
        <p:nvGrpSpPr>
          <p:cNvPr id="2" name="Group 23"/>
          <p:cNvGrpSpPr>
            <a:grpSpLocks/>
          </p:cNvGrpSpPr>
          <p:nvPr/>
        </p:nvGrpSpPr>
        <p:grpSpPr bwMode="auto">
          <a:xfrm>
            <a:off x="3708400" y="836613"/>
            <a:ext cx="2016125" cy="1512887"/>
            <a:chOff x="2336" y="527"/>
            <a:chExt cx="1270" cy="953"/>
          </a:xfrm>
        </p:grpSpPr>
        <p:sp>
          <p:nvSpPr>
            <p:cNvPr id="14350" name="Oval 14"/>
            <p:cNvSpPr>
              <a:spLocks noChangeArrowheads="1"/>
            </p:cNvSpPr>
            <p:nvPr/>
          </p:nvSpPr>
          <p:spPr bwMode="auto">
            <a:xfrm>
              <a:off x="2336" y="1162"/>
              <a:ext cx="589" cy="318"/>
            </a:xfrm>
            <a:prstGeom prst="ellipse">
              <a:avLst/>
            </a:prstGeom>
            <a:noFill/>
            <a:ln w="38100">
              <a:solidFill>
                <a:srgbClr val="0000FF"/>
              </a:solidFill>
              <a:round/>
              <a:headEnd/>
              <a:tailEnd/>
            </a:ln>
            <a:effectLst/>
          </p:spPr>
          <p:txBody>
            <a:bodyPr wrap="none" anchor="ctr"/>
            <a:lstStyle/>
            <a:p>
              <a:endParaRPr lang="zh-TW" altLang="en-US"/>
            </a:p>
          </p:txBody>
        </p:sp>
        <p:sp>
          <p:nvSpPr>
            <p:cNvPr id="14351" name="Oval 15"/>
            <p:cNvSpPr>
              <a:spLocks noChangeArrowheads="1"/>
            </p:cNvSpPr>
            <p:nvPr/>
          </p:nvSpPr>
          <p:spPr bwMode="auto">
            <a:xfrm>
              <a:off x="3334" y="527"/>
              <a:ext cx="272" cy="182"/>
            </a:xfrm>
            <a:prstGeom prst="ellipse">
              <a:avLst/>
            </a:prstGeom>
            <a:noFill/>
            <a:ln w="28575">
              <a:solidFill>
                <a:srgbClr val="0000FF"/>
              </a:solidFill>
              <a:round/>
              <a:headEnd/>
              <a:tailEnd/>
            </a:ln>
            <a:effectLst/>
          </p:spPr>
          <p:txBody>
            <a:bodyPr wrap="none" anchor="ctr"/>
            <a:lstStyle/>
            <a:p>
              <a:endParaRPr lang="zh-TW" altLang="en-US"/>
            </a:p>
          </p:txBody>
        </p:sp>
      </p:grpSp>
      <p:sp>
        <p:nvSpPr>
          <p:cNvPr id="14354" name="AutoShape 18"/>
          <p:cNvSpPr>
            <a:spLocks noChangeArrowheads="1"/>
          </p:cNvSpPr>
          <p:nvPr/>
        </p:nvSpPr>
        <p:spPr bwMode="auto">
          <a:xfrm>
            <a:off x="4643438" y="1484313"/>
            <a:ext cx="719137" cy="64770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0000FF"/>
          </a:solidFill>
          <a:ln w="28575">
            <a:solidFill>
              <a:srgbClr val="000080"/>
            </a:solidFill>
            <a:miter lim="800000"/>
            <a:headEnd/>
            <a:tailEnd/>
          </a:ln>
          <a:effectLst/>
        </p:spPr>
        <p:txBody>
          <a:bodyPr wrap="none" anchor="ctr"/>
          <a:lstStyle/>
          <a:p>
            <a:endParaRPr lang="zh-TW" altLang="en-US"/>
          </a:p>
        </p:txBody>
      </p:sp>
      <p:sp>
        <p:nvSpPr>
          <p:cNvPr id="14355" name="Rectangle 19"/>
          <p:cNvSpPr>
            <a:spLocks noChangeArrowheads="1"/>
          </p:cNvSpPr>
          <p:nvPr/>
        </p:nvSpPr>
        <p:spPr bwMode="auto">
          <a:xfrm>
            <a:off x="4427538" y="2636838"/>
            <a:ext cx="4392612" cy="287337"/>
          </a:xfrm>
          <a:prstGeom prst="rect">
            <a:avLst/>
          </a:prstGeom>
          <a:solidFill>
            <a:srgbClr val="808000">
              <a:alpha val="39999"/>
            </a:srgbClr>
          </a:solidFill>
          <a:ln w="9525">
            <a:noFill/>
            <a:miter lim="800000"/>
            <a:headEnd/>
            <a:tailEnd/>
          </a:ln>
          <a:effectLst/>
        </p:spPr>
        <p:txBody>
          <a:bodyPr wrap="none" anchor="ctr"/>
          <a:lstStyle/>
          <a:p>
            <a:pPr algn="ctr"/>
            <a:r>
              <a:rPr lang="en-US" altLang="zh-TW" sz="1400" b="1">
                <a:solidFill>
                  <a:srgbClr val="0000FF"/>
                </a:solidFill>
              </a:rPr>
              <a:t>Pushing  “more” show the definitions of  parameter.</a:t>
            </a:r>
          </a:p>
        </p:txBody>
      </p:sp>
      <p:sp>
        <p:nvSpPr>
          <p:cNvPr id="14356" name="Line 20"/>
          <p:cNvSpPr>
            <a:spLocks noChangeShapeType="1"/>
          </p:cNvSpPr>
          <p:nvPr/>
        </p:nvSpPr>
        <p:spPr bwMode="auto">
          <a:xfrm>
            <a:off x="4427538" y="2349500"/>
            <a:ext cx="215900" cy="358775"/>
          </a:xfrm>
          <a:prstGeom prst="line">
            <a:avLst/>
          </a:prstGeom>
          <a:noFill/>
          <a:ln w="9525">
            <a:solidFill>
              <a:schemeClr val="tx1"/>
            </a:solidFill>
            <a:round/>
            <a:headEnd/>
            <a:tailEnd type="triangle" w="med" len="med"/>
          </a:ln>
          <a:effectLst/>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repeatCount="5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2" cstate="print"/>
          <a:srcRect l="11800" t="3928" r="10872" b="12587"/>
          <a:stretch>
            <a:fillRect/>
          </a:stretch>
        </p:blipFill>
        <p:spPr bwMode="auto">
          <a:xfrm>
            <a:off x="0" y="750888"/>
            <a:ext cx="9144000" cy="6107112"/>
          </a:xfrm>
          <a:prstGeom prst="rect">
            <a:avLst/>
          </a:prstGeom>
          <a:noFill/>
          <a:ln w="9525">
            <a:noFill/>
            <a:miter lim="800000"/>
            <a:headEnd/>
            <a:tailEnd/>
          </a:ln>
          <a:effectLst/>
        </p:spPr>
      </p:pic>
      <p:sp>
        <p:nvSpPr>
          <p:cNvPr id="9223" name="Rectangle 7"/>
          <p:cNvSpPr>
            <a:spLocks noGrp="1" noChangeArrowheads="1"/>
          </p:cNvSpPr>
          <p:nvPr>
            <p:ph type="title"/>
          </p:nvPr>
        </p:nvSpPr>
        <p:spPr>
          <a:xfrm>
            <a:off x="457200" y="274638"/>
            <a:ext cx="8229600" cy="201612"/>
          </a:xfrm>
        </p:spPr>
        <p:txBody>
          <a:bodyPr>
            <a:normAutofit fontScale="90000"/>
          </a:bodyPr>
          <a:lstStyle/>
          <a:p>
            <a:r>
              <a:rPr lang="en-US" altLang="zh-TW" sz="3200"/>
              <a:t>Running SVM in WEKA fro Training Data</a:t>
            </a:r>
          </a:p>
        </p:txBody>
      </p:sp>
      <p:sp>
        <p:nvSpPr>
          <p:cNvPr id="9224" name="Line 8"/>
          <p:cNvSpPr>
            <a:spLocks noChangeShapeType="1"/>
          </p:cNvSpPr>
          <p:nvPr/>
        </p:nvSpPr>
        <p:spPr bwMode="auto">
          <a:xfrm>
            <a:off x="323850" y="620713"/>
            <a:ext cx="8496300" cy="0"/>
          </a:xfrm>
          <a:prstGeom prst="line">
            <a:avLst/>
          </a:prstGeom>
          <a:noFill/>
          <a:ln w="38100" cmpd="dbl">
            <a:solidFill>
              <a:srgbClr val="0000FF"/>
            </a:solidFill>
            <a:round/>
            <a:headEnd/>
            <a:tailEnd/>
          </a:ln>
          <a:effectLst/>
        </p:spPr>
        <p:txBody>
          <a:bodyPr/>
          <a:lstStyle/>
          <a:p>
            <a:endParaRPr lang="zh-TW" altLang="en-US"/>
          </a:p>
        </p:txBody>
      </p:sp>
      <p:sp>
        <p:nvSpPr>
          <p:cNvPr id="9228" name="Rectangle 12"/>
          <p:cNvSpPr>
            <a:spLocks noChangeArrowheads="1"/>
          </p:cNvSpPr>
          <p:nvPr/>
        </p:nvSpPr>
        <p:spPr bwMode="auto">
          <a:xfrm>
            <a:off x="0" y="3357563"/>
            <a:ext cx="1187450" cy="358775"/>
          </a:xfrm>
          <a:prstGeom prst="rect">
            <a:avLst/>
          </a:prstGeom>
          <a:noFill/>
          <a:ln w="38100">
            <a:solidFill>
              <a:srgbClr val="0000FF"/>
            </a:solidFill>
            <a:miter lim="800000"/>
            <a:headEnd/>
            <a:tailEnd/>
          </a:ln>
          <a:effectLst/>
        </p:spPr>
        <p:txBody>
          <a:bodyPr wrap="none" anchor="ctr"/>
          <a:lstStyle/>
          <a:p>
            <a:endParaRPr lang="zh-TW" altLang="en-US"/>
          </a:p>
        </p:txBody>
      </p:sp>
      <p:sp>
        <p:nvSpPr>
          <p:cNvPr id="9229" name="Rectangle 13"/>
          <p:cNvSpPr>
            <a:spLocks noChangeArrowheads="1"/>
          </p:cNvSpPr>
          <p:nvPr/>
        </p:nvSpPr>
        <p:spPr bwMode="auto">
          <a:xfrm>
            <a:off x="0" y="4005263"/>
            <a:ext cx="2411413" cy="287337"/>
          </a:xfrm>
          <a:prstGeom prst="rect">
            <a:avLst/>
          </a:prstGeom>
          <a:noFill/>
          <a:ln w="38100">
            <a:solidFill>
              <a:srgbClr val="FF0000"/>
            </a:solidFill>
            <a:miter lim="800000"/>
            <a:headEnd/>
            <a:tailEnd/>
          </a:ln>
          <a:effectLst/>
        </p:spPr>
        <p:txBody>
          <a:bodyPr wrap="none" anchor="ctr"/>
          <a:lstStyle/>
          <a:p>
            <a:endParaRPr lang="zh-TW" altLang="en-US"/>
          </a:p>
        </p:txBody>
      </p:sp>
      <p:sp>
        <p:nvSpPr>
          <p:cNvPr id="9233" name="Text Box 17"/>
          <p:cNvSpPr txBox="1">
            <a:spLocks noChangeArrowheads="1"/>
          </p:cNvSpPr>
          <p:nvPr/>
        </p:nvSpPr>
        <p:spPr bwMode="auto">
          <a:xfrm>
            <a:off x="0" y="1484313"/>
            <a:ext cx="6372225" cy="304800"/>
          </a:xfrm>
          <a:prstGeom prst="rect">
            <a:avLst/>
          </a:prstGeom>
          <a:solidFill>
            <a:srgbClr val="808000">
              <a:alpha val="46001"/>
            </a:srgbClr>
          </a:solidFill>
          <a:ln w="9525">
            <a:noFill/>
            <a:miter lim="800000"/>
            <a:headEnd/>
            <a:tailEnd/>
          </a:ln>
          <a:effectLst/>
        </p:spPr>
        <p:txBody>
          <a:bodyPr>
            <a:spAutoFit/>
          </a:bodyPr>
          <a:lstStyle/>
          <a:p>
            <a:pPr>
              <a:spcBef>
                <a:spcPct val="50000"/>
              </a:spcBef>
            </a:pPr>
            <a:r>
              <a:rPr lang="en-US" altLang="zh-TW" sz="1400" b="1">
                <a:solidFill>
                  <a:srgbClr val="0000FF"/>
                </a:solidFill>
              </a:rPr>
              <a:t>If numbers of fold = numbers of observation, then called “</a:t>
            </a:r>
            <a:r>
              <a:rPr lang="en-US" altLang="zh-TW" sz="1400" b="1">
                <a:solidFill>
                  <a:schemeClr val="accent2"/>
                </a:solidFill>
              </a:rPr>
              <a:t>leave-one-out”.</a:t>
            </a:r>
          </a:p>
        </p:txBody>
      </p:sp>
      <p:grpSp>
        <p:nvGrpSpPr>
          <p:cNvPr id="2" name="Group 30"/>
          <p:cNvGrpSpPr>
            <a:grpSpLocks/>
          </p:cNvGrpSpPr>
          <p:nvPr/>
        </p:nvGrpSpPr>
        <p:grpSpPr bwMode="auto">
          <a:xfrm>
            <a:off x="0" y="836613"/>
            <a:ext cx="8172450" cy="5113337"/>
            <a:chOff x="0" y="527"/>
            <a:chExt cx="5148" cy="3221"/>
          </a:xfrm>
        </p:grpSpPr>
        <p:grpSp>
          <p:nvGrpSpPr>
            <p:cNvPr id="3" name="Group 28"/>
            <p:cNvGrpSpPr>
              <a:grpSpLocks/>
            </p:cNvGrpSpPr>
            <p:nvPr/>
          </p:nvGrpSpPr>
          <p:grpSpPr bwMode="auto">
            <a:xfrm>
              <a:off x="113" y="527"/>
              <a:ext cx="5035" cy="3221"/>
              <a:chOff x="113" y="527"/>
              <a:chExt cx="5035" cy="3221"/>
            </a:xfrm>
          </p:grpSpPr>
          <p:sp>
            <p:nvSpPr>
              <p:cNvPr id="9225" name="Rectangle 9"/>
              <p:cNvSpPr>
                <a:spLocks noChangeArrowheads="1"/>
              </p:cNvSpPr>
              <p:nvPr/>
            </p:nvSpPr>
            <p:spPr bwMode="auto">
              <a:xfrm>
                <a:off x="567" y="754"/>
                <a:ext cx="2767" cy="136"/>
              </a:xfrm>
              <a:prstGeom prst="rect">
                <a:avLst/>
              </a:prstGeom>
              <a:noFill/>
              <a:ln w="38100">
                <a:solidFill>
                  <a:srgbClr val="0000FF"/>
                </a:solidFill>
                <a:miter lim="800000"/>
                <a:headEnd/>
                <a:tailEnd/>
              </a:ln>
              <a:effectLst/>
            </p:spPr>
            <p:txBody>
              <a:bodyPr wrap="none" anchor="ctr"/>
              <a:lstStyle/>
              <a:p>
                <a:endParaRPr lang="zh-TW" altLang="en-US"/>
              </a:p>
            </p:txBody>
          </p:sp>
          <p:sp>
            <p:nvSpPr>
              <p:cNvPr id="9230" name="Rectangle 14"/>
              <p:cNvSpPr>
                <a:spLocks noChangeArrowheads="1"/>
              </p:cNvSpPr>
              <p:nvPr/>
            </p:nvSpPr>
            <p:spPr bwMode="auto">
              <a:xfrm>
                <a:off x="1610" y="2931"/>
                <a:ext cx="1361" cy="817"/>
              </a:xfrm>
              <a:prstGeom prst="rect">
                <a:avLst/>
              </a:prstGeom>
              <a:noFill/>
              <a:ln w="28575">
                <a:solidFill>
                  <a:srgbClr val="0000FF"/>
                </a:solidFill>
                <a:miter lim="800000"/>
                <a:headEnd/>
                <a:tailEnd/>
              </a:ln>
              <a:effectLst/>
            </p:spPr>
            <p:txBody>
              <a:bodyPr wrap="none" anchor="ctr"/>
              <a:lstStyle/>
              <a:p>
                <a:endParaRPr lang="zh-TW" altLang="en-US"/>
              </a:p>
            </p:txBody>
          </p:sp>
          <p:sp>
            <p:nvSpPr>
              <p:cNvPr id="9231" name="Rectangle 15"/>
              <p:cNvSpPr>
                <a:spLocks noChangeArrowheads="1"/>
              </p:cNvSpPr>
              <p:nvPr/>
            </p:nvSpPr>
            <p:spPr bwMode="auto">
              <a:xfrm>
                <a:off x="1610" y="1117"/>
                <a:ext cx="2994" cy="227"/>
              </a:xfrm>
              <a:prstGeom prst="rect">
                <a:avLst/>
              </a:prstGeom>
              <a:noFill/>
              <a:ln w="28575">
                <a:solidFill>
                  <a:srgbClr val="0000FF"/>
                </a:solidFill>
                <a:miter lim="800000"/>
                <a:headEnd/>
                <a:tailEnd/>
              </a:ln>
              <a:effectLst/>
            </p:spPr>
            <p:txBody>
              <a:bodyPr wrap="none" anchor="ctr"/>
              <a:lstStyle/>
              <a:p>
                <a:endParaRPr lang="zh-TW" altLang="en-US"/>
              </a:p>
            </p:txBody>
          </p:sp>
          <p:sp>
            <p:nvSpPr>
              <p:cNvPr id="9232" name="Text Box 16"/>
              <p:cNvSpPr txBox="1">
                <a:spLocks noChangeArrowheads="1"/>
              </p:cNvSpPr>
              <p:nvPr/>
            </p:nvSpPr>
            <p:spPr bwMode="auto">
              <a:xfrm>
                <a:off x="2925" y="527"/>
                <a:ext cx="2223" cy="192"/>
              </a:xfrm>
              <a:prstGeom prst="rect">
                <a:avLst/>
              </a:prstGeom>
              <a:noFill/>
              <a:ln w="9525">
                <a:noFill/>
                <a:miter lim="800000"/>
                <a:headEnd/>
                <a:tailEnd/>
              </a:ln>
              <a:effectLst/>
            </p:spPr>
            <p:txBody>
              <a:bodyPr>
                <a:spAutoFit/>
              </a:bodyPr>
              <a:lstStyle/>
              <a:p>
                <a:pPr>
                  <a:spcBef>
                    <a:spcPct val="50000"/>
                  </a:spcBef>
                </a:pPr>
                <a:r>
                  <a:rPr lang="en-US" altLang="zh-TW" sz="1400">
                    <a:solidFill>
                      <a:srgbClr val="0000FF"/>
                    </a:solidFill>
                  </a:rPr>
                  <a:t>SVM module with learning parameters</a:t>
                </a:r>
              </a:p>
            </p:txBody>
          </p:sp>
          <p:sp>
            <p:nvSpPr>
              <p:cNvPr id="9234" name="Line 18"/>
              <p:cNvSpPr>
                <a:spLocks noChangeShapeType="1"/>
              </p:cNvSpPr>
              <p:nvPr/>
            </p:nvSpPr>
            <p:spPr bwMode="auto">
              <a:xfrm flipH="1" flipV="1">
                <a:off x="884" y="1117"/>
                <a:ext cx="318" cy="272"/>
              </a:xfrm>
              <a:prstGeom prst="line">
                <a:avLst/>
              </a:prstGeom>
              <a:noFill/>
              <a:ln w="38100">
                <a:solidFill>
                  <a:schemeClr val="tx1"/>
                </a:solidFill>
                <a:round/>
                <a:headEnd/>
                <a:tailEnd type="triangle" w="med" len="med"/>
              </a:ln>
              <a:effectLst/>
            </p:spPr>
            <p:txBody>
              <a:bodyPr/>
              <a:lstStyle/>
              <a:p>
                <a:endParaRPr lang="zh-TW" altLang="en-US"/>
              </a:p>
            </p:txBody>
          </p:sp>
          <p:sp>
            <p:nvSpPr>
              <p:cNvPr id="9235" name="Line 19"/>
              <p:cNvSpPr>
                <a:spLocks noChangeShapeType="1"/>
              </p:cNvSpPr>
              <p:nvPr/>
            </p:nvSpPr>
            <p:spPr bwMode="auto">
              <a:xfrm flipV="1">
                <a:off x="2653" y="618"/>
                <a:ext cx="318" cy="136"/>
              </a:xfrm>
              <a:prstGeom prst="line">
                <a:avLst/>
              </a:prstGeom>
              <a:noFill/>
              <a:ln w="9525">
                <a:solidFill>
                  <a:schemeClr val="tx1"/>
                </a:solidFill>
                <a:round/>
                <a:headEnd/>
                <a:tailEnd type="triangle" w="med" len="med"/>
              </a:ln>
              <a:effectLst/>
            </p:spPr>
            <p:txBody>
              <a:bodyPr/>
              <a:lstStyle/>
              <a:p>
                <a:endParaRPr lang="zh-TW" altLang="en-US"/>
              </a:p>
            </p:txBody>
          </p:sp>
          <p:sp>
            <p:nvSpPr>
              <p:cNvPr id="9237" name="Text Box 21"/>
              <p:cNvSpPr txBox="1">
                <a:spLocks noChangeArrowheads="1"/>
              </p:cNvSpPr>
              <p:nvPr/>
            </p:nvSpPr>
            <p:spPr bwMode="auto">
              <a:xfrm>
                <a:off x="748" y="2160"/>
                <a:ext cx="817" cy="192"/>
              </a:xfrm>
              <a:prstGeom prst="rect">
                <a:avLst/>
              </a:prstGeom>
              <a:noFill/>
              <a:ln w="9525">
                <a:noFill/>
                <a:miter lim="800000"/>
                <a:headEnd/>
                <a:tailEnd/>
              </a:ln>
              <a:effectLst/>
            </p:spPr>
            <p:txBody>
              <a:bodyPr>
                <a:spAutoFit/>
              </a:bodyPr>
              <a:lstStyle/>
              <a:p>
                <a:pPr>
                  <a:spcBef>
                    <a:spcPct val="50000"/>
                  </a:spcBef>
                </a:pPr>
                <a:r>
                  <a:rPr lang="en-US" altLang="zh-TW" sz="1400" b="1">
                    <a:solidFill>
                      <a:srgbClr val="0000FF"/>
                    </a:solidFill>
                  </a:rPr>
                  <a:t>Start running</a:t>
                </a:r>
                <a:endParaRPr lang="en-US" altLang="zh-TW" sz="1400" b="1">
                  <a:solidFill>
                    <a:schemeClr val="accent2"/>
                  </a:solidFill>
                </a:endParaRPr>
              </a:p>
            </p:txBody>
          </p:sp>
          <p:sp>
            <p:nvSpPr>
              <p:cNvPr id="9238" name="Text Box 22"/>
              <p:cNvSpPr txBox="1">
                <a:spLocks noChangeArrowheads="1"/>
              </p:cNvSpPr>
              <p:nvPr/>
            </p:nvSpPr>
            <p:spPr bwMode="auto">
              <a:xfrm>
                <a:off x="113" y="2931"/>
                <a:ext cx="1270" cy="192"/>
              </a:xfrm>
              <a:prstGeom prst="rect">
                <a:avLst/>
              </a:prstGeom>
              <a:noFill/>
              <a:ln w="9525">
                <a:noFill/>
                <a:miter lim="800000"/>
                <a:headEnd/>
                <a:tailEnd/>
              </a:ln>
              <a:effectLst/>
            </p:spPr>
            <p:txBody>
              <a:bodyPr>
                <a:spAutoFit/>
              </a:bodyPr>
              <a:lstStyle/>
              <a:p>
                <a:pPr>
                  <a:spcBef>
                    <a:spcPct val="50000"/>
                  </a:spcBef>
                </a:pPr>
                <a:r>
                  <a:rPr lang="en-US" altLang="zh-TW" sz="1400" b="1">
                    <a:solidFill>
                      <a:srgbClr val="0000FF"/>
                    </a:solidFill>
                  </a:rPr>
                  <a:t>Running results</a:t>
                </a:r>
                <a:endParaRPr lang="en-US" altLang="zh-TW" sz="1400" b="1">
                  <a:solidFill>
                    <a:schemeClr val="accent2"/>
                  </a:solidFill>
                </a:endParaRPr>
              </a:p>
            </p:txBody>
          </p:sp>
          <p:sp>
            <p:nvSpPr>
              <p:cNvPr id="9239" name="Line 23"/>
              <p:cNvSpPr>
                <a:spLocks noChangeShapeType="1"/>
              </p:cNvSpPr>
              <p:nvPr/>
            </p:nvSpPr>
            <p:spPr bwMode="auto">
              <a:xfrm>
                <a:off x="521" y="2704"/>
                <a:ext cx="0" cy="272"/>
              </a:xfrm>
              <a:prstGeom prst="line">
                <a:avLst/>
              </a:prstGeom>
              <a:noFill/>
              <a:ln w="9525">
                <a:solidFill>
                  <a:schemeClr val="tx1"/>
                </a:solidFill>
                <a:round/>
                <a:headEnd/>
                <a:tailEnd type="triangle" w="med" len="med"/>
              </a:ln>
              <a:effectLst/>
            </p:spPr>
            <p:txBody>
              <a:bodyPr/>
              <a:lstStyle/>
              <a:p>
                <a:endParaRPr lang="zh-TW" altLang="en-US"/>
              </a:p>
            </p:txBody>
          </p:sp>
          <p:sp>
            <p:nvSpPr>
              <p:cNvPr id="9240" name="Text Box 24"/>
              <p:cNvSpPr txBox="1">
                <a:spLocks noChangeArrowheads="1"/>
              </p:cNvSpPr>
              <p:nvPr/>
            </p:nvSpPr>
            <p:spPr bwMode="auto">
              <a:xfrm>
                <a:off x="2971" y="3113"/>
                <a:ext cx="1270" cy="192"/>
              </a:xfrm>
              <a:prstGeom prst="rect">
                <a:avLst/>
              </a:prstGeom>
              <a:noFill/>
              <a:ln w="9525">
                <a:noFill/>
                <a:miter lim="800000"/>
                <a:headEnd/>
                <a:tailEnd/>
              </a:ln>
              <a:effectLst/>
            </p:spPr>
            <p:txBody>
              <a:bodyPr>
                <a:spAutoFit/>
              </a:bodyPr>
              <a:lstStyle/>
              <a:p>
                <a:pPr>
                  <a:spcBef>
                    <a:spcPct val="50000"/>
                  </a:spcBef>
                </a:pPr>
                <a:r>
                  <a:rPr lang="en-US" altLang="zh-TW" sz="1400" b="1">
                    <a:solidFill>
                      <a:srgbClr val="0000FF"/>
                    </a:solidFill>
                  </a:rPr>
                  <a:t>Running results</a:t>
                </a:r>
                <a:endParaRPr lang="en-US" altLang="zh-TW" sz="1400" b="1">
                  <a:solidFill>
                    <a:schemeClr val="accent2"/>
                  </a:solidFill>
                </a:endParaRPr>
              </a:p>
            </p:txBody>
          </p:sp>
          <p:sp>
            <p:nvSpPr>
              <p:cNvPr id="9241" name="Text Box 25"/>
              <p:cNvSpPr txBox="1">
                <a:spLocks noChangeArrowheads="1"/>
              </p:cNvSpPr>
              <p:nvPr/>
            </p:nvSpPr>
            <p:spPr bwMode="auto">
              <a:xfrm>
                <a:off x="3833" y="1480"/>
                <a:ext cx="1270" cy="192"/>
              </a:xfrm>
              <a:prstGeom prst="rect">
                <a:avLst/>
              </a:prstGeom>
              <a:noFill/>
              <a:ln w="9525">
                <a:noFill/>
                <a:miter lim="800000"/>
                <a:headEnd/>
                <a:tailEnd/>
              </a:ln>
              <a:effectLst/>
            </p:spPr>
            <p:txBody>
              <a:bodyPr>
                <a:spAutoFit/>
              </a:bodyPr>
              <a:lstStyle/>
              <a:p>
                <a:pPr>
                  <a:spcBef>
                    <a:spcPct val="50000"/>
                  </a:spcBef>
                </a:pPr>
                <a:r>
                  <a:rPr lang="en-US" altLang="zh-TW" sz="1400" b="1">
                    <a:solidFill>
                      <a:srgbClr val="0000FF"/>
                    </a:solidFill>
                  </a:rPr>
                  <a:t>Running results</a:t>
                </a:r>
                <a:endParaRPr lang="en-US" altLang="zh-TW" sz="1400" b="1">
                  <a:solidFill>
                    <a:schemeClr val="accent2"/>
                  </a:solidFill>
                </a:endParaRPr>
              </a:p>
            </p:txBody>
          </p:sp>
          <p:sp>
            <p:nvSpPr>
              <p:cNvPr id="9242" name="Line 26"/>
              <p:cNvSpPr>
                <a:spLocks noChangeShapeType="1"/>
              </p:cNvSpPr>
              <p:nvPr/>
            </p:nvSpPr>
            <p:spPr bwMode="auto">
              <a:xfrm>
                <a:off x="4014" y="1344"/>
                <a:ext cx="45" cy="136"/>
              </a:xfrm>
              <a:prstGeom prst="line">
                <a:avLst/>
              </a:prstGeom>
              <a:noFill/>
              <a:ln w="9525">
                <a:solidFill>
                  <a:schemeClr val="tx1"/>
                </a:solidFill>
                <a:round/>
                <a:headEnd/>
                <a:tailEnd type="triangle" w="med" len="med"/>
              </a:ln>
              <a:effectLst/>
            </p:spPr>
            <p:txBody>
              <a:bodyPr/>
              <a:lstStyle/>
              <a:p>
                <a:endParaRPr lang="zh-TW" altLang="en-US"/>
              </a:p>
            </p:txBody>
          </p:sp>
          <p:sp>
            <p:nvSpPr>
              <p:cNvPr id="9243" name="Line 27"/>
              <p:cNvSpPr>
                <a:spLocks noChangeShapeType="1"/>
              </p:cNvSpPr>
              <p:nvPr/>
            </p:nvSpPr>
            <p:spPr bwMode="auto">
              <a:xfrm>
                <a:off x="2971" y="3022"/>
                <a:ext cx="227" cy="91"/>
              </a:xfrm>
              <a:prstGeom prst="line">
                <a:avLst/>
              </a:prstGeom>
              <a:noFill/>
              <a:ln w="9525">
                <a:solidFill>
                  <a:schemeClr val="tx1"/>
                </a:solidFill>
                <a:round/>
                <a:headEnd/>
                <a:tailEnd type="triangle" w="med" len="med"/>
              </a:ln>
              <a:effectLst/>
            </p:spPr>
            <p:txBody>
              <a:bodyPr/>
              <a:lstStyle/>
              <a:p>
                <a:endParaRPr lang="zh-TW" altLang="en-US"/>
              </a:p>
            </p:txBody>
          </p:sp>
        </p:grpSp>
        <p:sp>
          <p:nvSpPr>
            <p:cNvPr id="9226" name="Rectangle 10"/>
            <p:cNvSpPr>
              <a:spLocks noChangeArrowheads="1"/>
            </p:cNvSpPr>
            <p:nvPr/>
          </p:nvSpPr>
          <p:spPr bwMode="auto">
            <a:xfrm>
              <a:off x="0" y="1389"/>
              <a:ext cx="1519" cy="181"/>
            </a:xfrm>
            <a:prstGeom prst="rect">
              <a:avLst/>
            </a:prstGeom>
            <a:noFill/>
            <a:ln w="38100">
              <a:solidFill>
                <a:srgbClr val="0000FF"/>
              </a:solidFill>
              <a:miter lim="800000"/>
              <a:headEnd/>
              <a:tailEnd/>
            </a:ln>
            <a:effectLst/>
          </p:spPr>
          <p:txBody>
            <a:bodyPr wrap="none" anchor="ctr"/>
            <a:lstStyle/>
            <a:p>
              <a:endParaRPr lang="zh-TW" altLang="en-US"/>
            </a:p>
          </p:txBody>
        </p:sp>
        <p:sp>
          <p:nvSpPr>
            <p:cNvPr id="9227" name="Rectangle 11"/>
            <p:cNvSpPr>
              <a:spLocks noChangeArrowheads="1"/>
            </p:cNvSpPr>
            <p:nvPr/>
          </p:nvSpPr>
          <p:spPr bwMode="auto">
            <a:xfrm>
              <a:off x="0" y="1933"/>
              <a:ext cx="1519" cy="181"/>
            </a:xfrm>
            <a:prstGeom prst="rect">
              <a:avLst/>
            </a:prstGeom>
            <a:noFill/>
            <a:ln w="38100">
              <a:solidFill>
                <a:srgbClr val="0000FF"/>
              </a:solidFill>
              <a:miter lim="800000"/>
              <a:headEnd/>
              <a:tailEnd/>
            </a:ln>
            <a:effectLst/>
          </p:spPr>
          <p:txBody>
            <a:bodyPr wrap="none" anchor="ctr"/>
            <a:lstStyle/>
            <a:p>
              <a:endParaRPr lang="zh-TW" altLang="en-US"/>
            </a:p>
          </p:txBody>
        </p:sp>
        <p:sp>
          <p:nvSpPr>
            <p:cNvPr id="9236" name="Text Box 20"/>
            <p:cNvSpPr txBox="1">
              <a:spLocks noChangeArrowheads="1"/>
            </p:cNvSpPr>
            <p:nvPr/>
          </p:nvSpPr>
          <p:spPr bwMode="auto">
            <a:xfrm>
              <a:off x="0" y="1741"/>
              <a:ext cx="2109" cy="192"/>
            </a:xfrm>
            <a:prstGeom prst="rect">
              <a:avLst/>
            </a:prstGeom>
            <a:noFill/>
            <a:ln w="9525">
              <a:noFill/>
              <a:miter lim="800000"/>
              <a:headEnd/>
              <a:tailEnd/>
            </a:ln>
            <a:effectLst/>
          </p:spPr>
          <p:txBody>
            <a:bodyPr>
              <a:spAutoFit/>
            </a:bodyPr>
            <a:lstStyle/>
            <a:p>
              <a:pPr>
                <a:spcBef>
                  <a:spcPct val="50000"/>
                </a:spcBef>
              </a:pPr>
              <a:r>
                <a:rPr lang="en-US" altLang="zh-TW" sz="1400" b="1">
                  <a:solidFill>
                    <a:srgbClr val="0000FF"/>
                  </a:solidFill>
                </a:rPr>
                <a:t>Selected the response variables</a:t>
              </a:r>
              <a:endParaRPr lang="en-US" altLang="zh-TW" sz="1400" b="1">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15</a:t>
            </a:fld>
            <a:endParaRPr lang="zh-TW" altLang="en-US"/>
          </a:p>
        </p:txBody>
      </p:sp>
      <p:pic>
        <p:nvPicPr>
          <p:cNvPr id="2051" name="Picture 3"/>
          <p:cNvPicPr>
            <a:picLocks noChangeAspect="1" noChangeArrowheads="1"/>
          </p:cNvPicPr>
          <p:nvPr/>
        </p:nvPicPr>
        <p:blipFill>
          <a:blip r:embed="rId2" cstate="print"/>
          <a:srcRect/>
          <a:stretch>
            <a:fillRect/>
          </a:stretch>
        </p:blipFill>
        <p:spPr bwMode="auto">
          <a:xfrm>
            <a:off x="0" y="1123950"/>
            <a:ext cx="8715375" cy="57340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16</a:t>
            </a:fld>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539552" y="1556792"/>
            <a:ext cx="8106862" cy="381642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Precision:</a:t>
            </a:r>
          </a:p>
          <a:p>
            <a:endParaRPr lang="en-US" altLang="zh-TW" dirty="0"/>
          </a:p>
          <a:p>
            <a:r>
              <a:rPr lang="en-US" altLang="zh-TW" dirty="0"/>
              <a:t>Recall:</a:t>
            </a:r>
          </a:p>
          <a:p>
            <a:endParaRPr lang="en-US" altLang="zh-TW" dirty="0"/>
          </a:p>
          <a:p>
            <a:r>
              <a:rPr lang="en-US" altLang="zh-TW" dirty="0"/>
              <a:t>F-score: </a:t>
            </a:r>
          </a:p>
          <a:p>
            <a:endParaRPr lang="en-US" altLang="zh-TW" dirty="0"/>
          </a:p>
          <a:p>
            <a:r>
              <a:rPr lang="en-US" altLang="zh-TW" dirty="0"/>
              <a:t>MCC:</a:t>
            </a:r>
          </a:p>
          <a:p>
            <a:endParaRPr lang="en-US" altLang="zh-TW" dirty="0"/>
          </a:p>
          <a:p>
            <a:endParaRPr lang="zh-TW" altLang="en-US" dirty="0"/>
          </a:p>
        </p:txBody>
      </p:sp>
      <p:sp>
        <p:nvSpPr>
          <p:cNvPr id="3" name="日期版面配置區 2"/>
          <p:cNvSpPr>
            <a:spLocks noGrp="1"/>
          </p:cNvSpPr>
          <p:nvPr>
            <p:ph type="dt" sz="half" idx="10"/>
          </p:nvPr>
        </p:nvSpPr>
        <p:spPr/>
        <p:txBody>
          <a:bodyPr/>
          <a:lstStyle/>
          <a:p>
            <a:fld id="{1CAF5B8B-0CC5-44FE-8337-82988B3E5071}" type="datetime1">
              <a:rPr lang="zh-TW" altLang="en-US"/>
              <a:pPr/>
              <a:t>2011/7/27</a:t>
            </a:fld>
            <a:endParaRPr lang="zh-TW" altLang="en-US" dirty="0"/>
          </a:p>
        </p:txBody>
      </p:sp>
      <p:sp>
        <p:nvSpPr>
          <p:cNvPr id="4" name="投影片編號版面配置區 3"/>
          <p:cNvSpPr>
            <a:spLocks noGrp="1"/>
          </p:cNvSpPr>
          <p:nvPr>
            <p:ph type="sldNum" sz="quarter" idx="12"/>
          </p:nvPr>
        </p:nvSpPr>
        <p:spPr/>
        <p:txBody>
          <a:bodyPr/>
          <a:lstStyle/>
          <a:p>
            <a:fld id="{CB36CB3E-1FAA-4D22-A223-34A099CB32ED}" type="slidenum">
              <a:rPr lang="zh-TW" altLang="en-US"/>
              <a:pPr/>
              <a:t>17</a:t>
            </a:fld>
            <a:endParaRPr lang="zh-TW" altLang="en-US"/>
          </a:p>
        </p:txBody>
      </p:sp>
      <p:sp>
        <p:nvSpPr>
          <p:cNvPr id="5" name="標題 4"/>
          <p:cNvSpPr>
            <a:spLocks noGrp="1"/>
          </p:cNvSpPr>
          <p:nvPr>
            <p:ph type="title"/>
          </p:nvPr>
        </p:nvSpPr>
        <p:spPr/>
        <p:txBody>
          <a:bodyPr/>
          <a:lstStyle/>
          <a:p>
            <a:r>
              <a:rPr lang="en-US" altLang="zh-TW" dirty="0"/>
              <a:t>Performance Evaluation</a:t>
            </a:r>
            <a:endParaRPr lang="zh-TW" altLang="en-US" dirty="0"/>
          </a:p>
        </p:txBody>
      </p:sp>
      <p:graphicFrame>
        <p:nvGraphicFramePr>
          <p:cNvPr id="37890" name="Object 2"/>
          <p:cNvGraphicFramePr>
            <a:graphicFrameLocks noChangeAspect="1"/>
          </p:cNvGraphicFramePr>
          <p:nvPr/>
        </p:nvGraphicFramePr>
        <p:xfrm>
          <a:off x="2195736" y="2636912"/>
          <a:ext cx="1308819" cy="864096"/>
        </p:xfrm>
        <a:graphic>
          <a:graphicData uri="http://schemas.openxmlformats.org/presentationml/2006/ole">
            <p:oleObj spid="_x0000_s4098" name="Equation" r:id="rId3" imgW="596880" imgH="393480" progId="Equation.3">
              <p:embed/>
            </p:oleObj>
          </a:graphicData>
        </a:graphic>
      </p:graphicFrame>
      <p:graphicFrame>
        <p:nvGraphicFramePr>
          <p:cNvPr id="37892" name="Object 4"/>
          <p:cNvGraphicFramePr>
            <a:graphicFrameLocks noChangeAspect="1"/>
          </p:cNvGraphicFramePr>
          <p:nvPr/>
        </p:nvGraphicFramePr>
        <p:xfrm>
          <a:off x="2771800" y="1556792"/>
          <a:ext cx="1152128" cy="794205"/>
        </p:xfrm>
        <a:graphic>
          <a:graphicData uri="http://schemas.openxmlformats.org/presentationml/2006/ole">
            <p:oleObj spid="_x0000_s4099" name="方程式" r:id="rId4" imgW="571320" imgH="393480" progId="Equation.3">
              <p:embed/>
            </p:oleObj>
          </a:graphicData>
        </a:graphic>
      </p:graphicFrame>
      <p:graphicFrame>
        <p:nvGraphicFramePr>
          <p:cNvPr id="37893" name="Object 5"/>
          <p:cNvGraphicFramePr>
            <a:graphicFrameLocks noChangeAspect="1"/>
          </p:cNvGraphicFramePr>
          <p:nvPr/>
        </p:nvGraphicFramePr>
        <p:xfrm>
          <a:off x="2483768" y="3789040"/>
          <a:ext cx="2423911" cy="864096"/>
        </p:xfrm>
        <a:graphic>
          <a:graphicData uri="http://schemas.openxmlformats.org/presentationml/2006/ole">
            <p:oleObj spid="_x0000_s4100" name="Equation" r:id="rId5" imgW="1282680" imgH="419040" progId="Equation.3">
              <p:embed/>
            </p:oleObj>
          </a:graphicData>
        </a:graphic>
      </p:graphicFrame>
      <p:graphicFrame>
        <p:nvGraphicFramePr>
          <p:cNvPr id="37894" name="Object 6"/>
          <p:cNvGraphicFramePr>
            <a:graphicFrameLocks noChangeAspect="1"/>
          </p:cNvGraphicFramePr>
          <p:nvPr/>
        </p:nvGraphicFramePr>
        <p:xfrm>
          <a:off x="2051720" y="4941168"/>
          <a:ext cx="5721674" cy="936104"/>
        </p:xfrm>
        <a:graphic>
          <a:graphicData uri="http://schemas.openxmlformats.org/presentationml/2006/ole">
            <p:oleObj spid="_x0000_s4101" name="Equation" r:id="rId6" imgW="2717640" imgH="4442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TW" dirty="0">
                <a:ea typeface="新細明體" charset="-120"/>
              </a:rPr>
              <a:t>Point in ROC space</a:t>
            </a:r>
          </a:p>
        </p:txBody>
      </p:sp>
      <p:graphicFrame>
        <p:nvGraphicFramePr>
          <p:cNvPr id="21617" name="Group 113"/>
          <p:cNvGraphicFramePr>
            <a:graphicFrameLocks noGrp="1"/>
          </p:cNvGraphicFramePr>
          <p:nvPr>
            <p:ph idx="1"/>
          </p:nvPr>
        </p:nvGraphicFramePr>
        <p:xfrm>
          <a:off x="457200" y="1946275"/>
          <a:ext cx="3581400" cy="2015046"/>
        </p:xfrm>
        <a:graphic>
          <a:graphicData uri="http://schemas.openxmlformats.org/drawingml/2006/table">
            <a:tbl>
              <a:tblPr/>
              <a:tblGrid>
                <a:gridCol w="1371600"/>
                <a:gridCol w="609600"/>
                <a:gridCol w="762000"/>
                <a:gridCol w="838200"/>
              </a:tblGrid>
              <a:tr h="381000">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zh-TW"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a:ln>
                            <a:noFill/>
                          </a:ln>
                          <a:solidFill>
                            <a:schemeClr val="tx1"/>
                          </a:solidFill>
                          <a:effectLst/>
                          <a:latin typeface="Arial" charset="0"/>
                          <a:ea typeface="新細明體" charset="-120"/>
                        </a:rPr>
                        <a:t>TRUE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80975">
                <a:tc gridSpan="2" vMerge="1">
                  <a:txBody>
                    <a:bodyPr/>
                    <a:lstStyle/>
                    <a:p>
                      <a:endParaRPr lang="zh-TW" altLang="en-US"/>
                    </a:p>
                  </a:txBody>
                  <a:tcPr/>
                </a:tc>
                <a:tc hMerge="1"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a:ln>
                            <a:noFill/>
                          </a:ln>
                          <a:solidFill>
                            <a:schemeClr val="tx1"/>
                          </a:solidFill>
                          <a:effectLst/>
                          <a:latin typeface="Arial" charset="0"/>
                          <a:ea typeface="新細明體" charset="-120"/>
                        </a:rPr>
                        <a:t>PREDICTED CLASS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TW" sz="1600" b="0" i="0" u="none" strike="noStrike" cap="none" normalizeH="0" baseline="0">
                        <a:ln>
                          <a:noFill/>
                        </a:ln>
                        <a:solidFill>
                          <a:schemeClr val="tx1"/>
                        </a:solidFill>
                        <a:effectLst/>
                        <a:latin typeface="Arial"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a:ln>
                            <a:noFill/>
                          </a:ln>
                          <a:solidFill>
                            <a:schemeClr val="tx1"/>
                          </a:solidFill>
                          <a:effectLst/>
                          <a:latin typeface="Arial" charset="0"/>
                          <a:ea typeface="新細明體" charset="-120"/>
                        </a:rPr>
                        <a:t>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dirty="0">
                          <a:ln>
                            <a:noFill/>
                          </a:ln>
                          <a:solidFill>
                            <a:schemeClr val="tx1"/>
                          </a:solidFill>
                          <a:effectLst/>
                          <a:latin typeface="Arial" charset="0"/>
                          <a:ea typeface="新細明體" charset="-120"/>
                        </a:rPr>
                        <a:t>FP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a:ln>
                            <a:noFill/>
                          </a:ln>
                          <a:solidFill>
                            <a:schemeClr val="tx1"/>
                          </a:solidFill>
                          <a:effectLst/>
                          <a:latin typeface="Arial" charset="0"/>
                          <a:ea typeface="新細明體" charset="-120"/>
                        </a:rPr>
                        <a:t>FN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a:ln>
                            <a:noFill/>
                          </a:ln>
                          <a:solidFill>
                            <a:schemeClr val="tx1"/>
                          </a:solidFill>
                          <a:effectLst/>
                          <a:latin typeface="Arial" charset="0"/>
                          <a:ea typeface="新細明體" charset="-120"/>
                        </a:rPr>
                        <a:t>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a:ln>
                            <a:noFill/>
                          </a:ln>
                          <a:solidFill>
                            <a:schemeClr val="tx1"/>
                          </a:solidFill>
                          <a:effectLst/>
                          <a:latin typeface="Arial" charset="0"/>
                          <a:ea typeface="新細明體" charset="-12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a:ln>
                            <a:noFill/>
                          </a:ln>
                          <a:solidFill>
                            <a:schemeClr val="tx1"/>
                          </a:solidFill>
                          <a:effectLst/>
                          <a:latin typeface="Arial" charset="0"/>
                          <a:ea typeface="新細明體" charset="-12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a:ln>
                            <a:noFill/>
                          </a:ln>
                          <a:solidFill>
                            <a:schemeClr val="tx1"/>
                          </a:solidFill>
                          <a:effectLst/>
                          <a:latin typeface="Arial" charset="0"/>
                          <a:ea typeface="新細明體" charset="-12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618" name="Text Box 114"/>
          <p:cNvSpPr txBox="1">
            <a:spLocks noChangeArrowheads="1"/>
          </p:cNvSpPr>
          <p:nvPr/>
        </p:nvSpPr>
        <p:spPr bwMode="auto">
          <a:xfrm>
            <a:off x="381000" y="4751388"/>
            <a:ext cx="4267200" cy="1192212"/>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 FP/N	TP rate: TP/P (recall)</a:t>
            </a:r>
          </a:p>
          <a:p>
            <a:pPr>
              <a:spcBef>
                <a:spcPct val="50000"/>
              </a:spcBef>
            </a:pPr>
            <a:r>
              <a:rPr lang="en-US" altLang="zh-TW">
                <a:ea typeface="新細明體" charset="-120"/>
              </a:rPr>
              <a:t>FN rate: FN/N	TN rate: TN/P</a:t>
            </a:r>
          </a:p>
          <a:p>
            <a:pPr>
              <a:spcBef>
                <a:spcPct val="50000"/>
              </a:spcBef>
            </a:pPr>
            <a:r>
              <a:rPr lang="en-US" altLang="zh-TW">
                <a:ea typeface="新細明體" charset="-120"/>
              </a:rPr>
              <a:t>Classifier accuracy: (TP+TN)/(P+N)</a:t>
            </a:r>
          </a:p>
        </p:txBody>
      </p:sp>
      <p:sp>
        <p:nvSpPr>
          <p:cNvPr id="21619" name="Line 115"/>
          <p:cNvSpPr>
            <a:spLocks noChangeShapeType="1"/>
          </p:cNvSpPr>
          <p:nvPr/>
        </p:nvSpPr>
        <p:spPr bwMode="auto">
          <a:xfrm>
            <a:off x="4953000" y="3962400"/>
            <a:ext cx="2971800" cy="0"/>
          </a:xfrm>
          <a:prstGeom prst="line">
            <a:avLst/>
          </a:prstGeom>
          <a:noFill/>
          <a:ln w="9525">
            <a:solidFill>
              <a:schemeClr val="tx1"/>
            </a:solidFill>
            <a:round/>
            <a:headEnd/>
            <a:tailEnd type="triangle" w="med" len="med"/>
          </a:ln>
          <a:effectLst/>
        </p:spPr>
        <p:txBody>
          <a:bodyPr/>
          <a:lstStyle/>
          <a:p>
            <a:endParaRPr lang="zh-TW" altLang="en-US"/>
          </a:p>
        </p:txBody>
      </p:sp>
      <p:sp>
        <p:nvSpPr>
          <p:cNvPr id="21620" name="Line 116"/>
          <p:cNvSpPr>
            <a:spLocks noChangeShapeType="1"/>
          </p:cNvSpPr>
          <p:nvPr/>
        </p:nvSpPr>
        <p:spPr bwMode="auto">
          <a:xfrm flipV="1">
            <a:off x="4953000" y="1752600"/>
            <a:ext cx="0" cy="2209800"/>
          </a:xfrm>
          <a:prstGeom prst="line">
            <a:avLst/>
          </a:prstGeom>
          <a:noFill/>
          <a:ln w="9525">
            <a:solidFill>
              <a:schemeClr val="tx1"/>
            </a:solidFill>
            <a:round/>
            <a:headEnd/>
            <a:tailEnd type="triangle" w="med" len="med"/>
          </a:ln>
          <a:effectLst/>
        </p:spPr>
        <p:txBody>
          <a:bodyPr/>
          <a:lstStyle/>
          <a:p>
            <a:endParaRPr lang="zh-TW" altLang="en-US"/>
          </a:p>
        </p:txBody>
      </p:sp>
      <p:sp>
        <p:nvSpPr>
          <p:cNvPr id="21621" name="Text Box 117"/>
          <p:cNvSpPr txBox="1">
            <a:spLocks noChangeArrowheads="1"/>
          </p:cNvSpPr>
          <p:nvPr/>
        </p:nvSpPr>
        <p:spPr bwMode="auto">
          <a:xfrm>
            <a:off x="7315200" y="4191000"/>
            <a:ext cx="1219200" cy="366713"/>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a:t>
            </a:r>
          </a:p>
        </p:txBody>
      </p:sp>
      <p:sp>
        <p:nvSpPr>
          <p:cNvPr id="21622" name="Text Box 118"/>
          <p:cNvSpPr txBox="1">
            <a:spLocks noChangeArrowheads="1"/>
          </p:cNvSpPr>
          <p:nvPr/>
        </p:nvSpPr>
        <p:spPr bwMode="auto">
          <a:xfrm>
            <a:off x="4419600" y="1828800"/>
            <a:ext cx="6858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TP rate</a:t>
            </a:r>
          </a:p>
        </p:txBody>
      </p:sp>
      <p:sp>
        <p:nvSpPr>
          <p:cNvPr id="21623" name="Line 119"/>
          <p:cNvSpPr>
            <a:spLocks noChangeShapeType="1"/>
          </p:cNvSpPr>
          <p:nvPr/>
        </p:nvSpPr>
        <p:spPr bwMode="auto">
          <a:xfrm flipV="1">
            <a:off x="4953000" y="1752600"/>
            <a:ext cx="2209800" cy="2209800"/>
          </a:xfrm>
          <a:prstGeom prst="line">
            <a:avLst/>
          </a:prstGeom>
          <a:noFill/>
          <a:ln w="9525">
            <a:solidFill>
              <a:schemeClr val="tx1"/>
            </a:solidFill>
            <a:round/>
            <a:headEnd/>
            <a:tailEnd/>
          </a:ln>
          <a:effectLst/>
        </p:spPr>
        <p:txBody>
          <a:bodyPr/>
          <a:lstStyle/>
          <a:p>
            <a:endParaRPr lang="zh-TW" altLang="en-US"/>
          </a:p>
        </p:txBody>
      </p:sp>
      <p:sp>
        <p:nvSpPr>
          <p:cNvPr id="21624" name="Oval 120"/>
          <p:cNvSpPr>
            <a:spLocks noChangeArrowheads="1"/>
          </p:cNvSpPr>
          <p:nvPr/>
        </p:nvSpPr>
        <p:spPr bwMode="auto">
          <a:xfrm>
            <a:off x="6096000" y="19812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21625" name="Line 121"/>
          <p:cNvSpPr>
            <a:spLocks noChangeShapeType="1"/>
          </p:cNvSpPr>
          <p:nvPr/>
        </p:nvSpPr>
        <p:spPr bwMode="auto">
          <a:xfrm flipH="1">
            <a:off x="4953000" y="2057400"/>
            <a:ext cx="1143000" cy="0"/>
          </a:xfrm>
          <a:prstGeom prst="line">
            <a:avLst/>
          </a:prstGeom>
          <a:noFill/>
          <a:ln w="9525">
            <a:solidFill>
              <a:schemeClr val="tx1"/>
            </a:solidFill>
            <a:prstDash val="dash"/>
            <a:round/>
            <a:headEnd/>
            <a:tailEnd/>
          </a:ln>
          <a:effectLst/>
        </p:spPr>
        <p:txBody>
          <a:bodyPr/>
          <a:lstStyle/>
          <a:p>
            <a:endParaRPr lang="zh-TW" altLang="en-US"/>
          </a:p>
        </p:txBody>
      </p:sp>
      <p:sp>
        <p:nvSpPr>
          <p:cNvPr id="21626" name="Line 122"/>
          <p:cNvSpPr>
            <a:spLocks noChangeShapeType="1"/>
          </p:cNvSpPr>
          <p:nvPr/>
        </p:nvSpPr>
        <p:spPr bwMode="auto">
          <a:xfrm>
            <a:off x="6172200" y="2057400"/>
            <a:ext cx="0" cy="1905000"/>
          </a:xfrm>
          <a:prstGeom prst="line">
            <a:avLst/>
          </a:prstGeom>
          <a:noFill/>
          <a:ln w="9525">
            <a:solidFill>
              <a:schemeClr val="tx1"/>
            </a:solidFill>
            <a:prstDash val="dash"/>
            <a:round/>
            <a:headEnd/>
            <a:tailEnd/>
          </a:ln>
          <a:effectLst/>
        </p:spPr>
        <p:txBody>
          <a:bodyPr/>
          <a:lstStyle/>
          <a:p>
            <a:endParaRPr lang="zh-TW" altLang="en-US"/>
          </a:p>
        </p:txBody>
      </p:sp>
      <p:sp>
        <p:nvSpPr>
          <p:cNvPr id="21627" name="Text Box 123"/>
          <p:cNvSpPr txBox="1">
            <a:spLocks noChangeArrowheads="1"/>
          </p:cNvSpPr>
          <p:nvPr/>
        </p:nvSpPr>
        <p:spPr bwMode="auto">
          <a:xfrm>
            <a:off x="5105400" y="4800600"/>
            <a:ext cx="3048000" cy="1190625"/>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Shows how good is classifier in discriminating positive instances from negative ones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zh-TW" sz="4000">
                <a:ea typeface="新細明體" charset="-120"/>
              </a:rPr>
              <a:t>ROC curve of a probabilistic classifier</a:t>
            </a:r>
          </a:p>
        </p:txBody>
      </p:sp>
      <p:graphicFrame>
        <p:nvGraphicFramePr>
          <p:cNvPr id="37469" name="Group 605"/>
          <p:cNvGraphicFramePr>
            <a:graphicFrameLocks noGrp="1"/>
          </p:cNvGraphicFramePr>
          <p:nvPr>
            <p:ph idx="1"/>
          </p:nvPr>
        </p:nvGraphicFramePr>
        <p:xfrm>
          <a:off x="4343400" y="2514600"/>
          <a:ext cx="4419600" cy="2651760"/>
        </p:xfrm>
        <a:graphic>
          <a:graphicData uri="http://schemas.openxmlformats.org/drawingml/2006/table">
            <a:tbl>
              <a:tblPr/>
              <a:tblGrid>
                <a:gridCol w="1066800"/>
                <a:gridCol w="838200"/>
                <a:gridCol w="762000"/>
                <a:gridCol w="838200"/>
                <a:gridCol w="914400"/>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a:ln>
                            <a:noFill/>
                          </a:ln>
                          <a:solidFill>
                            <a:schemeClr val="tx1"/>
                          </a:solidFill>
                          <a:effectLst/>
                          <a:latin typeface="Arial" charset="0"/>
                          <a:ea typeface="新細明體" charset="-120"/>
                        </a:rPr>
                        <a:t>Outlook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Temp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a:ln>
                            <a:noFill/>
                          </a:ln>
                          <a:solidFill>
                            <a:schemeClr val="tx1"/>
                          </a:solidFill>
                          <a:effectLst/>
                          <a:latin typeface="Arial" charset="0"/>
                          <a:ea typeface="新細明體" charset="-120"/>
                        </a:rPr>
                        <a:t>Windy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P(Y|E)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Real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a:ln>
                            <a:noFill/>
                          </a:ln>
                          <a:solidFill>
                            <a:schemeClr val="tx1"/>
                          </a:solidFill>
                          <a:effectLst/>
                          <a:latin typeface="Arial" charset="0"/>
                          <a:ea typeface="新細明體" charset="-120"/>
                        </a:rPr>
                        <a:t>overcast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08" name="Text Box 44"/>
          <p:cNvSpPr txBox="1">
            <a:spLocks noChangeArrowheads="1"/>
          </p:cNvSpPr>
          <p:nvPr/>
        </p:nvSpPr>
        <p:spPr bwMode="auto">
          <a:xfrm>
            <a:off x="4343400" y="1600200"/>
            <a:ext cx="4038600" cy="915988"/>
          </a:xfrm>
          <a:prstGeom prst="rect">
            <a:avLst/>
          </a:prstGeom>
          <a:noFill/>
          <a:ln w="9525">
            <a:noFill/>
            <a:miter lim="800000"/>
            <a:headEnd/>
            <a:tailEnd/>
          </a:ln>
          <a:effectLst/>
        </p:spPr>
        <p:txBody>
          <a:bodyPr>
            <a:spAutoFit/>
          </a:bodyPr>
          <a:lstStyle/>
          <a:p>
            <a:pPr>
              <a:spcBef>
                <a:spcPct val="50000"/>
              </a:spcBef>
            </a:pPr>
            <a:r>
              <a:rPr lang="en-US" altLang="zh-TW" dirty="0">
                <a:ea typeface="新細明體" charset="-120"/>
              </a:rPr>
              <a:t>Naïve </a:t>
            </a:r>
            <a:r>
              <a:rPr lang="en-US" altLang="zh-TW" dirty="0" err="1">
                <a:ea typeface="新細明體" charset="-120"/>
              </a:rPr>
              <a:t>Bayes</a:t>
            </a:r>
            <a:r>
              <a:rPr lang="en-US" altLang="zh-TW" dirty="0">
                <a:ea typeface="新細明體" charset="-120"/>
              </a:rPr>
              <a:t>, for example, outputs the probability of an instance in a testing set to be classified as YES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lstStyle/>
          <a:p>
            <a:r>
              <a:rPr lang="en-US" altLang="zh-TW" dirty="0"/>
              <a:t>Introduction</a:t>
            </a:r>
          </a:p>
          <a:p>
            <a:r>
              <a:rPr lang="en-US" altLang="zh-TW" dirty="0"/>
              <a:t>Running SVM in WEKA</a:t>
            </a:r>
          </a:p>
          <a:p>
            <a:r>
              <a:rPr lang="en-US" altLang="zh-TW" dirty="0"/>
              <a:t>Performance Evaluation</a:t>
            </a:r>
          </a:p>
          <a:p>
            <a:r>
              <a:rPr lang="en-US" altLang="zh-TW" dirty="0"/>
              <a:t>Plot ROC curve</a:t>
            </a:r>
          </a:p>
          <a:p>
            <a:r>
              <a:rPr lang="en-US" altLang="zh-TW" dirty="0"/>
              <a:t>BLAST</a:t>
            </a:r>
          </a:p>
          <a:p>
            <a:r>
              <a:rPr lang="en-US" altLang="zh-TW" dirty="0"/>
              <a:t>PSSM</a:t>
            </a:r>
          </a:p>
          <a:p>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zh-TW" sz="4000">
                <a:ea typeface="新細明體" charset="-120"/>
              </a:rPr>
              <a:t>ROC curve of a probabilistic classifier</a:t>
            </a:r>
          </a:p>
        </p:txBody>
      </p:sp>
      <p:graphicFrame>
        <p:nvGraphicFramePr>
          <p:cNvPr id="40969" name="Group 9"/>
          <p:cNvGraphicFramePr>
            <a:graphicFrameLocks noGrp="1"/>
          </p:cNvGraphicFramePr>
          <p:nvPr>
            <p:ph idx="1"/>
          </p:nvPr>
        </p:nvGraphicFramePr>
        <p:xfrm>
          <a:off x="4343400" y="2514600"/>
          <a:ext cx="4419600" cy="2651760"/>
        </p:xfrm>
        <a:graphic>
          <a:graphicData uri="http://schemas.openxmlformats.org/drawingml/2006/table">
            <a:tbl>
              <a:tblPr/>
              <a:tblGrid>
                <a:gridCol w="1066800"/>
                <a:gridCol w="838200"/>
                <a:gridCol w="762000"/>
                <a:gridCol w="838200"/>
                <a:gridCol w="914400"/>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Outlook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Temp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Windy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P(Y|E)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Real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overcast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1" i="0" u="none" strike="noStrike" cap="none" normalizeH="0" baseline="0">
                          <a:ln>
                            <a:noFill/>
                          </a:ln>
                          <a:solidFill>
                            <a:schemeClr val="tx1"/>
                          </a:solidFill>
                          <a:effectLst/>
                          <a:latin typeface="Arial" charset="0"/>
                          <a:ea typeface="新細明體" charset="-12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25" name="Text Box 65"/>
          <p:cNvSpPr txBox="1">
            <a:spLocks noChangeArrowheads="1"/>
          </p:cNvSpPr>
          <p:nvPr/>
        </p:nvSpPr>
        <p:spPr bwMode="auto">
          <a:xfrm>
            <a:off x="4343400" y="1600200"/>
            <a:ext cx="4038600" cy="915988"/>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In a general case, we classify an instance as YES if the probability is more than 50%</a:t>
            </a:r>
          </a:p>
        </p:txBody>
      </p:sp>
      <p:sp>
        <p:nvSpPr>
          <p:cNvPr id="41026" name="Line 66"/>
          <p:cNvSpPr>
            <a:spLocks noChangeShapeType="1"/>
          </p:cNvSpPr>
          <p:nvPr/>
        </p:nvSpPr>
        <p:spPr bwMode="auto">
          <a:xfrm>
            <a:off x="4114800" y="3962400"/>
            <a:ext cx="4876800" cy="0"/>
          </a:xfrm>
          <a:prstGeom prst="line">
            <a:avLst/>
          </a:prstGeom>
          <a:noFill/>
          <a:ln w="28575">
            <a:solidFill>
              <a:srgbClr val="FF0000"/>
            </a:solidFill>
            <a:round/>
            <a:headEnd/>
            <a:tailEnd/>
          </a:ln>
          <a:effectLst/>
        </p:spPr>
        <p:txBody>
          <a:bodyPr/>
          <a:lstStyle/>
          <a:p>
            <a:endParaRPr lang="zh-TW" altLang="en-US"/>
          </a:p>
        </p:txBody>
      </p:sp>
      <p:sp>
        <p:nvSpPr>
          <p:cNvPr id="41027" name="AutoShape 67"/>
          <p:cNvSpPr>
            <a:spLocks/>
          </p:cNvSpPr>
          <p:nvPr/>
        </p:nvSpPr>
        <p:spPr bwMode="auto">
          <a:xfrm>
            <a:off x="4114800" y="3048000"/>
            <a:ext cx="76200" cy="914400"/>
          </a:xfrm>
          <a:prstGeom prst="leftBrace">
            <a:avLst>
              <a:gd name="adj1" fmla="val 100000"/>
              <a:gd name="adj2" fmla="val 50000"/>
            </a:avLst>
          </a:prstGeom>
          <a:noFill/>
          <a:ln w="9525">
            <a:solidFill>
              <a:schemeClr val="tx1"/>
            </a:solidFill>
            <a:round/>
            <a:headEnd/>
            <a:tailEnd/>
          </a:ln>
          <a:effectLst/>
        </p:spPr>
        <p:txBody>
          <a:bodyPr wrap="none" anchor="ctr"/>
          <a:lstStyle/>
          <a:p>
            <a:endParaRPr lang="zh-TW" altLang="en-US"/>
          </a:p>
        </p:txBody>
      </p:sp>
      <p:sp>
        <p:nvSpPr>
          <p:cNvPr id="41028" name="AutoShape 68"/>
          <p:cNvSpPr>
            <a:spLocks/>
          </p:cNvSpPr>
          <p:nvPr/>
        </p:nvSpPr>
        <p:spPr bwMode="auto">
          <a:xfrm>
            <a:off x="4114800" y="4038600"/>
            <a:ext cx="76200" cy="1066800"/>
          </a:xfrm>
          <a:prstGeom prst="leftBrace">
            <a:avLst>
              <a:gd name="adj1" fmla="val 116667"/>
              <a:gd name="adj2" fmla="val 50000"/>
            </a:avLst>
          </a:prstGeom>
          <a:noFill/>
          <a:ln w="9525">
            <a:solidFill>
              <a:schemeClr val="tx1"/>
            </a:solidFill>
            <a:round/>
            <a:headEnd/>
            <a:tailEnd/>
          </a:ln>
          <a:effectLst/>
        </p:spPr>
        <p:txBody>
          <a:bodyPr wrap="none" anchor="ctr"/>
          <a:lstStyle/>
          <a:p>
            <a:endParaRPr lang="zh-TW" altLang="en-US"/>
          </a:p>
        </p:txBody>
      </p:sp>
      <p:sp>
        <p:nvSpPr>
          <p:cNvPr id="41029" name="AutoShape 69"/>
          <p:cNvSpPr>
            <a:spLocks noChangeArrowheads="1"/>
          </p:cNvSpPr>
          <p:nvPr/>
        </p:nvSpPr>
        <p:spPr bwMode="auto">
          <a:xfrm>
            <a:off x="1676400" y="2895600"/>
            <a:ext cx="1905000" cy="685800"/>
          </a:xfrm>
          <a:prstGeom prst="wedgeRoundRectCallout">
            <a:avLst>
              <a:gd name="adj1" fmla="val 75583"/>
              <a:gd name="adj2" fmla="val 40278"/>
              <a:gd name="adj3" fmla="val 16667"/>
            </a:avLst>
          </a:prstGeom>
          <a:solidFill>
            <a:srgbClr val="FF5050"/>
          </a:solidFill>
          <a:ln w="9525">
            <a:solidFill>
              <a:schemeClr val="tx1"/>
            </a:solidFill>
            <a:miter lim="800000"/>
            <a:headEnd/>
            <a:tailEnd/>
          </a:ln>
          <a:effectLst/>
        </p:spPr>
        <p:txBody>
          <a:bodyPr/>
          <a:lstStyle/>
          <a:p>
            <a:pPr algn="ctr"/>
            <a:r>
              <a:rPr lang="en-US" altLang="zh-TW">
                <a:ea typeface="新細明體" charset="-120"/>
              </a:rPr>
              <a:t>Classified as YES</a:t>
            </a:r>
          </a:p>
        </p:txBody>
      </p:sp>
      <p:sp>
        <p:nvSpPr>
          <p:cNvPr id="41030" name="AutoShape 70"/>
          <p:cNvSpPr>
            <a:spLocks noChangeArrowheads="1"/>
          </p:cNvSpPr>
          <p:nvPr/>
        </p:nvSpPr>
        <p:spPr bwMode="auto">
          <a:xfrm>
            <a:off x="1676400" y="3962400"/>
            <a:ext cx="1905000" cy="685800"/>
          </a:xfrm>
          <a:prstGeom prst="wedgeRoundRectCallout">
            <a:avLst>
              <a:gd name="adj1" fmla="val 75583"/>
              <a:gd name="adj2" fmla="val 40278"/>
              <a:gd name="adj3" fmla="val 16667"/>
            </a:avLst>
          </a:prstGeom>
          <a:solidFill>
            <a:srgbClr val="3399FF"/>
          </a:solidFill>
          <a:ln w="9525">
            <a:solidFill>
              <a:schemeClr val="tx1"/>
            </a:solidFill>
            <a:miter lim="800000"/>
            <a:headEnd/>
            <a:tailEnd/>
          </a:ln>
          <a:effectLst/>
        </p:spPr>
        <p:txBody>
          <a:bodyPr/>
          <a:lstStyle/>
          <a:p>
            <a:pPr algn="ctr"/>
            <a:r>
              <a:rPr lang="en-US" altLang="zh-TW">
                <a:ea typeface="新細明體" charset="-120"/>
              </a:rPr>
              <a:t>Classified as NO</a:t>
            </a:r>
          </a:p>
        </p:txBody>
      </p:sp>
      <p:sp>
        <p:nvSpPr>
          <p:cNvPr id="41031" name="AutoShape 71"/>
          <p:cNvSpPr>
            <a:spLocks/>
          </p:cNvSpPr>
          <p:nvPr/>
        </p:nvSpPr>
        <p:spPr bwMode="auto">
          <a:xfrm>
            <a:off x="4876800" y="5486400"/>
            <a:ext cx="1828800" cy="609600"/>
          </a:xfrm>
          <a:prstGeom prst="borderCallout1">
            <a:avLst>
              <a:gd name="adj1" fmla="val 18750"/>
              <a:gd name="adj2" fmla="val -4167"/>
              <a:gd name="adj3" fmla="val -248958"/>
              <a:gd name="adj4" fmla="val -36894"/>
            </a:avLst>
          </a:prstGeom>
          <a:noFill/>
          <a:ln w="9525">
            <a:solidFill>
              <a:schemeClr val="tx1"/>
            </a:solidFill>
            <a:miter lim="800000"/>
            <a:headEnd/>
            <a:tailEnd/>
          </a:ln>
          <a:effectLst/>
        </p:spPr>
        <p:txBody>
          <a:bodyPr/>
          <a:lstStyle/>
          <a:p>
            <a:pPr algn="ctr"/>
            <a:r>
              <a:rPr lang="en-US" altLang="zh-TW">
                <a:ea typeface="新細明體" charset="-120"/>
              </a:rPr>
              <a:t>Operating threshold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zh-TW" sz="4000">
                <a:ea typeface="新細明體" charset="-120"/>
              </a:rPr>
              <a:t>ROC curve of a probabilistic classifier</a:t>
            </a:r>
          </a:p>
        </p:txBody>
      </p:sp>
      <p:graphicFrame>
        <p:nvGraphicFramePr>
          <p:cNvPr id="43171" name="Group 163"/>
          <p:cNvGraphicFramePr>
            <a:graphicFrameLocks noGrp="1"/>
          </p:cNvGraphicFramePr>
          <p:nvPr>
            <p:ph sz="half" idx="1"/>
          </p:nvPr>
        </p:nvGraphicFramePr>
        <p:xfrm>
          <a:off x="4191000" y="2514600"/>
          <a:ext cx="4648200" cy="2895602"/>
        </p:xfrm>
        <a:graphic>
          <a:graphicData uri="http://schemas.openxmlformats.org/drawingml/2006/table">
            <a:tbl>
              <a:tblPr/>
              <a:tblGrid>
                <a:gridCol w="914400"/>
                <a:gridCol w="609600"/>
                <a:gridCol w="685800"/>
                <a:gridCol w="762000"/>
                <a:gridCol w="990600"/>
                <a:gridCol w="685800"/>
              </a:tblGrid>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Outlook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Temp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Windy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P(Y|E)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Predicted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Real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overcast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r>
            </a:tbl>
          </a:graphicData>
        </a:graphic>
      </p:graphicFrame>
      <p:sp>
        <p:nvSpPr>
          <p:cNvPr id="43067" name="Text Box 59"/>
          <p:cNvSpPr txBox="1">
            <a:spLocks noChangeArrowheads="1"/>
          </p:cNvSpPr>
          <p:nvPr/>
        </p:nvSpPr>
        <p:spPr bwMode="auto">
          <a:xfrm>
            <a:off x="381000" y="2057400"/>
            <a:ext cx="4038600" cy="366713"/>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We compute the confusion matrix </a:t>
            </a:r>
          </a:p>
        </p:txBody>
      </p:sp>
      <p:sp>
        <p:nvSpPr>
          <p:cNvPr id="43068" name="Line 60"/>
          <p:cNvSpPr>
            <a:spLocks noChangeShapeType="1"/>
          </p:cNvSpPr>
          <p:nvPr/>
        </p:nvSpPr>
        <p:spPr bwMode="auto">
          <a:xfrm>
            <a:off x="4038600" y="4038600"/>
            <a:ext cx="4953000" cy="0"/>
          </a:xfrm>
          <a:prstGeom prst="line">
            <a:avLst/>
          </a:prstGeom>
          <a:noFill/>
          <a:ln w="28575">
            <a:solidFill>
              <a:srgbClr val="FF0000"/>
            </a:solidFill>
            <a:round/>
            <a:headEnd/>
            <a:tailEnd/>
          </a:ln>
          <a:effectLst/>
        </p:spPr>
        <p:txBody>
          <a:bodyPr/>
          <a:lstStyle/>
          <a:p>
            <a:endParaRPr lang="zh-TW" altLang="en-US"/>
          </a:p>
        </p:txBody>
      </p:sp>
      <p:graphicFrame>
        <p:nvGraphicFramePr>
          <p:cNvPr id="43168" name="Group 160"/>
          <p:cNvGraphicFramePr>
            <a:graphicFrameLocks noGrp="1"/>
          </p:cNvGraphicFramePr>
          <p:nvPr>
            <p:ph sz="half" idx="2"/>
          </p:nvPr>
        </p:nvGraphicFramePr>
        <p:xfrm>
          <a:off x="533400" y="2438400"/>
          <a:ext cx="3429000" cy="1721931"/>
        </p:xfrm>
        <a:graphic>
          <a:graphicData uri="http://schemas.openxmlformats.org/drawingml/2006/table">
            <a:tbl>
              <a:tblPr/>
              <a:tblGrid>
                <a:gridCol w="1219200"/>
                <a:gridCol w="677863"/>
                <a:gridCol w="730250"/>
                <a:gridCol w="801687"/>
              </a:tblGrid>
              <a:tr h="315913">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TW" altLang="zh-TW" sz="1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TRUE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315913">
                <a:tc gridSpan="2" vMerge="1">
                  <a:txBody>
                    <a:bodyPr/>
                    <a:lstStyle/>
                    <a:p>
                      <a:endParaRPr lang="zh-TW" altLang="en-US"/>
                    </a:p>
                  </a:txBody>
                  <a:tcPr/>
                </a:tc>
                <a:tc hMerge="1"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PREDICTED CLASS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TW" sz="1400" b="0" i="0" u="none" strike="noStrike" cap="none" normalizeH="0" baseline="0">
                        <a:ln>
                          <a:noFill/>
                        </a:ln>
                        <a:solidFill>
                          <a:schemeClr val="tx1"/>
                        </a:solidFill>
                        <a:effectLst/>
                        <a:latin typeface="Arial" charset="0"/>
                        <a:ea typeface="新細明體"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2 (TP)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1 (FP)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1 (FN)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3 (TN)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3 (P)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4 (N)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169" name="Text Box 161"/>
          <p:cNvSpPr txBox="1">
            <a:spLocks noChangeArrowheads="1"/>
          </p:cNvSpPr>
          <p:nvPr/>
        </p:nvSpPr>
        <p:spPr bwMode="auto">
          <a:xfrm>
            <a:off x="533400" y="4495800"/>
            <a:ext cx="2971800" cy="366713"/>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And  the TP and FP rates:</a:t>
            </a:r>
          </a:p>
        </p:txBody>
      </p:sp>
      <p:sp>
        <p:nvSpPr>
          <p:cNvPr id="43170" name="Text Box 162"/>
          <p:cNvSpPr txBox="1">
            <a:spLocks noChangeArrowheads="1"/>
          </p:cNvSpPr>
          <p:nvPr/>
        </p:nvSpPr>
        <p:spPr bwMode="auto">
          <a:xfrm>
            <a:off x="381000" y="5105400"/>
            <a:ext cx="3200400" cy="779463"/>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TP rate: TP/P=2/3</a:t>
            </a:r>
            <a:r>
              <a:rPr lang="en-US" altLang="zh-TW">
                <a:ea typeface="新細明體" charset="-120"/>
                <a:cs typeface="Arial" charset="0"/>
              </a:rPr>
              <a:t>≈</a:t>
            </a:r>
            <a:r>
              <a:rPr lang="en-US" altLang="zh-TW">
                <a:ea typeface="新細明體" charset="-120"/>
              </a:rPr>
              <a:t>0.7</a:t>
            </a:r>
          </a:p>
          <a:p>
            <a:pPr>
              <a:spcBef>
                <a:spcPct val="50000"/>
              </a:spcBef>
            </a:pPr>
            <a:r>
              <a:rPr lang="en-US" altLang="zh-TW">
                <a:ea typeface="新細明體" charset="-120"/>
              </a:rPr>
              <a:t>FP rate: FP/N=1/4=0.25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TW" sz="4000">
                <a:ea typeface="新細明體" charset="-120"/>
              </a:rPr>
              <a:t>ROC curve of a probabilistic classifier</a:t>
            </a:r>
          </a:p>
        </p:txBody>
      </p:sp>
      <p:graphicFrame>
        <p:nvGraphicFramePr>
          <p:cNvPr id="45059" name="Group 3"/>
          <p:cNvGraphicFramePr>
            <a:graphicFrameLocks noGrp="1"/>
          </p:cNvGraphicFramePr>
          <p:nvPr>
            <p:ph sz="half" idx="1"/>
          </p:nvPr>
        </p:nvGraphicFramePr>
        <p:xfrm>
          <a:off x="4191000" y="2514600"/>
          <a:ext cx="4648200" cy="2895602"/>
        </p:xfrm>
        <a:graphic>
          <a:graphicData uri="http://schemas.openxmlformats.org/drawingml/2006/table">
            <a:tbl>
              <a:tblPr/>
              <a:tblGrid>
                <a:gridCol w="914400"/>
                <a:gridCol w="609600"/>
                <a:gridCol w="685800"/>
                <a:gridCol w="762000"/>
                <a:gridCol w="990600"/>
                <a:gridCol w="685800"/>
              </a:tblGrid>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Outlook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Temp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Windy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P(Y|E)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Predicted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Real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overcast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r>
            </a:tbl>
          </a:graphicData>
        </a:graphic>
      </p:graphicFrame>
      <p:sp>
        <p:nvSpPr>
          <p:cNvPr id="45125" name="Line 69"/>
          <p:cNvSpPr>
            <a:spLocks noChangeShapeType="1"/>
          </p:cNvSpPr>
          <p:nvPr/>
        </p:nvSpPr>
        <p:spPr bwMode="auto">
          <a:xfrm>
            <a:off x="4038600" y="4038600"/>
            <a:ext cx="4953000" cy="0"/>
          </a:xfrm>
          <a:prstGeom prst="line">
            <a:avLst/>
          </a:prstGeom>
          <a:noFill/>
          <a:ln w="28575">
            <a:solidFill>
              <a:srgbClr val="FF0000"/>
            </a:solidFill>
            <a:round/>
            <a:headEnd/>
            <a:tailEnd/>
          </a:ln>
          <a:effectLst/>
        </p:spPr>
        <p:txBody>
          <a:bodyPr/>
          <a:lstStyle/>
          <a:p>
            <a:endParaRPr lang="zh-TW" altLang="en-US"/>
          </a:p>
        </p:txBody>
      </p:sp>
      <p:sp>
        <p:nvSpPr>
          <p:cNvPr id="45152" name="Text Box 96"/>
          <p:cNvSpPr txBox="1">
            <a:spLocks noChangeArrowheads="1"/>
          </p:cNvSpPr>
          <p:nvPr/>
        </p:nvSpPr>
        <p:spPr bwMode="auto">
          <a:xfrm>
            <a:off x="381000" y="4495800"/>
            <a:ext cx="29718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This corresponds to point A in a ROC space</a:t>
            </a:r>
          </a:p>
        </p:txBody>
      </p:sp>
      <p:sp>
        <p:nvSpPr>
          <p:cNvPr id="45153" name="Text Box 97"/>
          <p:cNvSpPr txBox="1">
            <a:spLocks noChangeArrowheads="1"/>
          </p:cNvSpPr>
          <p:nvPr/>
        </p:nvSpPr>
        <p:spPr bwMode="auto">
          <a:xfrm>
            <a:off x="381000" y="5392738"/>
            <a:ext cx="3200400" cy="779462"/>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 FP/N=1/4=0.25</a:t>
            </a:r>
          </a:p>
          <a:p>
            <a:pPr>
              <a:spcBef>
                <a:spcPct val="50000"/>
              </a:spcBef>
            </a:pPr>
            <a:r>
              <a:rPr lang="en-US" altLang="zh-TW">
                <a:ea typeface="新細明體" charset="-120"/>
              </a:rPr>
              <a:t>TP rate: TP/P=2/3≈0.7</a:t>
            </a:r>
          </a:p>
        </p:txBody>
      </p:sp>
      <p:sp>
        <p:nvSpPr>
          <p:cNvPr id="45155" name="Line 99"/>
          <p:cNvSpPr>
            <a:spLocks noChangeShapeType="1"/>
          </p:cNvSpPr>
          <p:nvPr/>
        </p:nvSpPr>
        <p:spPr bwMode="auto">
          <a:xfrm>
            <a:off x="609600" y="3962400"/>
            <a:ext cx="2971800" cy="0"/>
          </a:xfrm>
          <a:prstGeom prst="line">
            <a:avLst/>
          </a:prstGeom>
          <a:noFill/>
          <a:ln w="9525">
            <a:solidFill>
              <a:schemeClr val="tx1"/>
            </a:solidFill>
            <a:round/>
            <a:headEnd/>
            <a:tailEnd type="triangle" w="med" len="med"/>
          </a:ln>
          <a:effectLst/>
        </p:spPr>
        <p:txBody>
          <a:bodyPr/>
          <a:lstStyle/>
          <a:p>
            <a:endParaRPr lang="zh-TW" altLang="en-US"/>
          </a:p>
        </p:txBody>
      </p:sp>
      <p:sp>
        <p:nvSpPr>
          <p:cNvPr id="45156" name="Line 100"/>
          <p:cNvSpPr>
            <a:spLocks noChangeShapeType="1"/>
          </p:cNvSpPr>
          <p:nvPr/>
        </p:nvSpPr>
        <p:spPr bwMode="auto">
          <a:xfrm flipV="1">
            <a:off x="609600" y="1143000"/>
            <a:ext cx="0" cy="2819400"/>
          </a:xfrm>
          <a:prstGeom prst="line">
            <a:avLst/>
          </a:prstGeom>
          <a:noFill/>
          <a:ln w="9525">
            <a:solidFill>
              <a:schemeClr val="tx1"/>
            </a:solidFill>
            <a:round/>
            <a:headEnd/>
            <a:tailEnd type="triangle" w="med" len="med"/>
          </a:ln>
          <a:effectLst/>
        </p:spPr>
        <p:txBody>
          <a:bodyPr/>
          <a:lstStyle/>
          <a:p>
            <a:endParaRPr lang="zh-TW" altLang="en-US"/>
          </a:p>
        </p:txBody>
      </p:sp>
      <p:sp>
        <p:nvSpPr>
          <p:cNvPr id="45157" name="Text Box 101"/>
          <p:cNvSpPr txBox="1">
            <a:spLocks noChangeArrowheads="1"/>
          </p:cNvSpPr>
          <p:nvPr/>
        </p:nvSpPr>
        <p:spPr bwMode="auto">
          <a:xfrm>
            <a:off x="3048000" y="4038600"/>
            <a:ext cx="1219200" cy="366713"/>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a:t>
            </a:r>
          </a:p>
        </p:txBody>
      </p:sp>
      <p:sp>
        <p:nvSpPr>
          <p:cNvPr id="45158" name="Text Box 102"/>
          <p:cNvSpPr txBox="1">
            <a:spLocks noChangeArrowheads="1"/>
          </p:cNvSpPr>
          <p:nvPr/>
        </p:nvSpPr>
        <p:spPr bwMode="auto">
          <a:xfrm>
            <a:off x="76200" y="1828800"/>
            <a:ext cx="6858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TP rate</a:t>
            </a:r>
          </a:p>
        </p:txBody>
      </p:sp>
      <p:sp>
        <p:nvSpPr>
          <p:cNvPr id="45159" name="Line 103"/>
          <p:cNvSpPr>
            <a:spLocks noChangeShapeType="1"/>
          </p:cNvSpPr>
          <p:nvPr/>
        </p:nvSpPr>
        <p:spPr bwMode="auto">
          <a:xfrm flipV="1">
            <a:off x="609600" y="1143000"/>
            <a:ext cx="2743200" cy="2819400"/>
          </a:xfrm>
          <a:prstGeom prst="line">
            <a:avLst/>
          </a:prstGeom>
          <a:noFill/>
          <a:ln w="9525">
            <a:solidFill>
              <a:schemeClr val="tx1"/>
            </a:solidFill>
            <a:round/>
            <a:headEnd/>
            <a:tailEnd/>
          </a:ln>
          <a:effectLst/>
        </p:spPr>
        <p:txBody>
          <a:bodyPr/>
          <a:lstStyle/>
          <a:p>
            <a:endParaRPr lang="zh-TW" altLang="en-US"/>
          </a:p>
        </p:txBody>
      </p:sp>
      <p:sp>
        <p:nvSpPr>
          <p:cNvPr id="45160" name="Oval 104"/>
          <p:cNvSpPr>
            <a:spLocks noChangeArrowheads="1"/>
          </p:cNvSpPr>
          <p:nvPr/>
        </p:nvSpPr>
        <p:spPr bwMode="auto">
          <a:xfrm>
            <a:off x="1143000" y="21336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45161" name="Line 105"/>
          <p:cNvSpPr>
            <a:spLocks noChangeShapeType="1"/>
          </p:cNvSpPr>
          <p:nvPr/>
        </p:nvSpPr>
        <p:spPr bwMode="auto">
          <a:xfrm flipH="1">
            <a:off x="609600" y="1524000"/>
            <a:ext cx="2362200" cy="0"/>
          </a:xfrm>
          <a:prstGeom prst="line">
            <a:avLst/>
          </a:prstGeom>
          <a:noFill/>
          <a:ln w="9525">
            <a:solidFill>
              <a:schemeClr val="tx1"/>
            </a:solidFill>
            <a:prstDash val="dash"/>
            <a:round/>
            <a:headEnd/>
            <a:tailEnd/>
          </a:ln>
          <a:effectLst/>
        </p:spPr>
        <p:txBody>
          <a:bodyPr/>
          <a:lstStyle/>
          <a:p>
            <a:endParaRPr lang="zh-TW" altLang="en-US"/>
          </a:p>
        </p:txBody>
      </p:sp>
      <p:sp>
        <p:nvSpPr>
          <p:cNvPr id="45162" name="Line 106"/>
          <p:cNvSpPr>
            <a:spLocks noChangeShapeType="1"/>
          </p:cNvSpPr>
          <p:nvPr/>
        </p:nvSpPr>
        <p:spPr bwMode="auto">
          <a:xfrm>
            <a:off x="2971800" y="1524000"/>
            <a:ext cx="0" cy="2438400"/>
          </a:xfrm>
          <a:prstGeom prst="line">
            <a:avLst/>
          </a:prstGeom>
          <a:noFill/>
          <a:ln w="9525">
            <a:solidFill>
              <a:schemeClr val="tx1"/>
            </a:solidFill>
            <a:prstDash val="dash"/>
            <a:round/>
            <a:headEnd/>
            <a:tailEnd/>
          </a:ln>
          <a:effectLst/>
        </p:spPr>
        <p:txBody>
          <a:bodyPr/>
          <a:lstStyle/>
          <a:p>
            <a:endParaRPr lang="zh-TW" altLang="en-US"/>
          </a:p>
        </p:txBody>
      </p:sp>
      <p:sp>
        <p:nvSpPr>
          <p:cNvPr id="45163" name="Text Box 107"/>
          <p:cNvSpPr txBox="1">
            <a:spLocks noChangeArrowheads="1"/>
          </p:cNvSpPr>
          <p:nvPr/>
        </p:nvSpPr>
        <p:spPr bwMode="auto">
          <a:xfrm>
            <a:off x="2819400" y="40386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45164" name="Text Box 108"/>
          <p:cNvSpPr txBox="1">
            <a:spLocks noChangeArrowheads="1"/>
          </p:cNvSpPr>
          <p:nvPr/>
        </p:nvSpPr>
        <p:spPr bwMode="auto">
          <a:xfrm>
            <a:off x="152400" y="13716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45165" name="Text Box 109"/>
          <p:cNvSpPr txBox="1">
            <a:spLocks noChangeArrowheads="1"/>
          </p:cNvSpPr>
          <p:nvPr/>
        </p:nvSpPr>
        <p:spPr bwMode="auto">
          <a:xfrm>
            <a:off x="1219200" y="19050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TW" sz="4000">
                <a:ea typeface="新細明體" charset="-120"/>
              </a:rPr>
              <a:t>ROC curve of a probabilistic classifier</a:t>
            </a:r>
          </a:p>
        </p:txBody>
      </p:sp>
      <p:graphicFrame>
        <p:nvGraphicFramePr>
          <p:cNvPr id="47186" name="Group 82"/>
          <p:cNvGraphicFramePr>
            <a:graphicFrameLocks noGrp="1"/>
          </p:cNvGraphicFramePr>
          <p:nvPr>
            <p:ph sz="half" idx="1"/>
          </p:nvPr>
        </p:nvGraphicFramePr>
        <p:xfrm>
          <a:off x="4191000" y="2514600"/>
          <a:ext cx="4648200" cy="2895602"/>
        </p:xfrm>
        <a:graphic>
          <a:graphicData uri="http://schemas.openxmlformats.org/drawingml/2006/table">
            <a:tbl>
              <a:tblPr/>
              <a:tblGrid>
                <a:gridCol w="914400"/>
                <a:gridCol w="609600"/>
                <a:gridCol w="685800"/>
                <a:gridCol w="762000"/>
                <a:gridCol w="990600"/>
                <a:gridCol w="685800"/>
              </a:tblGrid>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a:ln>
                            <a:noFill/>
                          </a:ln>
                          <a:solidFill>
                            <a:schemeClr val="tx1"/>
                          </a:solidFill>
                          <a:effectLst/>
                          <a:latin typeface="Arial" charset="0"/>
                          <a:ea typeface="新細明體" charset="-120"/>
                        </a:rPr>
                        <a:t>Outlook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Temp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Windy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P(Y|E)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Predicted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Real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overcast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r>
            </a:tbl>
          </a:graphicData>
        </a:graphic>
      </p:graphicFrame>
      <p:sp>
        <p:nvSpPr>
          <p:cNvPr id="47172" name="Line 68"/>
          <p:cNvSpPr>
            <a:spLocks noChangeShapeType="1"/>
          </p:cNvSpPr>
          <p:nvPr/>
        </p:nvSpPr>
        <p:spPr bwMode="auto">
          <a:xfrm>
            <a:off x="4038600" y="3429000"/>
            <a:ext cx="4953000" cy="0"/>
          </a:xfrm>
          <a:prstGeom prst="line">
            <a:avLst/>
          </a:prstGeom>
          <a:noFill/>
          <a:ln w="28575">
            <a:solidFill>
              <a:srgbClr val="FF0000"/>
            </a:solidFill>
            <a:round/>
            <a:headEnd/>
            <a:tailEnd/>
          </a:ln>
          <a:effectLst/>
        </p:spPr>
        <p:txBody>
          <a:bodyPr/>
          <a:lstStyle/>
          <a:p>
            <a:endParaRPr lang="zh-TW" altLang="en-US"/>
          </a:p>
        </p:txBody>
      </p:sp>
      <p:sp>
        <p:nvSpPr>
          <p:cNvPr id="47173" name="Text Box 69"/>
          <p:cNvSpPr txBox="1">
            <a:spLocks noChangeArrowheads="1"/>
          </p:cNvSpPr>
          <p:nvPr/>
        </p:nvSpPr>
        <p:spPr bwMode="auto">
          <a:xfrm>
            <a:off x="4191000" y="1676400"/>
            <a:ext cx="45720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For different threshold values we get different points in a ROC space</a:t>
            </a:r>
          </a:p>
        </p:txBody>
      </p:sp>
      <p:sp>
        <p:nvSpPr>
          <p:cNvPr id="47174" name="Text Box 70"/>
          <p:cNvSpPr txBox="1">
            <a:spLocks noChangeArrowheads="1"/>
          </p:cNvSpPr>
          <p:nvPr/>
        </p:nvSpPr>
        <p:spPr bwMode="auto">
          <a:xfrm>
            <a:off x="381000" y="5392738"/>
            <a:ext cx="3200400" cy="779462"/>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 FP/N=0/4=0</a:t>
            </a:r>
          </a:p>
          <a:p>
            <a:pPr>
              <a:spcBef>
                <a:spcPct val="50000"/>
              </a:spcBef>
            </a:pPr>
            <a:r>
              <a:rPr lang="en-US" altLang="zh-TW">
                <a:ea typeface="新細明體" charset="-120"/>
              </a:rPr>
              <a:t>TP rate: TP/P=1/3</a:t>
            </a:r>
            <a:r>
              <a:rPr lang="en-US" altLang="zh-TW">
                <a:ea typeface="新細明體" charset="-120"/>
                <a:cs typeface="Arial" charset="0"/>
              </a:rPr>
              <a:t>≈</a:t>
            </a:r>
            <a:r>
              <a:rPr lang="en-US" altLang="zh-TW">
                <a:ea typeface="新細明體" charset="-120"/>
              </a:rPr>
              <a:t>0.3</a:t>
            </a:r>
          </a:p>
        </p:txBody>
      </p:sp>
      <p:sp>
        <p:nvSpPr>
          <p:cNvPr id="47175" name="Line 71"/>
          <p:cNvSpPr>
            <a:spLocks noChangeShapeType="1"/>
          </p:cNvSpPr>
          <p:nvPr/>
        </p:nvSpPr>
        <p:spPr bwMode="auto">
          <a:xfrm>
            <a:off x="609600" y="3962400"/>
            <a:ext cx="2971800" cy="0"/>
          </a:xfrm>
          <a:prstGeom prst="line">
            <a:avLst/>
          </a:prstGeom>
          <a:noFill/>
          <a:ln w="9525">
            <a:solidFill>
              <a:schemeClr val="tx1"/>
            </a:solidFill>
            <a:round/>
            <a:headEnd/>
            <a:tailEnd type="triangle" w="med" len="med"/>
          </a:ln>
          <a:effectLst/>
        </p:spPr>
        <p:txBody>
          <a:bodyPr/>
          <a:lstStyle/>
          <a:p>
            <a:endParaRPr lang="zh-TW" altLang="en-US"/>
          </a:p>
        </p:txBody>
      </p:sp>
      <p:sp>
        <p:nvSpPr>
          <p:cNvPr id="47176" name="Line 72"/>
          <p:cNvSpPr>
            <a:spLocks noChangeShapeType="1"/>
          </p:cNvSpPr>
          <p:nvPr/>
        </p:nvSpPr>
        <p:spPr bwMode="auto">
          <a:xfrm flipV="1">
            <a:off x="609600" y="1143000"/>
            <a:ext cx="0" cy="2819400"/>
          </a:xfrm>
          <a:prstGeom prst="line">
            <a:avLst/>
          </a:prstGeom>
          <a:noFill/>
          <a:ln w="9525">
            <a:solidFill>
              <a:schemeClr val="tx1"/>
            </a:solidFill>
            <a:round/>
            <a:headEnd/>
            <a:tailEnd type="triangle" w="med" len="med"/>
          </a:ln>
          <a:effectLst/>
        </p:spPr>
        <p:txBody>
          <a:bodyPr/>
          <a:lstStyle/>
          <a:p>
            <a:endParaRPr lang="zh-TW" altLang="en-US"/>
          </a:p>
        </p:txBody>
      </p:sp>
      <p:sp>
        <p:nvSpPr>
          <p:cNvPr id="47177" name="Text Box 73"/>
          <p:cNvSpPr txBox="1">
            <a:spLocks noChangeArrowheads="1"/>
          </p:cNvSpPr>
          <p:nvPr/>
        </p:nvSpPr>
        <p:spPr bwMode="auto">
          <a:xfrm>
            <a:off x="3048000" y="4038600"/>
            <a:ext cx="1219200" cy="366713"/>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a:t>
            </a:r>
          </a:p>
        </p:txBody>
      </p:sp>
      <p:sp>
        <p:nvSpPr>
          <p:cNvPr id="47178" name="Text Box 74"/>
          <p:cNvSpPr txBox="1">
            <a:spLocks noChangeArrowheads="1"/>
          </p:cNvSpPr>
          <p:nvPr/>
        </p:nvSpPr>
        <p:spPr bwMode="auto">
          <a:xfrm>
            <a:off x="76200" y="1828800"/>
            <a:ext cx="6858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TP rate</a:t>
            </a:r>
          </a:p>
        </p:txBody>
      </p:sp>
      <p:sp>
        <p:nvSpPr>
          <p:cNvPr id="47179" name="Line 75"/>
          <p:cNvSpPr>
            <a:spLocks noChangeShapeType="1"/>
          </p:cNvSpPr>
          <p:nvPr/>
        </p:nvSpPr>
        <p:spPr bwMode="auto">
          <a:xfrm flipV="1">
            <a:off x="609600" y="1143000"/>
            <a:ext cx="2743200" cy="2819400"/>
          </a:xfrm>
          <a:prstGeom prst="line">
            <a:avLst/>
          </a:prstGeom>
          <a:noFill/>
          <a:ln w="9525">
            <a:solidFill>
              <a:schemeClr val="tx1"/>
            </a:solidFill>
            <a:round/>
            <a:headEnd/>
            <a:tailEnd/>
          </a:ln>
          <a:effectLst/>
        </p:spPr>
        <p:txBody>
          <a:bodyPr/>
          <a:lstStyle/>
          <a:p>
            <a:endParaRPr lang="zh-TW" altLang="en-US"/>
          </a:p>
        </p:txBody>
      </p:sp>
      <p:sp>
        <p:nvSpPr>
          <p:cNvPr id="47180" name="Oval 76"/>
          <p:cNvSpPr>
            <a:spLocks noChangeArrowheads="1"/>
          </p:cNvSpPr>
          <p:nvPr/>
        </p:nvSpPr>
        <p:spPr bwMode="auto">
          <a:xfrm>
            <a:off x="533400" y="32766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47181" name="Line 77"/>
          <p:cNvSpPr>
            <a:spLocks noChangeShapeType="1"/>
          </p:cNvSpPr>
          <p:nvPr/>
        </p:nvSpPr>
        <p:spPr bwMode="auto">
          <a:xfrm flipH="1">
            <a:off x="609600" y="1524000"/>
            <a:ext cx="2362200" cy="0"/>
          </a:xfrm>
          <a:prstGeom prst="line">
            <a:avLst/>
          </a:prstGeom>
          <a:noFill/>
          <a:ln w="9525">
            <a:solidFill>
              <a:schemeClr val="tx1"/>
            </a:solidFill>
            <a:prstDash val="dash"/>
            <a:round/>
            <a:headEnd/>
            <a:tailEnd/>
          </a:ln>
          <a:effectLst/>
        </p:spPr>
        <p:txBody>
          <a:bodyPr/>
          <a:lstStyle/>
          <a:p>
            <a:endParaRPr lang="zh-TW" altLang="en-US"/>
          </a:p>
        </p:txBody>
      </p:sp>
      <p:sp>
        <p:nvSpPr>
          <p:cNvPr id="47182" name="Line 78"/>
          <p:cNvSpPr>
            <a:spLocks noChangeShapeType="1"/>
          </p:cNvSpPr>
          <p:nvPr/>
        </p:nvSpPr>
        <p:spPr bwMode="auto">
          <a:xfrm>
            <a:off x="2971800" y="1524000"/>
            <a:ext cx="0" cy="2438400"/>
          </a:xfrm>
          <a:prstGeom prst="line">
            <a:avLst/>
          </a:prstGeom>
          <a:noFill/>
          <a:ln w="9525">
            <a:solidFill>
              <a:schemeClr val="tx1"/>
            </a:solidFill>
            <a:prstDash val="dash"/>
            <a:round/>
            <a:headEnd/>
            <a:tailEnd/>
          </a:ln>
          <a:effectLst/>
        </p:spPr>
        <p:txBody>
          <a:bodyPr/>
          <a:lstStyle/>
          <a:p>
            <a:endParaRPr lang="zh-TW" altLang="en-US"/>
          </a:p>
        </p:txBody>
      </p:sp>
      <p:sp>
        <p:nvSpPr>
          <p:cNvPr id="47183" name="Text Box 79"/>
          <p:cNvSpPr txBox="1">
            <a:spLocks noChangeArrowheads="1"/>
          </p:cNvSpPr>
          <p:nvPr/>
        </p:nvSpPr>
        <p:spPr bwMode="auto">
          <a:xfrm>
            <a:off x="2819400" y="40386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47184" name="Text Box 80"/>
          <p:cNvSpPr txBox="1">
            <a:spLocks noChangeArrowheads="1"/>
          </p:cNvSpPr>
          <p:nvPr/>
        </p:nvSpPr>
        <p:spPr bwMode="auto">
          <a:xfrm>
            <a:off x="152400" y="13716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47187" name="Line 83"/>
          <p:cNvSpPr>
            <a:spLocks noChangeShapeType="1"/>
          </p:cNvSpPr>
          <p:nvPr/>
        </p:nvSpPr>
        <p:spPr bwMode="auto">
          <a:xfrm>
            <a:off x="609600" y="3429000"/>
            <a:ext cx="0" cy="533400"/>
          </a:xfrm>
          <a:prstGeom prst="line">
            <a:avLst/>
          </a:prstGeom>
          <a:noFill/>
          <a:ln w="38100">
            <a:solidFill>
              <a:srgbClr val="33CCCC"/>
            </a:solidFill>
            <a:round/>
            <a:headEnd/>
            <a:tailEnd/>
          </a:ln>
          <a:effectLst/>
        </p:spPr>
        <p:txBody>
          <a:bodyPr/>
          <a:lstStyle/>
          <a:p>
            <a:endParaRPr lang="zh-TW"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zh-TW" sz="4000">
                <a:ea typeface="新細明體" charset="-120"/>
              </a:rPr>
              <a:t>ROC curve of a probabilistic classifier</a:t>
            </a:r>
          </a:p>
        </p:txBody>
      </p:sp>
      <p:graphicFrame>
        <p:nvGraphicFramePr>
          <p:cNvPr id="49233" name="Group 81"/>
          <p:cNvGraphicFramePr>
            <a:graphicFrameLocks noGrp="1"/>
          </p:cNvGraphicFramePr>
          <p:nvPr>
            <p:ph sz="half" idx="1"/>
          </p:nvPr>
        </p:nvGraphicFramePr>
        <p:xfrm>
          <a:off x="4191000" y="2514600"/>
          <a:ext cx="4648200" cy="2895602"/>
        </p:xfrm>
        <a:graphic>
          <a:graphicData uri="http://schemas.openxmlformats.org/drawingml/2006/table">
            <a:tbl>
              <a:tblPr/>
              <a:tblGrid>
                <a:gridCol w="914400"/>
                <a:gridCol w="609600"/>
                <a:gridCol w="685800"/>
                <a:gridCol w="762000"/>
                <a:gridCol w="990600"/>
                <a:gridCol w="685800"/>
              </a:tblGrid>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a:ln>
                            <a:noFill/>
                          </a:ln>
                          <a:solidFill>
                            <a:schemeClr val="tx1"/>
                          </a:solidFill>
                          <a:effectLst/>
                          <a:latin typeface="Arial" charset="0"/>
                          <a:ea typeface="新細明體" charset="-120"/>
                        </a:rPr>
                        <a:t>Outlook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Temp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Windy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P(Y|E)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Predicted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Real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overcast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r>
            </a:tbl>
          </a:graphicData>
        </a:graphic>
      </p:graphicFrame>
      <p:sp>
        <p:nvSpPr>
          <p:cNvPr id="49220" name="Line 68"/>
          <p:cNvSpPr>
            <a:spLocks noChangeShapeType="1"/>
          </p:cNvSpPr>
          <p:nvPr/>
        </p:nvSpPr>
        <p:spPr bwMode="auto">
          <a:xfrm>
            <a:off x="4038600" y="3733800"/>
            <a:ext cx="4953000" cy="0"/>
          </a:xfrm>
          <a:prstGeom prst="line">
            <a:avLst/>
          </a:prstGeom>
          <a:noFill/>
          <a:ln w="28575">
            <a:solidFill>
              <a:srgbClr val="FF0000"/>
            </a:solidFill>
            <a:round/>
            <a:headEnd/>
            <a:tailEnd/>
          </a:ln>
          <a:effectLst/>
        </p:spPr>
        <p:txBody>
          <a:bodyPr/>
          <a:lstStyle/>
          <a:p>
            <a:endParaRPr lang="zh-TW" altLang="en-US"/>
          </a:p>
        </p:txBody>
      </p:sp>
      <p:sp>
        <p:nvSpPr>
          <p:cNvPr id="49221" name="Text Box 69"/>
          <p:cNvSpPr txBox="1">
            <a:spLocks noChangeArrowheads="1"/>
          </p:cNvSpPr>
          <p:nvPr/>
        </p:nvSpPr>
        <p:spPr bwMode="auto">
          <a:xfrm>
            <a:off x="4191000" y="1676400"/>
            <a:ext cx="45720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For different threshold values we get different points in a ROC space</a:t>
            </a:r>
          </a:p>
        </p:txBody>
      </p:sp>
      <p:sp>
        <p:nvSpPr>
          <p:cNvPr id="49222" name="Text Box 70"/>
          <p:cNvSpPr txBox="1">
            <a:spLocks noChangeArrowheads="1"/>
          </p:cNvSpPr>
          <p:nvPr/>
        </p:nvSpPr>
        <p:spPr bwMode="auto">
          <a:xfrm>
            <a:off x="381000" y="5392738"/>
            <a:ext cx="3200400" cy="779462"/>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 FP/N=0/4=0</a:t>
            </a:r>
          </a:p>
          <a:p>
            <a:pPr>
              <a:spcBef>
                <a:spcPct val="50000"/>
              </a:spcBef>
            </a:pPr>
            <a:r>
              <a:rPr lang="en-US" altLang="zh-TW">
                <a:ea typeface="新細明體" charset="-120"/>
              </a:rPr>
              <a:t>TP rate: TP/P=2/3</a:t>
            </a:r>
            <a:r>
              <a:rPr lang="en-US" altLang="zh-TW">
                <a:ea typeface="新細明體" charset="-120"/>
                <a:cs typeface="Arial" charset="0"/>
              </a:rPr>
              <a:t>≈</a:t>
            </a:r>
            <a:r>
              <a:rPr lang="en-US" altLang="zh-TW">
                <a:ea typeface="新細明體" charset="-120"/>
              </a:rPr>
              <a:t>0.7</a:t>
            </a:r>
          </a:p>
        </p:txBody>
      </p:sp>
      <p:sp>
        <p:nvSpPr>
          <p:cNvPr id="49223" name="Line 71"/>
          <p:cNvSpPr>
            <a:spLocks noChangeShapeType="1"/>
          </p:cNvSpPr>
          <p:nvPr/>
        </p:nvSpPr>
        <p:spPr bwMode="auto">
          <a:xfrm>
            <a:off x="609600" y="3962400"/>
            <a:ext cx="2971800" cy="0"/>
          </a:xfrm>
          <a:prstGeom prst="line">
            <a:avLst/>
          </a:prstGeom>
          <a:noFill/>
          <a:ln w="9525">
            <a:solidFill>
              <a:schemeClr val="tx1"/>
            </a:solidFill>
            <a:round/>
            <a:headEnd/>
            <a:tailEnd type="triangle" w="med" len="med"/>
          </a:ln>
          <a:effectLst/>
        </p:spPr>
        <p:txBody>
          <a:bodyPr/>
          <a:lstStyle/>
          <a:p>
            <a:endParaRPr lang="zh-TW" altLang="en-US"/>
          </a:p>
        </p:txBody>
      </p:sp>
      <p:sp>
        <p:nvSpPr>
          <p:cNvPr id="49224" name="Line 72"/>
          <p:cNvSpPr>
            <a:spLocks noChangeShapeType="1"/>
          </p:cNvSpPr>
          <p:nvPr/>
        </p:nvSpPr>
        <p:spPr bwMode="auto">
          <a:xfrm flipV="1">
            <a:off x="609600" y="1143000"/>
            <a:ext cx="0" cy="2819400"/>
          </a:xfrm>
          <a:prstGeom prst="line">
            <a:avLst/>
          </a:prstGeom>
          <a:noFill/>
          <a:ln w="9525">
            <a:solidFill>
              <a:schemeClr val="tx1"/>
            </a:solidFill>
            <a:round/>
            <a:headEnd/>
            <a:tailEnd type="triangle" w="med" len="med"/>
          </a:ln>
          <a:effectLst/>
        </p:spPr>
        <p:txBody>
          <a:bodyPr/>
          <a:lstStyle/>
          <a:p>
            <a:endParaRPr lang="zh-TW" altLang="en-US"/>
          </a:p>
        </p:txBody>
      </p:sp>
      <p:sp>
        <p:nvSpPr>
          <p:cNvPr id="49225" name="Text Box 73"/>
          <p:cNvSpPr txBox="1">
            <a:spLocks noChangeArrowheads="1"/>
          </p:cNvSpPr>
          <p:nvPr/>
        </p:nvSpPr>
        <p:spPr bwMode="auto">
          <a:xfrm>
            <a:off x="3048000" y="4038600"/>
            <a:ext cx="1219200" cy="366713"/>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a:t>
            </a:r>
          </a:p>
        </p:txBody>
      </p:sp>
      <p:sp>
        <p:nvSpPr>
          <p:cNvPr id="49226" name="Text Box 74"/>
          <p:cNvSpPr txBox="1">
            <a:spLocks noChangeArrowheads="1"/>
          </p:cNvSpPr>
          <p:nvPr/>
        </p:nvSpPr>
        <p:spPr bwMode="auto">
          <a:xfrm>
            <a:off x="76200" y="1828800"/>
            <a:ext cx="6858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TP rate</a:t>
            </a:r>
          </a:p>
        </p:txBody>
      </p:sp>
      <p:sp>
        <p:nvSpPr>
          <p:cNvPr id="49227" name="Line 75"/>
          <p:cNvSpPr>
            <a:spLocks noChangeShapeType="1"/>
          </p:cNvSpPr>
          <p:nvPr/>
        </p:nvSpPr>
        <p:spPr bwMode="auto">
          <a:xfrm flipV="1">
            <a:off x="609600" y="1143000"/>
            <a:ext cx="2743200" cy="2819400"/>
          </a:xfrm>
          <a:prstGeom prst="line">
            <a:avLst/>
          </a:prstGeom>
          <a:noFill/>
          <a:ln w="9525">
            <a:solidFill>
              <a:schemeClr val="tx1"/>
            </a:solidFill>
            <a:round/>
            <a:headEnd/>
            <a:tailEnd/>
          </a:ln>
          <a:effectLst/>
        </p:spPr>
        <p:txBody>
          <a:bodyPr/>
          <a:lstStyle/>
          <a:p>
            <a:endParaRPr lang="zh-TW" altLang="en-US"/>
          </a:p>
        </p:txBody>
      </p:sp>
      <p:sp>
        <p:nvSpPr>
          <p:cNvPr id="49228" name="Oval 76"/>
          <p:cNvSpPr>
            <a:spLocks noChangeArrowheads="1"/>
          </p:cNvSpPr>
          <p:nvPr/>
        </p:nvSpPr>
        <p:spPr bwMode="auto">
          <a:xfrm>
            <a:off x="533400" y="32766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49229" name="Line 77"/>
          <p:cNvSpPr>
            <a:spLocks noChangeShapeType="1"/>
          </p:cNvSpPr>
          <p:nvPr/>
        </p:nvSpPr>
        <p:spPr bwMode="auto">
          <a:xfrm flipH="1">
            <a:off x="609600" y="1524000"/>
            <a:ext cx="2362200" cy="0"/>
          </a:xfrm>
          <a:prstGeom prst="line">
            <a:avLst/>
          </a:prstGeom>
          <a:noFill/>
          <a:ln w="9525">
            <a:solidFill>
              <a:schemeClr val="tx1"/>
            </a:solidFill>
            <a:prstDash val="dash"/>
            <a:round/>
            <a:headEnd/>
            <a:tailEnd/>
          </a:ln>
          <a:effectLst/>
        </p:spPr>
        <p:txBody>
          <a:bodyPr/>
          <a:lstStyle/>
          <a:p>
            <a:endParaRPr lang="zh-TW" altLang="en-US"/>
          </a:p>
        </p:txBody>
      </p:sp>
      <p:sp>
        <p:nvSpPr>
          <p:cNvPr id="49230" name="Line 78"/>
          <p:cNvSpPr>
            <a:spLocks noChangeShapeType="1"/>
          </p:cNvSpPr>
          <p:nvPr/>
        </p:nvSpPr>
        <p:spPr bwMode="auto">
          <a:xfrm>
            <a:off x="2971800" y="1524000"/>
            <a:ext cx="0" cy="2438400"/>
          </a:xfrm>
          <a:prstGeom prst="line">
            <a:avLst/>
          </a:prstGeom>
          <a:noFill/>
          <a:ln w="9525">
            <a:solidFill>
              <a:schemeClr val="tx1"/>
            </a:solidFill>
            <a:prstDash val="dash"/>
            <a:round/>
            <a:headEnd/>
            <a:tailEnd/>
          </a:ln>
          <a:effectLst/>
        </p:spPr>
        <p:txBody>
          <a:bodyPr/>
          <a:lstStyle/>
          <a:p>
            <a:endParaRPr lang="zh-TW" altLang="en-US"/>
          </a:p>
        </p:txBody>
      </p:sp>
      <p:sp>
        <p:nvSpPr>
          <p:cNvPr id="49231" name="Text Box 79"/>
          <p:cNvSpPr txBox="1">
            <a:spLocks noChangeArrowheads="1"/>
          </p:cNvSpPr>
          <p:nvPr/>
        </p:nvSpPr>
        <p:spPr bwMode="auto">
          <a:xfrm>
            <a:off x="2819400" y="40386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49232" name="Text Box 80"/>
          <p:cNvSpPr txBox="1">
            <a:spLocks noChangeArrowheads="1"/>
          </p:cNvSpPr>
          <p:nvPr/>
        </p:nvSpPr>
        <p:spPr bwMode="auto">
          <a:xfrm>
            <a:off x="152400" y="13716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49234" name="Oval 82"/>
          <p:cNvSpPr>
            <a:spLocks noChangeArrowheads="1"/>
          </p:cNvSpPr>
          <p:nvPr/>
        </p:nvSpPr>
        <p:spPr bwMode="auto">
          <a:xfrm>
            <a:off x="533400" y="19812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49235" name="Line 83"/>
          <p:cNvSpPr>
            <a:spLocks noChangeShapeType="1"/>
          </p:cNvSpPr>
          <p:nvPr/>
        </p:nvSpPr>
        <p:spPr bwMode="auto">
          <a:xfrm>
            <a:off x="609600" y="2133600"/>
            <a:ext cx="0" cy="1828800"/>
          </a:xfrm>
          <a:prstGeom prst="line">
            <a:avLst/>
          </a:prstGeom>
          <a:noFill/>
          <a:ln w="38100">
            <a:solidFill>
              <a:srgbClr val="33CCCC"/>
            </a:solidFill>
            <a:round/>
            <a:headEnd/>
            <a:tailEnd/>
          </a:ln>
          <a:effectLst/>
        </p:spPr>
        <p:txBody>
          <a:bodyPr/>
          <a:lstStyle/>
          <a:p>
            <a:endParaRPr lang="zh-TW"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zh-TW" sz="4000">
                <a:ea typeface="新細明體" charset="-120"/>
              </a:rPr>
              <a:t>ROC curve of a probabilistic classifier</a:t>
            </a:r>
          </a:p>
        </p:txBody>
      </p:sp>
      <p:graphicFrame>
        <p:nvGraphicFramePr>
          <p:cNvPr id="50258" name="Group 82"/>
          <p:cNvGraphicFramePr>
            <a:graphicFrameLocks noGrp="1"/>
          </p:cNvGraphicFramePr>
          <p:nvPr>
            <p:ph sz="half" idx="1"/>
          </p:nvPr>
        </p:nvGraphicFramePr>
        <p:xfrm>
          <a:off x="4191000" y="2514600"/>
          <a:ext cx="4648200" cy="2895602"/>
        </p:xfrm>
        <a:graphic>
          <a:graphicData uri="http://schemas.openxmlformats.org/drawingml/2006/table">
            <a:tbl>
              <a:tblPr/>
              <a:tblGrid>
                <a:gridCol w="914400"/>
                <a:gridCol w="609600"/>
                <a:gridCol w="685800"/>
                <a:gridCol w="762000"/>
                <a:gridCol w="990600"/>
                <a:gridCol w="685800"/>
              </a:tblGrid>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Outlook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Temp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Windy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P(Y|E)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Predicted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Real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overcast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r>
            </a:tbl>
          </a:graphicData>
        </a:graphic>
      </p:graphicFrame>
      <p:sp>
        <p:nvSpPr>
          <p:cNvPr id="50244" name="Line 68"/>
          <p:cNvSpPr>
            <a:spLocks noChangeShapeType="1"/>
          </p:cNvSpPr>
          <p:nvPr/>
        </p:nvSpPr>
        <p:spPr bwMode="auto">
          <a:xfrm>
            <a:off x="4038600" y="4038600"/>
            <a:ext cx="4953000" cy="0"/>
          </a:xfrm>
          <a:prstGeom prst="line">
            <a:avLst/>
          </a:prstGeom>
          <a:noFill/>
          <a:ln w="28575">
            <a:solidFill>
              <a:srgbClr val="FF0000"/>
            </a:solidFill>
            <a:round/>
            <a:headEnd/>
            <a:tailEnd/>
          </a:ln>
          <a:effectLst/>
        </p:spPr>
        <p:txBody>
          <a:bodyPr/>
          <a:lstStyle/>
          <a:p>
            <a:endParaRPr lang="zh-TW" altLang="en-US"/>
          </a:p>
        </p:txBody>
      </p:sp>
      <p:sp>
        <p:nvSpPr>
          <p:cNvPr id="50245" name="Text Box 69"/>
          <p:cNvSpPr txBox="1">
            <a:spLocks noChangeArrowheads="1"/>
          </p:cNvSpPr>
          <p:nvPr/>
        </p:nvSpPr>
        <p:spPr bwMode="auto">
          <a:xfrm>
            <a:off x="4191000" y="1676400"/>
            <a:ext cx="45720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For different threshold values we get different points in a ROC space</a:t>
            </a:r>
          </a:p>
        </p:txBody>
      </p:sp>
      <p:sp>
        <p:nvSpPr>
          <p:cNvPr id="50246" name="Text Box 70"/>
          <p:cNvSpPr txBox="1">
            <a:spLocks noChangeArrowheads="1"/>
          </p:cNvSpPr>
          <p:nvPr/>
        </p:nvSpPr>
        <p:spPr bwMode="auto">
          <a:xfrm>
            <a:off x="381000" y="5392738"/>
            <a:ext cx="3200400" cy="779462"/>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 FP/N=1/4=0.25</a:t>
            </a:r>
          </a:p>
          <a:p>
            <a:pPr>
              <a:spcBef>
                <a:spcPct val="50000"/>
              </a:spcBef>
            </a:pPr>
            <a:r>
              <a:rPr lang="en-US" altLang="zh-TW">
                <a:ea typeface="新細明體" charset="-120"/>
              </a:rPr>
              <a:t>TP rate: TP/P=2/3</a:t>
            </a:r>
            <a:r>
              <a:rPr lang="en-US" altLang="zh-TW">
                <a:ea typeface="新細明體" charset="-120"/>
                <a:cs typeface="Arial" charset="0"/>
              </a:rPr>
              <a:t>≈</a:t>
            </a:r>
            <a:r>
              <a:rPr lang="en-US" altLang="zh-TW">
                <a:ea typeface="新細明體" charset="-120"/>
              </a:rPr>
              <a:t>0.7</a:t>
            </a:r>
          </a:p>
        </p:txBody>
      </p:sp>
      <p:sp>
        <p:nvSpPr>
          <p:cNvPr id="50247" name="Line 71"/>
          <p:cNvSpPr>
            <a:spLocks noChangeShapeType="1"/>
          </p:cNvSpPr>
          <p:nvPr/>
        </p:nvSpPr>
        <p:spPr bwMode="auto">
          <a:xfrm>
            <a:off x="609600" y="3962400"/>
            <a:ext cx="2971800" cy="0"/>
          </a:xfrm>
          <a:prstGeom prst="line">
            <a:avLst/>
          </a:prstGeom>
          <a:noFill/>
          <a:ln w="9525">
            <a:solidFill>
              <a:schemeClr val="tx1"/>
            </a:solidFill>
            <a:round/>
            <a:headEnd/>
            <a:tailEnd type="triangle" w="med" len="med"/>
          </a:ln>
          <a:effectLst/>
        </p:spPr>
        <p:txBody>
          <a:bodyPr/>
          <a:lstStyle/>
          <a:p>
            <a:endParaRPr lang="zh-TW" altLang="en-US"/>
          </a:p>
        </p:txBody>
      </p:sp>
      <p:sp>
        <p:nvSpPr>
          <p:cNvPr id="50248" name="Line 72"/>
          <p:cNvSpPr>
            <a:spLocks noChangeShapeType="1"/>
          </p:cNvSpPr>
          <p:nvPr/>
        </p:nvSpPr>
        <p:spPr bwMode="auto">
          <a:xfrm flipV="1">
            <a:off x="609600" y="1143000"/>
            <a:ext cx="0" cy="2819400"/>
          </a:xfrm>
          <a:prstGeom prst="line">
            <a:avLst/>
          </a:prstGeom>
          <a:noFill/>
          <a:ln w="9525">
            <a:solidFill>
              <a:schemeClr val="tx1"/>
            </a:solidFill>
            <a:round/>
            <a:headEnd/>
            <a:tailEnd type="triangle" w="med" len="med"/>
          </a:ln>
          <a:effectLst/>
        </p:spPr>
        <p:txBody>
          <a:bodyPr/>
          <a:lstStyle/>
          <a:p>
            <a:endParaRPr lang="zh-TW" altLang="en-US"/>
          </a:p>
        </p:txBody>
      </p:sp>
      <p:sp>
        <p:nvSpPr>
          <p:cNvPr id="50249" name="Text Box 73"/>
          <p:cNvSpPr txBox="1">
            <a:spLocks noChangeArrowheads="1"/>
          </p:cNvSpPr>
          <p:nvPr/>
        </p:nvSpPr>
        <p:spPr bwMode="auto">
          <a:xfrm>
            <a:off x="3048000" y="4038600"/>
            <a:ext cx="1219200" cy="366713"/>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a:t>
            </a:r>
          </a:p>
        </p:txBody>
      </p:sp>
      <p:sp>
        <p:nvSpPr>
          <p:cNvPr id="50250" name="Text Box 74"/>
          <p:cNvSpPr txBox="1">
            <a:spLocks noChangeArrowheads="1"/>
          </p:cNvSpPr>
          <p:nvPr/>
        </p:nvSpPr>
        <p:spPr bwMode="auto">
          <a:xfrm>
            <a:off x="76200" y="1828800"/>
            <a:ext cx="6858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TP rate</a:t>
            </a:r>
          </a:p>
        </p:txBody>
      </p:sp>
      <p:sp>
        <p:nvSpPr>
          <p:cNvPr id="50251" name="Line 75"/>
          <p:cNvSpPr>
            <a:spLocks noChangeShapeType="1"/>
          </p:cNvSpPr>
          <p:nvPr/>
        </p:nvSpPr>
        <p:spPr bwMode="auto">
          <a:xfrm flipV="1">
            <a:off x="609600" y="1143000"/>
            <a:ext cx="2743200" cy="2819400"/>
          </a:xfrm>
          <a:prstGeom prst="line">
            <a:avLst/>
          </a:prstGeom>
          <a:noFill/>
          <a:ln w="9525">
            <a:solidFill>
              <a:schemeClr val="tx1"/>
            </a:solidFill>
            <a:round/>
            <a:headEnd/>
            <a:tailEnd/>
          </a:ln>
          <a:effectLst/>
        </p:spPr>
        <p:txBody>
          <a:bodyPr/>
          <a:lstStyle/>
          <a:p>
            <a:endParaRPr lang="zh-TW" altLang="en-US"/>
          </a:p>
        </p:txBody>
      </p:sp>
      <p:sp>
        <p:nvSpPr>
          <p:cNvPr id="50252" name="Oval 76"/>
          <p:cNvSpPr>
            <a:spLocks noChangeArrowheads="1"/>
          </p:cNvSpPr>
          <p:nvPr/>
        </p:nvSpPr>
        <p:spPr bwMode="auto">
          <a:xfrm>
            <a:off x="533400" y="32766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0253" name="Line 77"/>
          <p:cNvSpPr>
            <a:spLocks noChangeShapeType="1"/>
          </p:cNvSpPr>
          <p:nvPr/>
        </p:nvSpPr>
        <p:spPr bwMode="auto">
          <a:xfrm flipH="1">
            <a:off x="609600" y="1524000"/>
            <a:ext cx="2362200" cy="0"/>
          </a:xfrm>
          <a:prstGeom prst="line">
            <a:avLst/>
          </a:prstGeom>
          <a:noFill/>
          <a:ln w="9525">
            <a:solidFill>
              <a:schemeClr val="tx1"/>
            </a:solidFill>
            <a:prstDash val="dash"/>
            <a:round/>
            <a:headEnd/>
            <a:tailEnd/>
          </a:ln>
          <a:effectLst/>
        </p:spPr>
        <p:txBody>
          <a:bodyPr/>
          <a:lstStyle/>
          <a:p>
            <a:endParaRPr lang="zh-TW" altLang="en-US"/>
          </a:p>
        </p:txBody>
      </p:sp>
      <p:sp>
        <p:nvSpPr>
          <p:cNvPr id="50254" name="Line 78"/>
          <p:cNvSpPr>
            <a:spLocks noChangeShapeType="1"/>
          </p:cNvSpPr>
          <p:nvPr/>
        </p:nvSpPr>
        <p:spPr bwMode="auto">
          <a:xfrm>
            <a:off x="2971800" y="1524000"/>
            <a:ext cx="0" cy="2438400"/>
          </a:xfrm>
          <a:prstGeom prst="line">
            <a:avLst/>
          </a:prstGeom>
          <a:noFill/>
          <a:ln w="9525">
            <a:solidFill>
              <a:schemeClr val="tx1"/>
            </a:solidFill>
            <a:prstDash val="dash"/>
            <a:round/>
            <a:headEnd/>
            <a:tailEnd/>
          </a:ln>
          <a:effectLst/>
        </p:spPr>
        <p:txBody>
          <a:bodyPr/>
          <a:lstStyle/>
          <a:p>
            <a:endParaRPr lang="zh-TW" altLang="en-US"/>
          </a:p>
        </p:txBody>
      </p:sp>
      <p:sp>
        <p:nvSpPr>
          <p:cNvPr id="50255" name="Text Box 79"/>
          <p:cNvSpPr txBox="1">
            <a:spLocks noChangeArrowheads="1"/>
          </p:cNvSpPr>
          <p:nvPr/>
        </p:nvSpPr>
        <p:spPr bwMode="auto">
          <a:xfrm>
            <a:off x="2819400" y="40386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50256" name="Text Box 80"/>
          <p:cNvSpPr txBox="1">
            <a:spLocks noChangeArrowheads="1"/>
          </p:cNvSpPr>
          <p:nvPr/>
        </p:nvSpPr>
        <p:spPr bwMode="auto">
          <a:xfrm>
            <a:off x="152400" y="13716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50257" name="Oval 81"/>
          <p:cNvSpPr>
            <a:spLocks noChangeArrowheads="1"/>
          </p:cNvSpPr>
          <p:nvPr/>
        </p:nvSpPr>
        <p:spPr bwMode="auto">
          <a:xfrm>
            <a:off x="533400" y="19812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0259" name="Oval 83"/>
          <p:cNvSpPr>
            <a:spLocks noChangeArrowheads="1"/>
          </p:cNvSpPr>
          <p:nvPr/>
        </p:nvSpPr>
        <p:spPr bwMode="auto">
          <a:xfrm>
            <a:off x="1066800" y="19812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0260" name="Line 84"/>
          <p:cNvSpPr>
            <a:spLocks noChangeShapeType="1"/>
          </p:cNvSpPr>
          <p:nvPr/>
        </p:nvSpPr>
        <p:spPr bwMode="auto">
          <a:xfrm>
            <a:off x="609600" y="2133600"/>
            <a:ext cx="0" cy="1828800"/>
          </a:xfrm>
          <a:prstGeom prst="line">
            <a:avLst/>
          </a:prstGeom>
          <a:noFill/>
          <a:ln w="38100">
            <a:solidFill>
              <a:srgbClr val="33CCCC"/>
            </a:solidFill>
            <a:round/>
            <a:headEnd/>
            <a:tailEnd/>
          </a:ln>
          <a:effectLst/>
        </p:spPr>
        <p:txBody>
          <a:bodyPr/>
          <a:lstStyle/>
          <a:p>
            <a:endParaRPr lang="zh-TW" altLang="en-US"/>
          </a:p>
        </p:txBody>
      </p:sp>
      <p:sp>
        <p:nvSpPr>
          <p:cNvPr id="50262" name="Line 86"/>
          <p:cNvSpPr>
            <a:spLocks noChangeShapeType="1"/>
          </p:cNvSpPr>
          <p:nvPr/>
        </p:nvSpPr>
        <p:spPr bwMode="auto">
          <a:xfrm>
            <a:off x="533400" y="2057400"/>
            <a:ext cx="533400" cy="0"/>
          </a:xfrm>
          <a:prstGeom prst="line">
            <a:avLst/>
          </a:prstGeom>
          <a:noFill/>
          <a:ln w="38100">
            <a:solidFill>
              <a:srgbClr val="33CCCC"/>
            </a:solidFill>
            <a:round/>
            <a:headEnd/>
            <a:tailEnd/>
          </a:ln>
          <a:effectLst/>
        </p:spPr>
        <p:txBody>
          <a:bodyPr/>
          <a:lstStyle/>
          <a:p>
            <a:endParaRPr lang="zh-TW"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zh-TW" sz="4000">
                <a:ea typeface="新細明體" charset="-120"/>
              </a:rPr>
              <a:t>ROC curve of a probabilistic classifier</a:t>
            </a:r>
          </a:p>
        </p:txBody>
      </p:sp>
      <p:graphicFrame>
        <p:nvGraphicFramePr>
          <p:cNvPr id="51285" name="Group 85"/>
          <p:cNvGraphicFramePr>
            <a:graphicFrameLocks noGrp="1"/>
          </p:cNvGraphicFramePr>
          <p:nvPr>
            <p:ph sz="half" idx="1"/>
          </p:nvPr>
        </p:nvGraphicFramePr>
        <p:xfrm>
          <a:off x="4191000" y="2514600"/>
          <a:ext cx="4648200" cy="2895602"/>
        </p:xfrm>
        <a:graphic>
          <a:graphicData uri="http://schemas.openxmlformats.org/drawingml/2006/table">
            <a:tbl>
              <a:tblPr/>
              <a:tblGrid>
                <a:gridCol w="914400"/>
                <a:gridCol w="609600"/>
                <a:gridCol w="685800"/>
                <a:gridCol w="762000"/>
                <a:gridCol w="990600"/>
                <a:gridCol w="685800"/>
              </a:tblGrid>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Outlook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Temp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Windy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P(Y|E)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Predicted 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Real class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overcast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rainy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mild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cool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r>
              <a:tr h="333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sunny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a:ln>
                            <a:noFill/>
                          </a:ln>
                          <a:solidFill>
                            <a:schemeClr val="tx1"/>
                          </a:solidFill>
                          <a:effectLst/>
                          <a:latin typeface="Arial" charset="0"/>
                          <a:ea typeface="新細明體" charset="-12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r>
            </a:tbl>
          </a:graphicData>
        </a:graphic>
      </p:graphicFrame>
      <p:sp>
        <p:nvSpPr>
          <p:cNvPr id="51268" name="Line 68"/>
          <p:cNvSpPr>
            <a:spLocks noChangeShapeType="1"/>
          </p:cNvSpPr>
          <p:nvPr/>
        </p:nvSpPr>
        <p:spPr bwMode="auto">
          <a:xfrm>
            <a:off x="4038600" y="4419600"/>
            <a:ext cx="4953000" cy="0"/>
          </a:xfrm>
          <a:prstGeom prst="line">
            <a:avLst/>
          </a:prstGeom>
          <a:noFill/>
          <a:ln w="28575">
            <a:solidFill>
              <a:srgbClr val="FF0000"/>
            </a:solidFill>
            <a:round/>
            <a:headEnd/>
            <a:tailEnd/>
          </a:ln>
          <a:effectLst/>
        </p:spPr>
        <p:txBody>
          <a:bodyPr/>
          <a:lstStyle/>
          <a:p>
            <a:endParaRPr lang="zh-TW" altLang="en-US"/>
          </a:p>
        </p:txBody>
      </p:sp>
      <p:sp>
        <p:nvSpPr>
          <p:cNvPr id="51269" name="Text Box 69"/>
          <p:cNvSpPr txBox="1">
            <a:spLocks noChangeArrowheads="1"/>
          </p:cNvSpPr>
          <p:nvPr/>
        </p:nvSpPr>
        <p:spPr bwMode="auto">
          <a:xfrm>
            <a:off x="4191000" y="1676400"/>
            <a:ext cx="45720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For different threshold values we get different points in a ROC space</a:t>
            </a:r>
          </a:p>
        </p:txBody>
      </p:sp>
      <p:sp>
        <p:nvSpPr>
          <p:cNvPr id="51270" name="Text Box 70"/>
          <p:cNvSpPr txBox="1">
            <a:spLocks noChangeArrowheads="1"/>
          </p:cNvSpPr>
          <p:nvPr/>
        </p:nvSpPr>
        <p:spPr bwMode="auto">
          <a:xfrm>
            <a:off x="381000" y="5392738"/>
            <a:ext cx="3200400" cy="779462"/>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 FP/N=1/4=0.25</a:t>
            </a:r>
          </a:p>
          <a:p>
            <a:pPr>
              <a:spcBef>
                <a:spcPct val="50000"/>
              </a:spcBef>
            </a:pPr>
            <a:r>
              <a:rPr lang="en-US" altLang="zh-TW">
                <a:ea typeface="新細明體" charset="-120"/>
              </a:rPr>
              <a:t>TP rate: TP/P=3/3</a:t>
            </a:r>
            <a:r>
              <a:rPr lang="en-US" altLang="zh-TW">
                <a:ea typeface="新細明體" charset="-120"/>
                <a:cs typeface="Arial" charset="0"/>
              </a:rPr>
              <a:t>=</a:t>
            </a:r>
            <a:r>
              <a:rPr lang="en-US" altLang="zh-TW">
                <a:ea typeface="新細明體" charset="-120"/>
              </a:rPr>
              <a:t>1.0, etc…</a:t>
            </a:r>
          </a:p>
        </p:txBody>
      </p:sp>
      <p:sp>
        <p:nvSpPr>
          <p:cNvPr id="51271" name="Line 71"/>
          <p:cNvSpPr>
            <a:spLocks noChangeShapeType="1"/>
          </p:cNvSpPr>
          <p:nvPr/>
        </p:nvSpPr>
        <p:spPr bwMode="auto">
          <a:xfrm>
            <a:off x="609600" y="3962400"/>
            <a:ext cx="2971800" cy="0"/>
          </a:xfrm>
          <a:prstGeom prst="line">
            <a:avLst/>
          </a:prstGeom>
          <a:noFill/>
          <a:ln w="9525">
            <a:solidFill>
              <a:schemeClr val="tx1"/>
            </a:solidFill>
            <a:round/>
            <a:headEnd/>
            <a:tailEnd type="triangle" w="med" len="med"/>
          </a:ln>
          <a:effectLst/>
        </p:spPr>
        <p:txBody>
          <a:bodyPr/>
          <a:lstStyle/>
          <a:p>
            <a:endParaRPr lang="zh-TW" altLang="en-US"/>
          </a:p>
        </p:txBody>
      </p:sp>
      <p:sp>
        <p:nvSpPr>
          <p:cNvPr id="51272" name="Line 72"/>
          <p:cNvSpPr>
            <a:spLocks noChangeShapeType="1"/>
          </p:cNvSpPr>
          <p:nvPr/>
        </p:nvSpPr>
        <p:spPr bwMode="auto">
          <a:xfrm flipV="1">
            <a:off x="609600" y="1143000"/>
            <a:ext cx="0" cy="2819400"/>
          </a:xfrm>
          <a:prstGeom prst="line">
            <a:avLst/>
          </a:prstGeom>
          <a:noFill/>
          <a:ln w="9525">
            <a:solidFill>
              <a:schemeClr val="tx1"/>
            </a:solidFill>
            <a:round/>
            <a:headEnd/>
            <a:tailEnd type="triangle" w="med" len="med"/>
          </a:ln>
          <a:effectLst/>
        </p:spPr>
        <p:txBody>
          <a:bodyPr/>
          <a:lstStyle/>
          <a:p>
            <a:endParaRPr lang="zh-TW" altLang="en-US"/>
          </a:p>
        </p:txBody>
      </p:sp>
      <p:sp>
        <p:nvSpPr>
          <p:cNvPr id="51273" name="Text Box 73"/>
          <p:cNvSpPr txBox="1">
            <a:spLocks noChangeArrowheads="1"/>
          </p:cNvSpPr>
          <p:nvPr/>
        </p:nvSpPr>
        <p:spPr bwMode="auto">
          <a:xfrm>
            <a:off x="3048000" y="4038600"/>
            <a:ext cx="1219200" cy="366713"/>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a:t>
            </a:r>
          </a:p>
        </p:txBody>
      </p:sp>
      <p:sp>
        <p:nvSpPr>
          <p:cNvPr id="51274" name="Text Box 74"/>
          <p:cNvSpPr txBox="1">
            <a:spLocks noChangeArrowheads="1"/>
          </p:cNvSpPr>
          <p:nvPr/>
        </p:nvSpPr>
        <p:spPr bwMode="auto">
          <a:xfrm>
            <a:off x="76200" y="1828800"/>
            <a:ext cx="6858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TP rate</a:t>
            </a:r>
          </a:p>
        </p:txBody>
      </p:sp>
      <p:sp>
        <p:nvSpPr>
          <p:cNvPr id="51275" name="Line 75"/>
          <p:cNvSpPr>
            <a:spLocks noChangeShapeType="1"/>
          </p:cNvSpPr>
          <p:nvPr/>
        </p:nvSpPr>
        <p:spPr bwMode="auto">
          <a:xfrm flipV="1">
            <a:off x="609600" y="1143000"/>
            <a:ext cx="2743200" cy="2819400"/>
          </a:xfrm>
          <a:prstGeom prst="line">
            <a:avLst/>
          </a:prstGeom>
          <a:noFill/>
          <a:ln w="9525">
            <a:solidFill>
              <a:schemeClr val="tx1"/>
            </a:solidFill>
            <a:round/>
            <a:headEnd/>
            <a:tailEnd/>
          </a:ln>
          <a:effectLst/>
        </p:spPr>
        <p:txBody>
          <a:bodyPr/>
          <a:lstStyle/>
          <a:p>
            <a:endParaRPr lang="zh-TW" altLang="en-US"/>
          </a:p>
        </p:txBody>
      </p:sp>
      <p:sp>
        <p:nvSpPr>
          <p:cNvPr id="51276" name="Oval 76"/>
          <p:cNvSpPr>
            <a:spLocks noChangeArrowheads="1"/>
          </p:cNvSpPr>
          <p:nvPr/>
        </p:nvSpPr>
        <p:spPr bwMode="auto">
          <a:xfrm>
            <a:off x="533400" y="32766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1277" name="Line 77"/>
          <p:cNvSpPr>
            <a:spLocks noChangeShapeType="1"/>
          </p:cNvSpPr>
          <p:nvPr/>
        </p:nvSpPr>
        <p:spPr bwMode="auto">
          <a:xfrm flipH="1">
            <a:off x="609600" y="1524000"/>
            <a:ext cx="2362200" cy="0"/>
          </a:xfrm>
          <a:prstGeom prst="line">
            <a:avLst/>
          </a:prstGeom>
          <a:noFill/>
          <a:ln w="9525">
            <a:solidFill>
              <a:schemeClr val="tx1"/>
            </a:solidFill>
            <a:prstDash val="dash"/>
            <a:round/>
            <a:headEnd/>
            <a:tailEnd/>
          </a:ln>
          <a:effectLst/>
        </p:spPr>
        <p:txBody>
          <a:bodyPr/>
          <a:lstStyle/>
          <a:p>
            <a:endParaRPr lang="zh-TW" altLang="en-US"/>
          </a:p>
        </p:txBody>
      </p:sp>
      <p:sp>
        <p:nvSpPr>
          <p:cNvPr id="51278" name="Line 78"/>
          <p:cNvSpPr>
            <a:spLocks noChangeShapeType="1"/>
          </p:cNvSpPr>
          <p:nvPr/>
        </p:nvSpPr>
        <p:spPr bwMode="auto">
          <a:xfrm>
            <a:off x="2971800" y="1524000"/>
            <a:ext cx="0" cy="2438400"/>
          </a:xfrm>
          <a:prstGeom prst="line">
            <a:avLst/>
          </a:prstGeom>
          <a:noFill/>
          <a:ln w="9525">
            <a:solidFill>
              <a:schemeClr val="tx1"/>
            </a:solidFill>
            <a:prstDash val="dash"/>
            <a:round/>
            <a:headEnd/>
            <a:tailEnd/>
          </a:ln>
          <a:effectLst/>
        </p:spPr>
        <p:txBody>
          <a:bodyPr/>
          <a:lstStyle/>
          <a:p>
            <a:endParaRPr lang="zh-TW" altLang="en-US"/>
          </a:p>
        </p:txBody>
      </p:sp>
      <p:sp>
        <p:nvSpPr>
          <p:cNvPr id="51279" name="Text Box 79"/>
          <p:cNvSpPr txBox="1">
            <a:spLocks noChangeArrowheads="1"/>
          </p:cNvSpPr>
          <p:nvPr/>
        </p:nvSpPr>
        <p:spPr bwMode="auto">
          <a:xfrm>
            <a:off x="2819400" y="40386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51280" name="Text Box 80"/>
          <p:cNvSpPr txBox="1">
            <a:spLocks noChangeArrowheads="1"/>
          </p:cNvSpPr>
          <p:nvPr/>
        </p:nvSpPr>
        <p:spPr bwMode="auto">
          <a:xfrm>
            <a:off x="152400" y="13716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51281" name="Oval 81"/>
          <p:cNvSpPr>
            <a:spLocks noChangeArrowheads="1"/>
          </p:cNvSpPr>
          <p:nvPr/>
        </p:nvSpPr>
        <p:spPr bwMode="auto">
          <a:xfrm>
            <a:off x="533400" y="19812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1282" name="Oval 82"/>
          <p:cNvSpPr>
            <a:spLocks noChangeArrowheads="1"/>
          </p:cNvSpPr>
          <p:nvPr/>
        </p:nvSpPr>
        <p:spPr bwMode="auto">
          <a:xfrm>
            <a:off x="1066800" y="19812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1283" name="Line 83"/>
          <p:cNvSpPr>
            <a:spLocks noChangeShapeType="1"/>
          </p:cNvSpPr>
          <p:nvPr/>
        </p:nvSpPr>
        <p:spPr bwMode="auto">
          <a:xfrm>
            <a:off x="609600" y="2133600"/>
            <a:ext cx="0" cy="1828800"/>
          </a:xfrm>
          <a:prstGeom prst="line">
            <a:avLst/>
          </a:prstGeom>
          <a:noFill/>
          <a:ln w="38100">
            <a:solidFill>
              <a:srgbClr val="33CCCC"/>
            </a:solidFill>
            <a:round/>
            <a:headEnd/>
            <a:tailEnd/>
          </a:ln>
          <a:effectLst/>
        </p:spPr>
        <p:txBody>
          <a:bodyPr/>
          <a:lstStyle/>
          <a:p>
            <a:endParaRPr lang="zh-TW" altLang="en-US"/>
          </a:p>
        </p:txBody>
      </p:sp>
      <p:sp>
        <p:nvSpPr>
          <p:cNvPr id="51284" name="Line 84"/>
          <p:cNvSpPr>
            <a:spLocks noChangeShapeType="1"/>
          </p:cNvSpPr>
          <p:nvPr/>
        </p:nvSpPr>
        <p:spPr bwMode="auto">
          <a:xfrm>
            <a:off x="533400" y="2057400"/>
            <a:ext cx="533400" cy="0"/>
          </a:xfrm>
          <a:prstGeom prst="line">
            <a:avLst/>
          </a:prstGeom>
          <a:noFill/>
          <a:ln w="38100">
            <a:solidFill>
              <a:srgbClr val="33CCCC"/>
            </a:solidFill>
            <a:round/>
            <a:headEnd/>
            <a:tailEnd/>
          </a:ln>
          <a:effectLst/>
        </p:spPr>
        <p:txBody>
          <a:bodyPr/>
          <a:lstStyle/>
          <a:p>
            <a:endParaRPr lang="zh-TW" altLang="en-US"/>
          </a:p>
        </p:txBody>
      </p:sp>
      <p:sp>
        <p:nvSpPr>
          <p:cNvPr id="51286" name="Oval 86"/>
          <p:cNvSpPr>
            <a:spLocks noChangeArrowheads="1"/>
          </p:cNvSpPr>
          <p:nvPr/>
        </p:nvSpPr>
        <p:spPr bwMode="auto">
          <a:xfrm>
            <a:off x="1066800" y="14478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1287" name="Line 87"/>
          <p:cNvSpPr>
            <a:spLocks noChangeShapeType="1"/>
          </p:cNvSpPr>
          <p:nvPr/>
        </p:nvSpPr>
        <p:spPr bwMode="auto">
          <a:xfrm>
            <a:off x="1143000" y="1524000"/>
            <a:ext cx="0" cy="533400"/>
          </a:xfrm>
          <a:prstGeom prst="line">
            <a:avLst/>
          </a:prstGeom>
          <a:noFill/>
          <a:ln w="38100">
            <a:solidFill>
              <a:srgbClr val="33CCCC"/>
            </a:solidFill>
            <a:round/>
            <a:headEnd/>
            <a:tailEnd/>
          </a:ln>
          <a:effectLst/>
        </p:spPr>
        <p:txBody>
          <a:bodyPr/>
          <a:lstStyle/>
          <a:p>
            <a:endParaRPr lang="zh-TW" altLang="en-US"/>
          </a:p>
        </p:txBody>
      </p:sp>
      <p:sp>
        <p:nvSpPr>
          <p:cNvPr id="51288" name="Oval 88"/>
          <p:cNvSpPr>
            <a:spLocks noChangeArrowheads="1"/>
          </p:cNvSpPr>
          <p:nvPr/>
        </p:nvSpPr>
        <p:spPr bwMode="auto">
          <a:xfrm>
            <a:off x="1752600" y="14478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1289" name="Oval 89"/>
          <p:cNvSpPr>
            <a:spLocks noChangeArrowheads="1"/>
          </p:cNvSpPr>
          <p:nvPr/>
        </p:nvSpPr>
        <p:spPr bwMode="auto">
          <a:xfrm>
            <a:off x="2362200" y="14478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1290" name="Oval 90"/>
          <p:cNvSpPr>
            <a:spLocks noChangeArrowheads="1"/>
          </p:cNvSpPr>
          <p:nvPr/>
        </p:nvSpPr>
        <p:spPr bwMode="auto">
          <a:xfrm>
            <a:off x="2971800" y="14478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1291" name="Line 91"/>
          <p:cNvSpPr>
            <a:spLocks noChangeShapeType="1"/>
          </p:cNvSpPr>
          <p:nvPr/>
        </p:nvSpPr>
        <p:spPr bwMode="auto">
          <a:xfrm>
            <a:off x="1143000" y="1524000"/>
            <a:ext cx="1905000" cy="0"/>
          </a:xfrm>
          <a:prstGeom prst="line">
            <a:avLst/>
          </a:prstGeom>
          <a:noFill/>
          <a:ln w="38100">
            <a:solidFill>
              <a:srgbClr val="33CCCC"/>
            </a:solidFill>
            <a:round/>
            <a:headEnd/>
            <a:tailEnd/>
          </a:ln>
          <a:effectLst/>
        </p:spPr>
        <p:txBody>
          <a:bodyPr/>
          <a:lstStyle/>
          <a:p>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zh-TW" sz="4000">
                <a:ea typeface="新細明體" charset="-120"/>
              </a:rPr>
              <a:t>ROC curve of a probabilistic classifier</a:t>
            </a:r>
          </a:p>
        </p:txBody>
      </p:sp>
      <p:sp>
        <p:nvSpPr>
          <p:cNvPr id="52294" name="Text Box 70"/>
          <p:cNvSpPr txBox="1">
            <a:spLocks noChangeArrowheads="1"/>
          </p:cNvSpPr>
          <p:nvPr/>
        </p:nvSpPr>
        <p:spPr bwMode="auto">
          <a:xfrm>
            <a:off x="381000" y="5392738"/>
            <a:ext cx="36576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At the end we get the ROC curve for Naïve Bayes classifier </a:t>
            </a:r>
          </a:p>
        </p:txBody>
      </p:sp>
      <p:sp>
        <p:nvSpPr>
          <p:cNvPr id="52295" name="Line 71"/>
          <p:cNvSpPr>
            <a:spLocks noChangeShapeType="1"/>
          </p:cNvSpPr>
          <p:nvPr/>
        </p:nvSpPr>
        <p:spPr bwMode="auto">
          <a:xfrm>
            <a:off x="990600" y="4662488"/>
            <a:ext cx="2971800" cy="0"/>
          </a:xfrm>
          <a:prstGeom prst="line">
            <a:avLst/>
          </a:prstGeom>
          <a:noFill/>
          <a:ln w="9525">
            <a:solidFill>
              <a:schemeClr val="tx1"/>
            </a:solidFill>
            <a:round/>
            <a:headEnd/>
            <a:tailEnd type="triangle" w="med" len="med"/>
          </a:ln>
          <a:effectLst/>
        </p:spPr>
        <p:txBody>
          <a:bodyPr/>
          <a:lstStyle/>
          <a:p>
            <a:endParaRPr lang="zh-TW" altLang="en-US"/>
          </a:p>
        </p:txBody>
      </p:sp>
      <p:sp>
        <p:nvSpPr>
          <p:cNvPr id="52296" name="Line 72"/>
          <p:cNvSpPr>
            <a:spLocks noChangeShapeType="1"/>
          </p:cNvSpPr>
          <p:nvPr/>
        </p:nvSpPr>
        <p:spPr bwMode="auto">
          <a:xfrm flipV="1">
            <a:off x="990600" y="1843088"/>
            <a:ext cx="0" cy="2819400"/>
          </a:xfrm>
          <a:prstGeom prst="line">
            <a:avLst/>
          </a:prstGeom>
          <a:noFill/>
          <a:ln w="9525">
            <a:solidFill>
              <a:schemeClr val="tx1"/>
            </a:solidFill>
            <a:round/>
            <a:headEnd/>
            <a:tailEnd type="triangle" w="med" len="med"/>
          </a:ln>
          <a:effectLst/>
        </p:spPr>
        <p:txBody>
          <a:bodyPr/>
          <a:lstStyle/>
          <a:p>
            <a:endParaRPr lang="zh-TW" altLang="en-US"/>
          </a:p>
        </p:txBody>
      </p:sp>
      <p:sp>
        <p:nvSpPr>
          <p:cNvPr id="52297" name="Text Box 73"/>
          <p:cNvSpPr txBox="1">
            <a:spLocks noChangeArrowheads="1"/>
          </p:cNvSpPr>
          <p:nvPr/>
        </p:nvSpPr>
        <p:spPr bwMode="auto">
          <a:xfrm>
            <a:off x="3429000" y="4738688"/>
            <a:ext cx="1219200" cy="366712"/>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a:t>
            </a:r>
          </a:p>
        </p:txBody>
      </p:sp>
      <p:sp>
        <p:nvSpPr>
          <p:cNvPr id="52298" name="Text Box 74"/>
          <p:cNvSpPr txBox="1">
            <a:spLocks noChangeArrowheads="1"/>
          </p:cNvSpPr>
          <p:nvPr/>
        </p:nvSpPr>
        <p:spPr bwMode="auto">
          <a:xfrm>
            <a:off x="304800" y="2514600"/>
            <a:ext cx="6858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TP rate</a:t>
            </a:r>
          </a:p>
        </p:txBody>
      </p:sp>
      <p:sp>
        <p:nvSpPr>
          <p:cNvPr id="52299" name="Line 75"/>
          <p:cNvSpPr>
            <a:spLocks noChangeShapeType="1"/>
          </p:cNvSpPr>
          <p:nvPr/>
        </p:nvSpPr>
        <p:spPr bwMode="auto">
          <a:xfrm flipV="1">
            <a:off x="990600" y="1843088"/>
            <a:ext cx="2743200" cy="2819400"/>
          </a:xfrm>
          <a:prstGeom prst="line">
            <a:avLst/>
          </a:prstGeom>
          <a:noFill/>
          <a:ln w="9525">
            <a:solidFill>
              <a:schemeClr val="tx1"/>
            </a:solidFill>
            <a:round/>
            <a:headEnd/>
            <a:tailEnd/>
          </a:ln>
          <a:effectLst/>
        </p:spPr>
        <p:txBody>
          <a:bodyPr/>
          <a:lstStyle/>
          <a:p>
            <a:endParaRPr lang="zh-TW" altLang="en-US"/>
          </a:p>
        </p:txBody>
      </p:sp>
      <p:sp>
        <p:nvSpPr>
          <p:cNvPr id="52300" name="Oval 76"/>
          <p:cNvSpPr>
            <a:spLocks noChangeArrowheads="1"/>
          </p:cNvSpPr>
          <p:nvPr/>
        </p:nvSpPr>
        <p:spPr bwMode="auto">
          <a:xfrm>
            <a:off x="914400" y="3976688"/>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2301" name="Line 77"/>
          <p:cNvSpPr>
            <a:spLocks noChangeShapeType="1"/>
          </p:cNvSpPr>
          <p:nvPr/>
        </p:nvSpPr>
        <p:spPr bwMode="auto">
          <a:xfrm flipH="1">
            <a:off x="990600" y="2224088"/>
            <a:ext cx="2362200" cy="0"/>
          </a:xfrm>
          <a:prstGeom prst="line">
            <a:avLst/>
          </a:prstGeom>
          <a:noFill/>
          <a:ln w="9525">
            <a:solidFill>
              <a:schemeClr val="tx1"/>
            </a:solidFill>
            <a:prstDash val="dash"/>
            <a:round/>
            <a:headEnd/>
            <a:tailEnd/>
          </a:ln>
          <a:effectLst/>
        </p:spPr>
        <p:txBody>
          <a:bodyPr/>
          <a:lstStyle/>
          <a:p>
            <a:endParaRPr lang="zh-TW" altLang="en-US"/>
          </a:p>
        </p:txBody>
      </p:sp>
      <p:sp>
        <p:nvSpPr>
          <p:cNvPr id="52302" name="Line 78"/>
          <p:cNvSpPr>
            <a:spLocks noChangeShapeType="1"/>
          </p:cNvSpPr>
          <p:nvPr/>
        </p:nvSpPr>
        <p:spPr bwMode="auto">
          <a:xfrm>
            <a:off x="3352800" y="2224088"/>
            <a:ext cx="0" cy="2438400"/>
          </a:xfrm>
          <a:prstGeom prst="line">
            <a:avLst/>
          </a:prstGeom>
          <a:noFill/>
          <a:ln w="9525">
            <a:solidFill>
              <a:schemeClr val="tx1"/>
            </a:solidFill>
            <a:prstDash val="dash"/>
            <a:round/>
            <a:headEnd/>
            <a:tailEnd/>
          </a:ln>
          <a:effectLst/>
        </p:spPr>
        <p:txBody>
          <a:bodyPr/>
          <a:lstStyle/>
          <a:p>
            <a:endParaRPr lang="zh-TW" altLang="en-US"/>
          </a:p>
        </p:txBody>
      </p:sp>
      <p:sp>
        <p:nvSpPr>
          <p:cNvPr id="52303" name="Text Box 79"/>
          <p:cNvSpPr txBox="1">
            <a:spLocks noChangeArrowheads="1"/>
          </p:cNvSpPr>
          <p:nvPr/>
        </p:nvSpPr>
        <p:spPr bwMode="auto">
          <a:xfrm>
            <a:off x="3200400" y="4738688"/>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52304" name="Text Box 80"/>
          <p:cNvSpPr txBox="1">
            <a:spLocks noChangeArrowheads="1"/>
          </p:cNvSpPr>
          <p:nvPr/>
        </p:nvSpPr>
        <p:spPr bwMode="auto">
          <a:xfrm>
            <a:off x="533400" y="2071688"/>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52305" name="Oval 81"/>
          <p:cNvSpPr>
            <a:spLocks noChangeArrowheads="1"/>
          </p:cNvSpPr>
          <p:nvPr/>
        </p:nvSpPr>
        <p:spPr bwMode="auto">
          <a:xfrm>
            <a:off x="914400" y="2681288"/>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2307" name="Line 83"/>
          <p:cNvSpPr>
            <a:spLocks noChangeShapeType="1"/>
          </p:cNvSpPr>
          <p:nvPr/>
        </p:nvSpPr>
        <p:spPr bwMode="auto">
          <a:xfrm>
            <a:off x="990600" y="2833688"/>
            <a:ext cx="0" cy="1828800"/>
          </a:xfrm>
          <a:prstGeom prst="line">
            <a:avLst/>
          </a:prstGeom>
          <a:noFill/>
          <a:ln w="38100">
            <a:solidFill>
              <a:srgbClr val="33CCCC"/>
            </a:solidFill>
            <a:round/>
            <a:headEnd/>
            <a:tailEnd/>
          </a:ln>
          <a:effectLst/>
        </p:spPr>
        <p:txBody>
          <a:bodyPr/>
          <a:lstStyle/>
          <a:p>
            <a:endParaRPr lang="zh-TW" altLang="en-US"/>
          </a:p>
        </p:txBody>
      </p:sp>
      <p:sp>
        <p:nvSpPr>
          <p:cNvPr id="52308" name="Line 84"/>
          <p:cNvSpPr>
            <a:spLocks noChangeShapeType="1"/>
          </p:cNvSpPr>
          <p:nvPr/>
        </p:nvSpPr>
        <p:spPr bwMode="auto">
          <a:xfrm flipV="1">
            <a:off x="914400" y="2209800"/>
            <a:ext cx="533400" cy="547688"/>
          </a:xfrm>
          <a:prstGeom prst="line">
            <a:avLst/>
          </a:prstGeom>
          <a:noFill/>
          <a:ln w="38100">
            <a:solidFill>
              <a:srgbClr val="33CCCC"/>
            </a:solidFill>
            <a:round/>
            <a:headEnd/>
            <a:tailEnd/>
          </a:ln>
          <a:effectLst/>
        </p:spPr>
        <p:txBody>
          <a:bodyPr/>
          <a:lstStyle/>
          <a:p>
            <a:endParaRPr lang="zh-TW" altLang="en-US"/>
          </a:p>
        </p:txBody>
      </p:sp>
      <p:sp>
        <p:nvSpPr>
          <p:cNvPr id="52309" name="Oval 85"/>
          <p:cNvSpPr>
            <a:spLocks noChangeArrowheads="1"/>
          </p:cNvSpPr>
          <p:nvPr/>
        </p:nvSpPr>
        <p:spPr bwMode="auto">
          <a:xfrm>
            <a:off x="1447800" y="2147888"/>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2311" name="Oval 87"/>
          <p:cNvSpPr>
            <a:spLocks noChangeArrowheads="1"/>
          </p:cNvSpPr>
          <p:nvPr/>
        </p:nvSpPr>
        <p:spPr bwMode="auto">
          <a:xfrm>
            <a:off x="2133600" y="2147888"/>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2312" name="Oval 88"/>
          <p:cNvSpPr>
            <a:spLocks noChangeArrowheads="1"/>
          </p:cNvSpPr>
          <p:nvPr/>
        </p:nvSpPr>
        <p:spPr bwMode="auto">
          <a:xfrm>
            <a:off x="2743200" y="2147888"/>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2313" name="Oval 89"/>
          <p:cNvSpPr>
            <a:spLocks noChangeArrowheads="1"/>
          </p:cNvSpPr>
          <p:nvPr/>
        </p:nvSpPr>
        <p:spPr bwMode="auto">
          <a:xfrm>
            <a:off x="3352800" y="2147888"/>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2314" name="Line 90"/>
          <p:cNvSpPr>
            <a:spLocks noChangeShapeType="1"/>
          </p:cNvSpPr>
          <p:nvPr/>
        </p:nvSpPr>
        <p:spPr bwMode="auto">
          <a:xfrm>
            <a:off x="1524000" y="2224088"/>
            <a:ext cx="1905000" cy="0"/>
          </a:xfrm>
          <a:prstGeom prst="line">
            <a:avLst/>
          </a:prstGeom>
          <a:noFill/>
          <a:ln w="38100">
            <a:solidFill>
              <a:srgbClr val="33CCCC"/>
            </a:solidFill>
            <a:round/>
            <a:headEnd/>
            <a:tailEnd/>
          </a:ln>
          <a:effectLst/>
        </p:spPr>
        <p:txBody>
          <a:bodyPr/>
          <a:lstStyle/>
          <a:p>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altLang="zh-TW" sz="4000" dirty="0">
                <a:ea typeface="新細明體" charset="-120"/>
              </a:rPr>
              <a:t>ROC curve of a probabilistic classifier </a:t>
            </a:r>
            <a:r>
              <a:rPr lang="en-US" altLang="zh-TW" sz="4000" dirty="0" err="1">
                <a:ea typeface="新細明體" charset="-120"/>
              </a:rPr>
              <a:t>vs</a:t>
            </a:r>
            <a:r>
              <a:rPr lang="en-US" altLang="zh-TW" sz="4000" dirty="0">
                <a:ea typeface="新細明體" charset="-120"/>
              </a:rPr>
              <a:t> discrete classifier</a:t>
            </a:r>
          </a:p>
        </p:txBody>
      </p:sp>
      <p:sp>
        <p:nvSpPr>
          <p:cNvPr id="53251" name="Text Box 3"/>
          <p:cNvSpPr txBox="1">
            <a:spLocks noChangeArrowheads="1"/>
          </p:cNvSpPr>
          <p:nvPr/>
        </p:nvSpPr>
        <p:spPr bwMode="auto">
          <a:xfrm>
            <a:off x="381000" y="5392738"/>
            <a:ext cx="3962400" cy="779462"/>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ROC curve for Naïve Bayes classifier</a:t>
            </a:r>
          </a:p>
          <a:p>
            <a:pPr algn="ctr">
              <a:spcBef>
                <a:spcPct val="50000"/>
              </a:spcBef>
            </a:pPr>
            <a:r>
              <a:rPr lang="en-US" altLang="zh-TW">
                <a:ea typeface="新細明體" charset="-120"/>
              </a:rPr>
              <a:t>(probabilistic) </a:t>
            </a:r>
          </a:p>
        </p:txBody>
      </p:sp>
      <p:sp>
        <p:nvSpPr>
          <p:cNvPr id="53252" name="Line 4"/>
          <p:cNvSpPr>
            <a:spLocks noChangeShapeType="1"/>
          </p:cNvSpPr>
          <p:nvPr/>
        </p:nvSpPr>
        <p:spPr bwMode="auto">
          <a:xfrm>
            <a:off x="990600" y="4662488"/>
            <a:ext cx="2971800" cy="0"/>
          </a:xfrm>
          <a:prstGeom prst="line">
            <a:avLst/>
          </a:prstGeom>
          <a:noFill/>
          <a:ln w="9525">
            <a:solidFill>
              <a:schemeClr val="tx1"/>
            </a:solidFill>
            <a:round/>
            <a:headEnd/>
            <a:tailEnd type="triangle" w="med" len="med"/>
          </a:ln>
          <a:effectLst/>
        </p:spPr>
        <p:txBody>
          <a:bodyPr/>
          <a:lstStyle/>
          <a:p>
            <a:endParaRPr lang="zh-TW" altLang="en-US"/>
          </a:p>
        </p:txBody>
      </p:sp>
      <p:sp>
        <p:nvSpPr>
          <p:cNvPr id="53253" name="Line 5"/>
          <p:cNvSpPr>
            <a:spLocks noChangeShapeType="1"/>
          </p:cNvSpPr>
          <p:nvPr/>
        </p:nvSpPr>
        <p:spPr bwMode="auto">
          <a:xfrm flipV="1">
            <a:off x="990600" y="1843088"/>
            <a:ext cx="0" cy="2819400"/>
          </a:xfrm>
          <a:prstGeom prst="line">
            <a:avLst/>
          </a:prstGeom>
          <a:noFill/>
          <a:ln w="9525">
            <a:solidFill>
              <a:schemeClr val="tx1"/>
            </a:solidFill>
            <a:round/>
            <a:headEnd/>
            <a:tailEnd type="triangle" w="med" len="med"/>
          </a:ln>
          <a:effectLst/>
        </p:spPr>
        <p:txBody>
          <a:bodyPr/>
          <a:lstStyle/>
          <a:p>
            <a:endParaRPr lang="zh-TW" altLang="en-US"/>
          </a:p>
        </p:txBody>
      </p:sp>
      <p:sp>
        <p:nvSpPr>
          <p:cNvPr id="53254" name="Text Box 6"/>
          <p:cNvSpPr txBox="1">
            <a:spLocks noChangeArrowheads="1"/>
          </p:cNvSpPr>
          <p:nvPr/>
        </p:nvSpPr>
        <p:spPr bwMode="auto">
          <a:xfrm>
            <a:off x="3429000" y="4738688"/>
            <a:ext cx="1219200" cy="366712"/>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a:t>
            </a:r>
          </a:p>
        </p:txBody>
      </p:sp>
      <p:sp>
        <p:nvSpPr>
          <p:cNvPr id="53255" name="Text Box 7"/>
          <p:cNvSpPr txBox="1">
            <a:spLocks noChangeArrowheads="1"/>
          </p:cNvSpPr>
          <p:nvPr/>
        </p:nvSpPr>
        <p:spPr bwMode="auto">
          <a:xfrm>
            <a:off x="304800" y="2514600"/>
            <a:ext cx="6858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TP rate</a:t>
            </a:r>
          </a:p>
        </p:txBody>
      </p:sp>
      <p:sp>
        <p:nvSpPr>
          <p:cNvPr id="53256" name="Line 8"/>
          <p:cNvSpPr>
            <a:spLocks noChangeShapeType="1"/>
          </p:cNvSpPr>
          <p:nvPr/>
        </p:nvSpPr>
        <p:spPr bwMode="auto">
          <a:xfrm flipV="1">
            <a:off x="990600" y="1843088"/>
            <a:ext cx="2743200" cy="2819400"/>
          </a:xfrm>
          <a:prstGeom prst="line">
            <a:avLst/>
          </a:prstGeom>
          <a:noFill/>
          <a:ln w="9525">
            <a:solidFill>
              <a:schemeClr val="tx1"/>
            </a:solidFill>
            <a:round/>
            <a:headEnd/>
            <a:tailEnd/>
          </a:ln>
          <a:effectLst/>
        </p:spPr>
        <p:txBody>
          <a:bodyPr/>
          <a:lstStyle/>
          <a:p>
            <a:endParaRPr lang="zh-TW" altLang="en-US"/>
          </a:p>
        </p:txBody>
      </p:sp>
      <p:sp>
        <p:nvSpPr>
          <p:cNvPr id="53257" name="Oval 9"/>
          <p:cNvSpPr>
            <a:spLocks noChangeArrowheads="1"/>
          </p:cNvSpPr>
          <p:nvPr/>
        </p:nvSpPr>
        <p:spPr bwMode="auto">
          <a:xfrm>
            <a:off x="914400" y="3976688"/>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3258" name="Line 10"/>
          <p:cNvSpPr>
            <a:spLocks noChangeShapeType="1"/>
          </p:cNvSpPr>
          <p:nvPr/>
        </p:nvSpPr>
        <p:spPr bwMode="auto">
          <a:xfrm flipH="1">
            <a:off x="990600" y="2224088"/>
            <a:ext cx="2362200" cy="0"/>
          </a:xfrm>
          <a:prstGeom prst="line">
            <a:avLst/>
          </a:prstGeom>
          <a:noFill/>
          <a:ln w="9525">
            <a:solidFill>
              <a:schemeClr val="tx1"/>
            </a:solidFill>
            <a:prstDash val="dash"/>
            <a:round/>
            <a:headEnd/>
            <a:tailEnd/>
          </a:ln>
          <a:effectLst/>
        </p:spPr>
        <p:txBody>
          <a:bodyPr/>
          <a:lstStyle/>
          <a:p>
            <a:endParaRPr lang="zh-TW" altLang="en-US"/>
          </a:p>
        </p:txBody>
      </p:sp>
      <p:sp>
        <p:nvSpPr>
          <p:cNvPr id="53259" name="Line 11"/>
          <p:cNvSpPr>
            <a:spLocks noChangeShapeType="1"/>
          </p:cNvSpPr>
          <p:nvPr/>
        </p:nvSpPr>
        <p:spPr bwMode="auto">
          <a:xfrm>
            <a:off x="3352800" y="2224088"/>
            <a:ext cx="0" cy="2438400"/>
          </a:xfrm>
          <a:prstGeom prst="line">
            <a:avLst/>
          </a:prstGeom>
          <a:noFill/>
          <a:ln w="9525">
            <a:solidFill>
              <a:schemeClr val="tx1"/>
            </a:solidFill>
            <a:prstDash val="dash"/>
            <a:round/>
            <a:headEnd/>
            <a:tailEnd/>
          </a:ln>
          <a:effectLst/>
        </p:spPr>
        <p:txBody>
          <a:bodyPr/>
          <a:lstStyle/>
          <a:p>
            <a:endParaRPr lang="zh-TW" altLang="en-US"/>
          </a:p>
        </p:txBody>
      </p:sp>
      <p:sp>
        <p:nvSpPr>
          <p:cNvPr id="53260" name="Text Box 12"/>
          <p:cNvSpPr txBox="1">
            <a:spLocks noChangeArrowheads="1"/>
          </p:cNvSpPr>
          <p:nvPr/>
        </p:nvSpPr>
        <p:spPr bwMode="auto">
          <a:xfrm>
            <a:off x="3200400" y="4738688"/>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53261" name="Text Box 13"/>
          <p:cNvSpPr txBox="1">
            <a:spLocks noChangeArrowheads="1"/>
          </p:cNvSpPr>
          <p:nvPr/>
        </p:nvSpPr>
        <p:spPr bwMode="auto">
          <a:xfrm>
            <a:off x="533400" y="2071688"/>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53262" name="Oval 14"/>
          <p:cNvSpPr>
            <a:spLocks noChangeArrowheads="1"/>
          </p:cNvSpPr>
          <p:nvPr/>
        </p:nvSpPr>
        <p:spPr bwMode="auto">
          <a:xfrm>
            <a:off x="914400" y="2681288"/>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3263" name="Line 15"/>
          <p:cNvSpPr>
            <a:spLocks noChangeShapeType="1"/>
          </p:cNvSpPr>
          <p:nvPr/>
        </p:nvSpPr>
        <p:spPr bwMode="auto">
          <a:xfrm>
            <a:off x="990600" y="2833688"/>
            <a:ext cx="0" cy="1828800"/>
          </a:xfrm>
          <a:prstGeom prst="line">
            <a:avLst/>
          </a:prstGeom>
          <a:noFill/>
          <a:ln w="38100">
            <a:solidFill>
              <a:srgbClr val="33CCCC"/>
            </a:solidFill>
            <a:round/>
            <a:headEnd/>
            <a:tailEnd/>
          </a:ln>
          <a:effectLst/>
        </p:spPr>
        <p:txBody>
          <a:bodyPr/>
          <a:lstStyle/>
          <a:p>
            <a:endParaRPr lang="zh-TW" altLang="en-US"/>
          </a:p>
        </p:txBody>
      </p:sp>
      <p:sp>
        <p:nvSpPr>
          <p:cNvPr id="53264" name="Line 16"/>
          <p:cNvSpPr>
            <a:spLocks noChangeShapeType="1"/>
          </p:cNvSpPr>
          <p:nvPr/>
        </p:nvSpPr>
        <p:spPr bwMode="auto">
          <a:xfrm flipV="1">
            <a:off x="914400" y="2209800"/>
            <a:ext cx="533400" cy="547688"/>
          </a:xfrm>
          <a:prstGeom prst="line">
            <a:avLst/>
          </a:prstGeom>
          <a:noFill/>
          <a:ln w="38100">
            <a:solidFill>
              <a:srgbClr val="33CCCC"/>
            </a:solidFill>
            <a:round/>
            <a:headEnd/>
            <a:tailEnd/>
          </a:ln>
          <a:effectLst/>
        </p:spPr>
        <p:txBody>
          <a:bodyPr/>
          <a:lstStyle/>
          <a:p>
            <a:endParaRPr lang="zh-TW" altLang="en-US"/>
          </a:p>
        </p:txBody>
      </p:sp>
      <p:sp>
        <p:nvSpPr>
          <p:cNvPr id="53265" name="Oval 17"/>
          <p:cNvSpPr>
            <a:spLocks noChangeArrowheads="1"/>
          </p:cNvSpPr>
          <p:nvPr/>
        </p:nvSpPr>
        <p:spPr bwMode="auto">
          <a:xfrm>
            <a:off x="1447800" y="2147888"/>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3266" name="Oval 18"/>
          <p:cNvSpPr>
            <a:spLocks noChangeArrowheads="1"/>
          </p:cNvSpPr>
          <p:nvPr/>
        </p:nvSpPr>
        <p:spPr bwMode="auto">
          <a:xfrm>
            <a:off x="2133600" y="2147888"/>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3267" name="Oval 19"/>
          <p:cNvSpPr>
            <a:spLocks noChangeArrowheads="1"/>
          </p:cNvSpPr>
          <p:nvPr/>
        </p:nvSpPr>
        <p:spPr bwMode="auto">
          <a:xfrm>
            <a:off x="2743200" y="2147888"/>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3268" name="Oval 20"/>
          <p:cNvSpPr>
            <a:spLocks noChangeArrowheads="1"/>
          </p:cNvSpPr>
          <p:nvPr/>
        </p:nvSpPr>
        <p:spPr bwMode="auto">
          <a:xfrm>
            <a:off x="3352800" y="2147888"/>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3269" name="Line 21"/>
          <p:cNvSpPr>
            <a:spLocks noChangeShapeType="1"/>
          </p:cNvSpPr>
          <p:nvPr/>
        </p:nvSpPr>
        <p:spPr bwMode="auto">
          <a:xfrm>
            <a:off x="1524000" y="2224088"/>
            <a:ext cx="1905000" cy="0"/>
          </a:xfrm>
          <a:prstGeom prst="line">
            <a:avLst/>
          </a:prstGeom>
          <a:noFill/>
          <a:ln w="38100">
            <a:solidFill>
              <a:srgbClr val="33CCCC"/>
            </a:solidFill>
            <a:round/>
            <a:headEnd/>
            <a:tailEnd/>
          </a:ln>
          <a:effectLst/>
        </p:spPr>
        <p:txBody>
          <a:bodyPr/>
          <a:lstStyle/>
          <a:p>
            <a:endParaRPr lang="zh-TW" altLang="en-US"/>
          </a:p>
        </p:txBody>
      </p:sp>
      <p:sp>
        <p:nvSpPr>
          <p:cNvPr id="53270" name="Line 22"/>
          <p:cNvSpPr>
            <a:spLocks noChangeShapeType="1"/>
          </p:cNvSpPr>
          <p:nvPr/>
        </p:nvSpPr>
        <p:spPr bwMode="auto">
          <a:xfrm>
            <a:off x="5257800" y="4648200"/>
            <a:ext cx="2971800" cy="0"/>
          </a:xfrm>
          <a:prstGeom prst="line">
            <a:avLst/>
          </a:prstGeom>
          <a:noFill/>
          <a:ln w="9525">
            <a:solidFill>
              <a:schemeClr val="tx1"/>
            </a:solidFill>
            <a:round/>
            <a:headEnd/>
            <a:tailEnd type="triangle" w="med" len="med"/>
          </a:ln>
          <a:effectLst/>
        </p:spPr>
        <p:txBody>
          <a:bodyPr/>
          <a:lstStyle/>
          <a:p>
            <a:endParaRPr lang="zh-TW" altLang="en-US"/>
          </a:p>
        </p:txBody>
      </p:sp>
      <p:sp>
        <p:nvSpPr>
          <p:cNvPr id="53271" name="Line 23"/>
          <p:cNvSpPr>
            <a:spLocks noChangeShapeType="1"/>
          </p:cNvSpPr>
          <p:nvPr/>
        </p:nvSpPr>
        <p:spPr bwMode="auto">
          <a:xfrm flipV="1">
            <a:off x="5257800" y="1828800"/>
            <a:ext cx="0" cy="2819400"/>
          </a:xfrm>
          <a:prstGeom prst="line">
            <a:avLst/>
          </a:prstGeom>
          <a:noFill/>
          <a:ln w="9525">
            <a:solidFill>
              <a:schemeClr val="tx1"/>
            </a:solidFill>
            <a:round/>
            <a:headEnd/>
            <a:tailEnd type="triangle" w="med" len="med"/>
          </a:ln>
          <a:effectLst/>
        </p:spPr>
        <p:txBody>
          <a:bodyPr/>
          <a:lstStyle/>
          <a:p>
            <a:endParaRPr lang="zh-TW" altLang="en-US"/>
          </a:p>
        </p:txBody>
      </p:sp>
      <p:sp>
        <p:nvSpPr>
          <p:cNvPr id="53272" name="Text Box 24"/>
          <p:cNvSpPr txBox="1">
            <a:spLocks noChangeArrowheads="1"/>
          </p:cNvSpPr>
          <p:nvPr/>
        </p:nvSpPr>
        <p:spPr bwMode="auto">
          <a:xfrm>
            <a:off x="7696200" y="4724400"/>
            <a:ext cx="1219200" cy="366713"/>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FP rate</a:t>
            </a:r>
          </a:p>
        </p:txBody>
      </p:sp>
      <p:sp>
        <p:nvSpPr>
          <p:cNvPr id="53273" name="Text Box 25"/>
          <p:cNvSpPr txBox="1">
            <a:spLocks noChangeArrowheads="1"/>
          </p:cNvSpPr>
          <p:nvPr/>
        </p:nvSpPr>
        <p:spPr bwMode="auto">
          <a:xfrm>
            <a:off x="4572000" y="2500313"/>
            <a:ext cx="685800" cy="641350"/>
          </a:xfrm>
          <a:prstGeom prst="rect">
            <a:avLst/>
          </a:prstGeom>
          <a:noFill/>
          <a:ln w="9525">
            <a:noFill/>
            <a:miter lim="800000"/>
            <a:headEnd/>
            <a:tailEnd/>
          </a:ln>
          <a:effectLst/>
        </p:spPr>
        <p:txBody>
          <a:bodyPr>
            <a:spAutoFit/>
          </a:bodyPr>
          <a:lstStyle/>
          <a:p>
            <a:pPr>
              <a:spcBef>
                <a:spcPct val="50000"/>
              </a:spcBef>
            </a:pPr>
            <a:r>
              <a:rPr lang="en-US" altLang="zh-TW">
                <a:ea typeface="新細明體" charset="-120"/>
              </a:rPr>
              <a:t>TP rate</a:t>
            </a:r>
          </a:p>
        </p:txBody>
      </p:sp>
      <p:sp>
        <p:nvSpPr>
          <p:cNvPr id="53274" name="Line 26"/>
          <p:cNvSpPr>
            <a:spLocks noChangeShapeType="1"/>
          </p:cNvSpPr>
          <p:nvPr/>
        </p:nvSpPr>
        <p:spPr bwMode="auto">
          <a:xfrm flipV="1">
            <a:off x="5257800" y="1828800"/>
            <a:ext cx="2743200" cy="2819400"/>
          </a:xfrm>
          <a:prstGeom prst="line">
            <a:avLst/>
          </a:prstGeom>
          <a:noFill/>
          <a:ln w="9525">
            <a:solidFill>
              <a:schemeClr val="tx1"/>
            </a:solidFill>
            <a:round/>
            <a:headEnd/>
            <a:tailEnd/>
          </a:ln>
          <a:effectLst/>
        </p:spPr>
        <p:txBody>
          <a:bodyPr/>
          <a:lstStyle/>
          <a:p>
            <a:endParaRPr lang="zh-TW" altLang="en-US"/>
          </a:p>
        </p:txBody>
      </p:sp>
      <p:sp>
        <p:nvSpPr>
          <p:cNvPr id="53276" name="Line 28"/>
          <p:cNvSpPr>
            <a:spLocks noChangeShapeType="1"/>
          </p:cNvSpPr>
          <p:nvPr/>
        </p:nvSpPr>
        <p:spPr bwMode="auto">
          <a:xfrm flipH="1">
            <a:off x="5257800" y="2209800"/>
            <a:ext cx="2362200" cy="0"/>
          </a:xfrm>
          <a:prstGeom prst="line">
            <a:avLst/>
          </a:prstGeom>
          <a:noFill/>
          <a:ln w="9525">
            <a:solidFill>
              <a:schemeClr val="tx1"/>
            </a:solidFill>
            <a:prstDash val="dash"/>
            <a:round/>
            <a:headEnd/>
            <a:tailEnd/>
          </a:ln>
          <a:effectLst/>
        </p:spPr>
        <p:txBody>
          <a:bodyPr/>
          <a:lstStyle/>
          <a:p>
            <a:endParaRPr lang="zh-TW" altLang="en-US"/>
          </a:p>
        </p:txBody>
      </p:sp>
      <p:sp>
        <p:nvSpPr>
          <p:cNvPr id="53277" name="Line 29"/>
          <p:cNvSpPr>
            <a:spLocks noChangeShapeType="1"/>
          </p:cNvSpPr>
          <p:nvPr/>
        </p:nvSpPr>
        <p:spPr bwMode="auto">
          <a:xfrm>
            <a:off x="7620000" y="2209800"/>
            <a:ext cx="0" cy="2438400"/>
          </a:xfrm>
          <a:prstGeom prst="line">
            <a:avLst/>
          </a:prstGeom>
          <a:noFill/>
          <a:ln w="9525">
            <a:solidFill>
              <a:schemeClr val="tx1"/>
            </a:solidFill>
            <a:prstDash val="dash"/>
            <a:round/>
            <a:headEnd/>
            <a:tailEnd/>
          </a:ln>
          <a:effectLst/>
        </p:spPr>
        <p:txBody>
          <a:bodyPr/>
          <a:lstStyle/>
          <a:p>
            <a:endParaRPr lang="zh-TW" altLang="en-US"/>
          </a:p>
        </p:txBody>
      </p:sp>
      <p:sp>
        <p:nvSpPr>
          <p:cNvPr id="53278" name="Text Box 30"/>
          <p:cNvSpPr txBox="1">
            <a:spLocks noChangeArrowheads="1"/>
          </p:cNvSpPr>
          <p:nvPr/>
        </p:nvSpPr>
        <p:spPr bwMode="auto">
          <a:xfrm>
            <a:off x="7467600" y="47244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53279" name="Text Box 31"/>
          <p:cNvSpPr txBox="1">
            <a:spLocks noChangeArrowheads="1"/>
          </p:cNvSpPr>
          <p:nvPr/>
        </p:nvSpPr>
        <p:spPr bwMode="auto">
          <a:xfrm>
            <a:off x="4800600" y="2057400"/>
            <a:ext cx="457200" cy="304800"/>
          </a:xfrm>
          <a:prstGeom prst="rect">
            <a:avLst/>
          </a:prstGeom>
          <a:noFill/>
          <a:ln w="9525">
            <a:noFill/>
            <a:miter lim="800000"/>
            <a:headEnd/>
            <a:tailEnd/>
          </a:ln>
          <a:effectLst/>
        </p:spPr>
        <p:txBody>
          <a:bodyPr>
            <a:spAutoFit/>
          </a:bodyPr>
          <a:lstStyle/>
          <a:p>
            <a:pPr>
              <a:spcBef>
                <a:spcPct val="50000"/>
              </a:spcBef>
            </a:pPr>
            <a:r>
              <a:rPr lang="en-US" altLang="zh-TW" sz="1400">
                <a:ea typeface="新細明體" charset="-120"/>
              </a:rPr>
              <a:t>1</a:t>
            </a:r>
          </a:p>
        </p:txBody>
      </p:sp>
      <p:sp>
        <p:nvSpPr>
          <p:cNvPr id="53280" name="Oval 32"/>
          <p:cNvSpPr>
            <a:spLocks noChangeArrowheads="1"/>
          </p:cNvSpPr>
          <p:nvPr/>
        </p:nvSpPr>
        <p:spPr bwMode="auto">
          <a:xfrm>
            <a:off x="5715000" y="26670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3281" name="Line 33"/>
          <p:cNvSpPr>
            <a:spLocks noChangeShapeType="1"/>
          </p:cNvSpPr>
          <p:nvPr/>
        </p:nvSpPr>
        <p:spPr bwMode="auto">
          <a:xfrm flipH="1">
            <a:off x="5257800" y="2819400"/>
            <a:ext cx="457200" cy="1828800"/>
          </a:xfrm>
          <a:prstGeom prst="line">
            <a:avLst/>
          </a:prstGeom>
          <a:noFill/>
          <a:ln w="38100">
            <a:solidFill>
              <a:srgbClr val="33CCCC"/>
            </a:solidFill>
            <a:round/>
            <a:headEnd/>
            <a:tailEnd/>
          </a:ln>
          <a:effectLst/>
        </p:spPr>
        <p:txBody>
          <a:bodyPr/>
          <a:lstStyle/>
          <a:p>
            <a:endParaRPr lang="zh-TW" altLang="en-US"/>
          </a:p>
        </p:txBody>
      </p:sp>
      <p:sp>
        <p:nvSpPr>
          <p:cNvPr id="53286" name="Oval 38"/>
          <p:cNvSpPr>
            <a:spLocks noChangeArrowheads="1"/>
          </p:cNvSpPr>
          <p:nvPr/>
        </p:nvSpPr>
        <p:spPr bwMode="auto">
          <a:xfrm>
            <a:off x="7620000" y="2133600"/>
            <a:ext cx="76200" cy="15240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53287" name="Line 39"/>
          <p:cNvSpPr>
            <a:spLocks noChangeShapeType="1"/>
          </p:cNvSpPr>
          <p:nvPr/>
        </p:nvSpPr>
        <p:spPr bwMode="auto">
          <a:xfrm flipV="1">
            <a:off x="5791200" y="2209800"/>
            <a:ext cx="1828800" cy="533400"/>
          </a:xfrm>
          <a:prstGeom prst="line">
            <a:avLst/>
          </a:prstGeom>
          <a:noFill/>
          <a:ln w="38100">
            <a:solidFill>
              <a:srgbClr val="33CCCC"/>
            </a:solidFill>
            <a:round/>
            <a:headEnd/>
            <a:tailEnd/>
          </a:ln>
          <a:effectLst/>
        </p:spPr>
        <p:txBody>
          <a:bodyPr/>
          <a:lstStyle/>
          <a:p>
            <a:endParaRPr lang="zh-TW" altLang="en-US"/>
          </a:p>
        </p:txBody>
      </p:sp>
      <p:sp>
        <p:nvSpPr>
          <p:cNvPr id="53288" name="Text Box 40"/>
          <p:cNvSpPr txBox="1">
            <a:spLocks noChangeArrowheads="1"/>
          </p:cNvSpPr>
          <p:nvPr/>
        </p:nvSpPr>
        <p:spPr bwMode="auto">
          <a:xfrm>
            <a:off x="4724400" y="5410200"/>
            <a:ext cx="4114800" cy="779463"/>
          </a:xfrm>
          <a:prstGeom prst="rect">
            <a:avLst/>
          </a:prstGeom>
          <a:noFill/>
          <a:ln w="9525">
            <a:noFill/>
            <a:miter lim="800000"/>
            <a:headEnd/>
            <a:tailEnd/>
          </a:ln>
          <a:effectLst/>
        </p:spPr>
        <p:txBody>
          <a:bodyPr>
            <a:spAutoFit/>
          </a:bodyPr>
          <a:lstStyle/>
          <a:p>
            <a:pPr>
              <a:spcBef>
                <a:spcPct val="50000"/>
              </a:spcBef>
            </a:pPr>
            <a:r>
              <a:rPr lang="en-US" altLang="zh-TW" dirty="0">
                <a:ea typeface="新細明體" charset="-120"/>
              </a:rPr>
              <a:t>ROC curve for Decision Tree classifier</a:t>
            </a:r>
          </a:p>
          <a:p>
            <a:pPr algn="ctr">
              <a:spcBef>
                <a:spcPct val="50000"/>
              </a:spcBef>
            </a:pPr>
            <a:r>
              <a:rPr lang="en-US" altLang="zh-TW" dirty="0">
                <a:ea typeface="新細明體" charset="-120"/>
              </a:rPr>
              <a:t>(discrete)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ROC</a:t>
            </a:r>
            <a:r>
              <a:rPr lang="en-US" altLang="zh-TW" dirty="0">
                <a:ea typeface="新細明體" charset="-120"/>
              </a:rPr>
              <a:t>  curve produced </a:t>
            </a:r>
            <a:r>
              <a:rPr lang="en-US" altLang="zh-TW" dirty="0"/>
              <a:t>by </a:t>
            </a:r>
            <a:r>
              <a:rPr lang="en-US" altLang="zh-TW" dirty="0" err="1"/>
              <a:t>libSVM</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29</a:t>
            </a:fld>
            <a:endParaRPr lang="zh-TW" altLang="en-US"/>
          </a:p>
        </p:txBody>
      </p:sp>
      <p:pic>
        <p:nvPicPr>
          <p:cNvPr id="9" name="內容版面配置區 8" descr="featureselectbest10.scale.txt-roc.png"/>
          <p:cNvPicPr>
            <a:picLocks noGrp="1" noChangeAspect="1"/>
          </p:cNvPicPr>
          <p:nvPr>
            <p:ph idx="1"/>
          </p:nvPr>
        </p:nvPicPr>
        <p:blipFill>
          <a:blip r:embed="rId2" cstate="print"/>
          <a:stretch>
            <a:fillRect/>
          </a:stretch>
        </p:blipFill>
        <p:spPr>
          <a:xfrm>
            <a:off x="1331640" y="1340768"/>
            <a:ext cx="6034617"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a:xfrm>
            <a:off x="467544" y="1196752"/>
            <a:ext cx="8229600" cy="4525963"/>
          </a:xfrm>
        </p:spPr>
        <p:txBody>
          <a:bodyPr/>
          <a:lstStyle/>
          <a:p>
            <a:r>
              <a:rPr lang="en-US" altLang="zh-TW" dirty="0">
                <a:ea typeface="新細明體" pitchFamily="18" charset="-120"/>
              </a:rPr>
              <a:t>WEKA: the bird</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3</a:t>
            </a:fld>
            <a:endParaRPr lang="zh-TW" altLang="en-US"/>
          </a:p>
        </p:txBody>
      </p:sp>
      <p:pic>
        <p:nvPicPr>
          <p:cNvPr id="5" name="Picture 5" descr="http://home01.wxs.nl/~mkramer/pic/Weka.jpg"/>
          <p:cNvPicPr>
            <a:picLocks noChangeAspect="1" noChangeArrowheads="1"/>
          </p:cNvPicPr>
          <p:nvPr/>
        </p:nvPicPr>
        <p:blipFill>
          <a:blip r:embed="rId2" cstate="print"/>
          <a:srcRect/>
          <a:stretch>
            <a:fillRect/>
          </a:stretch>
        </p:blipFill>
        <p:spPr bwMode="auto">
          <a:xfrm>
            <a:off x="1403648" y="1628800"/>
            <a:ext cx="5867400" cy="4400550"/>
          </a:xfrm>
          <a:prstGeom prst="rect">
            <a:avLst/>
          </a:prstGeom>
          <a:noFill/>
        </p:spPr>
      </p:pic>
      <p:sp>
        <p:nvSpPr>
          <p:cNvPr id="7" name="Rectangle 7"/>
          <p:cNvSpPr>
            <a:spLocks noChangeArrowheads="1"/>
          </p:cNvSpPr>
          <p:nvPr/>
        </p:nvSpPr>
        <p:spPr bwMode="auto">
          <a:xfrm>
            <a:off x="0" y="6021288"/>
            <a:ext cx="9144000" cy="336550"/>
          </a:xfrm>
          <a:prstGeom prst="rect">
            <a:avLst/>
          </a:prstGeom>
          <a:noFill/>
          <a:ln w="9525">
            <a:noFill/>
            <a:miter lim="800000"/>
            <a:headEnd/>
            <a:tailEnd/>
          </a:ln>
          <a:effectLst/>
        </p:spPr>
        <p:txBody>
          <a:bodyPr lIns="92075" tIns="46038" rIns="92075" bIns="46038">
            <a:spAutoFit/>
          </a:bodyPr>
          <a:lstStyle/>
          <a:p>
            <a:pPr algn="ctr" eaLnBrk="0" hangingPunct="0"/>
            <a:r>
              <a:rPr kumimoji="1" lang="en-US" altLang="zh-TW" sz="1600" i="1" dirty="0">
                <a:solidFill>
                  <a:schemeClr val="hlink"/>
                </a:solidFill>
                <a:latin typeface="Times New Roman" pitchFamily="18" charset="0"/>
                <a:ea typeface="新細明體" pitchFamily="18" charset="-120"/>
              </a:rPr>
              <a:t>Copyright: Martin Kramer (mkramer@wxs.nl) </a:t>
            </a:r>
          </a:p>
        </p:txBody>
      </p:sp>
      <p:sp>
        <p:nvSpPr>
          <p:cNvPr id="8" name="頁尾版面配置區 4"/>
          <p:cNvSpPr>
            <a:spLocks noGrp="1"/>
          </p:cNvSpPr>
          <p:nvPr>
            <p:ph type="ftr" sz="quarter" idx="11"/>
          </p:nvPr>
        </p:nvSpPr>
        <p:spPr>
          <a:xfrm>
            <a:off x="3131840" y="6400800"/>
            <a:ext cx="2895600" cy="457200"/>
          </a:xfrm>
        </p:spPr>
        <p:txBody>
          <a:bodyPr/>
          <a:lstStyle/>
          <a:p>
            <a:r>
              <a:rPr lang="en-US" altLang="zh-TW" dirty="0"/>
              <a:t>University of Waikato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Amino acid</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30</a:t>
            </a:fld>
            <a:endParaRPr lang="zh-TW" altLang="en-US"/>
          </a:p>
        </p:txBody>
      </p:sp>
      <p:graphicFrame>
        <p:nvGraphicFramePr>
          <p:cNvPr id="5" name="表格 4"/>
          <p:cNvGraphicFramePr>
            <a:graphicFrameLocks noGrp="1"/>
          </p:cNvGraphicFramePr>
          <p:nvPr/>
        </p:nvGraphicFramePr>
        <p:xfrm>
          <a:off x="2195736" y="1340768"/>
          <a:ext cx="4248472" cy="5029200"/>
        </p:xfrm>
        <a:graphic>
          <a:graphicData uri="http://schemas.openxmlformats.org/drawingml/2006/table">
            <a:tbl>
              <a:tblPr firstRow="1" bandRow="1">
                <a:tableStyleId>{5C22544A-7EE6-4342-B048-85BDC9FD1C3A}</a:tableStyleId>
              </a:tblPr>
              <a:tblGrid>
                <a:gridCol w="1557773"/>
                <a:gridCol w="1227337"/>
                <a:gridCol w="1463362"/>
              </a:tblGrid>
              <a:tr h="413926">
                <a:tc>
                  <a:txBody>
                    <a:bodyPr/>
                    <a:lstStyle/>
                    <a:p>
                      <a:pPr algn="ctr"/>
                      <a:r>
                        <a:rPr lang="en-US" altLang="zh-TW" sz="1500" baseline="0" dirty="0"/>
                        <a:t>Amino Acid</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Three-letter Abbreviation</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500" baseline="0" dirty="0"/>
                        <a:t>One-letter Abbreviation</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893">
                <a:tc>
                  <a:txBody>
                    <a:bodyPr/>
                    <a:lstStyle/>
                    <a:p>
                      <a:pPr algn="l"/>
                      <a:r>
                        <a:rPr lang="en-US" altLang="zh-TW" sz="1500" baseline="0" dirty="0" err="1"/>
                        <a:t>Alanine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Ala</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A</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893">
                <a:tc>
                  <a:txBody>
                    <a:bodyPr/>
                    <a:lstStyle/>
                    <a:p>
                      <a:pPr algn="l"/>
                      <a:r>
                        <a:rPr kumimoji="0" lang="en-US" altLang="zh-TW" sz="1500" kern="1200" baseline="0" dirty="0" err="1">
                          <a:solidFill>
                            <a:schemeClr val="dk1"/>
                          </a:solidFill>
                          <a:latin typeface="+mn-lt"/>
                          <a:ea typeface="+mn-ea"/>
                          <a:cs typeface="+mn-cs"/>
                        </a:rPr>
                        <a:t>Cysteine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err="1"/>
                        <a:t>Cys</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C</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6963">
                <a:tc>
                  <a:txBody>
                    <a:bodyPr/>
                    <a:lstStyle/>
                    <a:p>
                      <a:pPr algn="l"/>
                      <a:r>
                        <a:rPr kumimoji="0" lang="en-US" altLang="zh-TW" sz="1500" kern="1200" baseline="0" dirty="0">
                          <a:solidFill>
                            <a:schemeClr val="dk1"/>
                          </a:solidFill>
                          <a:latin typeface="+mn-lt"/>
                          <a:ea typeface="+mn-ea"/>
                          <a:cs typeface="+mn-cs"/>
                        </a:rPr>
                        <a:t>Aspartic Acid</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Asp</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D</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6963">
                <a:tc>
                  <a:txBody>
                    <a:bodyPr/>
                    <a:lstStyle/>
                    <a:p>
                      <a:pPr algn="l"/>
                      <a:r>
                        <a:rPr kumimoji="0" lang="en-US" altLang="zh-TW" sz="1500" kern="1200" baseline="0" dirty="0" err="1">
                          <a:solidFill>
                            <a:schemeClr val="dk1"/>
                          </a:solidFill>
                          <a:latin typeface="+mn-lt"/>
                          <a:ea typeface="+mn-ea"/>
                          <a:cs typeface="+mn-cs"/>
                        </a:rPr>
                        <a:t>Glutamic</a:t>
                      </a:r>
                      <a:r>
                        <a:rPr kumimoji="0" lang="en-US" altLang="zh-TW" sz="1500" kern="1200" baseline="0" dirty="0">
                          <a:solidFill>
                            <a:schemeClr val="dk1"/>
                          </a:solidFill>
                          <a:latin typeface="+mn-lt"/>
                          <a:ea typeface="+mn-ea"/>
                          <a:cs typeface="+mn-cs"/>
                        </a:rPr>
                        <a:t> Acid</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err="1"/>
                        <a:t>Glu</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6963">
                <a:tc>
                  <a:txBody>
                    <a:bodyPr/>
                    <a:lstStyle/>
                    <a:p>
                      <a:pPr algn="l"/>
                      <a:r>
                        <a:rPr kumimoji="0" lang="en-US" altLang="zh-TW" sz="1500" kern="1200" baseline="0" dirty="0">
                          <a:solidFill>
                            <a:schemeClr val="dk1"/>
                          </a:solidFill>
                          <a:latin typeface="+mn-lt"/>
                          <a:ea typeface="+mn-ea"/>
                          <a:cs typeface="+mn-cs"/>
                        </a:rPr>
                        <a:t>Phenylalanine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err="1"/>
                        <a:t>Phe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F</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6963">
                <a:tc>
                  <a:txBody>
                    <a:bodyPr/>
                    <a:lstStyle/>
                    <a:p>
                      <a:pPr algn="l"/>
                      <a:r>
                        <a:rPr kumimoji="0" lang="en-US" altLang="zh-TW" sz="1500" kern="1200" baseline="0" dirty="0" err="1">
                          <a:solidFill>
                            <a:schemeClr val="dk1"/>
                          </a:solidFill>
                          <a:latin typeface="+mn-lt"/>
                          <a:ea typeface="+mn-ea"/>
                          <a:cs typeface="+mn-cs"/>
                        </a:rPr>
                        <a:t>Glycine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err="1"/>
                        <a:t>Gly</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G</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6963">
                <a:tc>
                  <a:txBody>
                    <a:bodyPr/>
                    <a:lstStyle/>
                    <a:p>
                      <a:pPr algn="l"/>
                      <a:r>
                        <a:rPr kumimoji="0" lang="en-US" altLang="zh-TW" sz="1500" kern="1200" baseline="0" dirty="0" err="1">
                          <a:solidFill>
                            <a:schemeClr val="dk1"/>
                          </a:solidFill>
                          <a:latin typeface="+mn-lt"/>
                          <a:ea typeface="+mn-ea"/>
                          <a:cs typeface="+mn-cs"/>
                        </a:rPr>
                        <a:t>Histidine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His</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H</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893">
                <a:tc>
                  <a:txBody>
                    <a:bodyPr/>
                    <a:lstStyle/>
                    <a:p>
                      <a:pPr algn="l"/>
                      <a:r>
                        <a:rPr kumimoji="0" lang="en-US" altLang="zh-TW" sz="1500" kern="1200" baseline="0" dirty="0" err="1">
                          <a:solidFill>
                            <a:schemeClr val="dk1"/>
                          </a:solidFill>
                          <a:latin typeface="+mn-lt"/>
                          <a:ea typeface="+mn-ea"/>
                          <a:cs typeface="+mn-cs"/>
                        </a:rPr>
                        <a:t>Isoleucine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altLang="zh-TW" sz="1500" kern="1200" baseline="0" dirty="0" err="1">
                          <a:solidFill>
                            <a:schemeClr val="dk1"/>
                          </a:solidFill>
                          <a:latin typeface="+mn-lt"/>
                          <a:ea typeface="+mn-ea"/>
                          <a:cs typeface="+mn-cs"/>
                        </a:rPr>
                        <a:t>IlE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I</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893">
                <a:tc>
                  <a:txBody>
                    <a:bodyPr/>
                    <a:lstStyle/>
                    <a:p>
                      <a:pPr algn="l"/>
                      <a:r>
                        <a:rPr kumimoji="0" lang="en-US" altLang="zh-TW" sz="1500" kern="1200" baseline="0" dirty="0">
                          <a:solidFill>
                            <a:schemeClr val="dk1"/>
                          </a:solidFill>
                          <a:latin typeface="+mn-lt"/>
                          <a:ea typeface="+mn-ea"/>
                          <a:cs typeface="+mn-cs"/>
                        </a:rPr>
                        <a:t>Lysine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Lys</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K</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6963">
                <a:tc>
                  <a:txBody>
                    <a:bodyPr/>
                    <a:lstStyle/>
                    <a:p>
                      <a:pPr algn="l"/>
                      <a:r>
                        <a:rPr kumimoji="0" lang="en-US" altLang="zh-TW" sz="1500" kern="1200" baseline="0" dirty="0" err="1">
                          <a:solidFill>
                            <a:schemeClr val="dk1"/>
                          </a:solidFill>
                          <a:latin typeface="+mn-lt"/>
                          <a:ea typeface="+mn-ea"/>
                          <a:cs typeface="+mn-cs"/>
                        </a:rPr>
                        <a:t>Leucine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err="1"/>
                        <a:t>Leu</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L</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893">
                <a:tc>
                  <a:txBody>
                    <a:bodyPr/>
                    <a:lstStyle/>
                    <a:p>
                      <a:pPr algn="l"/>
                      <a:r>
                        <a:rPr kumimoji="0" lang="en-US" altLang="zh-TW" sz="1500" kern="1200" baseline="0" dirty="0" err="1">
                          <a:solidFill>
                            <a:schemeClr val="dk1"/>
                          </a:solidFill>
                          <a:latin typeface="+mn-lt"/>
                          <a:ea typeface="+mn-ea"/>
                          <a:cs typeface="+mn-cs"/>
                        </a:rPr>
                        <a:t>Methionine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Met</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M</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893">
                <a:tc>
                  <a:txBody>
                    <a:bodyPr/>
                    <a:lstStyle/>
                    <a:p>
                      <a:pPr algn="l"/>
                      <a:r>
                        <a:rPr kumimoji="0" lang="en-US" altLang="zh-TW" sz="1500" kern="1200" baseline="0" dirty="0" err="1">
                          <a:solidFill>
                            <a:schemeClr val="dk1"/>
                          </a:solidFill>
                          <a:latin typeface="+mn-lt"/>
                          <a:ea typeface="+mn-ea"/>
                          <a:cs typeface="+mn-cs"/>
                        </a:rPr>
                        <a:t>Asparagine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err="1"/>
                        <a:t>Asn</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N</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6963">
                <a:tc>
                  <a:txBody>
                    <a:bodyPr/>
                    <a:lstStyle/>
                    <a:p>
                      <a:pPr algn="l"/>
                      <a:r>
                        <a:rPr kumimoji="0" lang="en-US" altLang="zh-TW" sz="1500" kern="1200" baseline="0" dirty="0" err="1">
                          <a:solidFill>
                            <a:schemeClr val="dk1"/>
                          </a:solidFill>
                          <a:latin typeface="+mn-lt"/>
                          <a:ea typeface="+mn-ea"/>
                          <a:cs typeface="+mn-cs"/>
                        </a:rPr>
                        <a:t>Proline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Pro</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P</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6963">
                <a:tc>
                  <a:txBody>
                    <a:bodyPr/>
                    <a:lstStyle/>
                    <a:p>
                      <a:pPr algn="l"/>
                      <a:r>
                        <a:rPr kumimoji="0" lang="en-US" altLang="zh-TW" sz="1500" kern="1200" baseline="0" dirty="0">
                          <a:solidFill>
                            <a:schemeClr val="dk1"/>
                          </a:solidFill>
                          <a:latin typeface="+mn-lt"/>
                          <a:ea typeface="+mn-ea"/>
                          <a:cs typeface="+mn-cs"/>
                        </a:rPr>
                        <a:t>Glutamine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err="1"/>
                        <a:t>Glu</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Q</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893">
                <a:tc>
                  <a:txBody>
                    <a:bodyPr/>
                    <a:lstStyle/>
                    <a:p>
                      <a:pPr algn="l"/>
                      <a:r>
                        <a:rPr kumimoji="0" lang="en-US" altLang="zh-TW" sz="1500" kern="1200" baseline="0" dirty="0" err="1">
                          <a:solidFill>
                            <a:schemeClr val="dk1"/>
                          </a:solidFill>
                          <a:latin typeface="+mn-lt"/>
                          <a:ea typeface="+mn-ea"/>
                          <a:cs typeface="+mn-cs"/>
                        </a:rPr>
                        <a:t>Arginine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err="1"/>
                        <a:t>Arg</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R</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893">
                <a:tc>
                  <a:txBody>
                    <a:bodyPr/>
                    <a:lstStyle/>
                    <a:p>
                      <a:pPr algn="l"/>
                      <a:r>
                        <a:rPr kumimoji="0" lang="en-US" altLang="zh-TW" sz="1500" kern="1200" baseline="0" dirty="0">
                          <a:solidFill>
                            <a:schemeClr val="dk1"/>
                          </a:solidFill>
                          <a:latin typeface="+mn-lt"/>
                          <a:ea typeface="+mn-ea"/>
                          <a:cs typeface="+mn-cs"/>
                        </a:rPr>
                        <a:t>Serine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Ser</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S</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6963">
                <a:tc>
                  <a:txBody>
                    <a:bodyPr/>
                    <a:lstStyle/>
                    <a:p>
                      <a:pPr algn="l"/>
                      <a:r>
                        <a:rPr kumimoji="0" lang="en-US" altLang="zh-TW" sz="1500" kern="1200" baseline="0" dirty="0" err="1">
                          <a:solidFill>
                            <a:schemeClr val="dk1"/>
                          </a:solidFill>
                          <a:latin typeface="+mn-lt"/>
                          <a:ea typeface="+mn-ea"/>
                          <a:cs typeface="+mn-cs"/>
                        </a:rPr>
                        <a:t>Threonine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err="1"/>
                        <a:t>Thr</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T</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6963">
                <a:tc>
                  <a:txBody>
                    <a:bodyPr/>
                    <a:lstStyle/>
                    <a:p>
                      <a:pPr algn="l"/>
                      <a:r>
                        <a:rPr kumimoji="0" lang="en-US" altLang="zh-TW" sz="1500" kern="1200" baseline="0" dirty="0" err="1">
                          <a:solidFill>
                            <a:schemeClr val="dk1"/>
                          </a:solidFill>
                          <a:latin typeface="+mn-lt"/>
                          <a:ea typeface="+mn-ea"/>
                          <a:cs typeface="+mn-cs"/>
                        </a:rPr>
                        <a:t>Valine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Val</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V</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893">
                <a:tc>
                  <a:txBody>
                    <a:bodyPr/>
                    <a:lstStyle/>
                    <a:p>
                      <a:pPr algn="l"/>
                      <a:r>
                        <a:rPr kumimoji="0" lang="en-US" altLang="zh-TW" sz="1500" kern="1200" baseline="0" dirty="0">
                          <a:solidFill>
                            <a:schemeClr val="dk1"/>
                          </a:solidFill>
                          <a:latin typeface="+mn-lt"/>
                          <a:ea typeface="+mn-ea"/>
                          <a:cs typeface="+mn-cs"/>
                        </a:rPr>
                        <a:t>Tryptophan</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err="1"/>
                        <a:t>Trp</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W</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893">
                <a:tc>
                  <a:txBody>
                    <a:bodyPr/>
                    <a:lstStyle/>
                    <a:p>
                      <a:pPr algn="l"/>
                      <a:r>
                        <a:rPr kumimoji="0" lang="en-US" altLang="zh-TW" sz="1500" kern="1200" baseline="0" dirty="0">
                          <a:solidFill>
                            <a:schemeClr val="dk1"/>
                          </a:solidFill>
                          <a:latin typeface="+mn-lt"/>
                          <a:ea typeface="+mn-ea"/>
                          <a:cs typeface="+mn-cs"/>
                        </a:rPr>
                        <a:t>Tyrosine</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err="1"/>
                        <a:t>tyr</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500" baseline="0" dirty="0"/>
                        <a:t>Y</a:t>
                      </a:r>
                      <a:endParaRPr lang="zh-TW" altLang="en-US" sz="1500" baseline="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BLAST</a:t>
            </a:r>
            <a:endParaRPr lang="zh-TW" altLang="en-US" dirty="0"/>
          </a:p>
        </p:txBody>
      </p:sp>
      <p:sp>
        <p:nvSpPr>
          <p:cNvPr id="3" name="內容版面配置區 2"/>
          <p:cNvSpPr>
            <a:spLocks noGrp="1"/>
          </p:cNvSpPr>
          <p:nvPr>
            <p:ph idx="1"/>
          </p:nvPr>
        </p:nvSpPr>
        <p:spPr/>
        <p:txBody>
          <a:bodyPr/>
          <a:lstStyle/>
          <a:p>
            <a:r>
              <a:rPr lang="en-US" altLang="zh-TW" b="1" dirty="0"/>
              <a:t>BLAST</a:t>
            </a:r>
            <a:r>
              <a:rPr lang="en-US" altLang="zh-TW" dirty="0"/>
              <a:t>(</a:t>
            </a:r>
            <a:r>
              <a:rPr lang="en-US" altLang="zh-TW" b="1" dirty="0"/>
              <a:t>B</a:t>
            </a:r>
            <a:r>
              <a:rPr lang="en-US" altLang="zh-TW" dirty="0"/>
              <a:t>asic </a:t>
            </a:r>
            <a:r>
              <a:rPr lang="en-US" altLang="zh-TW" b="1" dirty="0"/>
              <a:t>L</a:t>
            </a:r>
            <a:r>
              <a:rPr lang="en-US" altLang="zh-TW" dirty="0"/>
              <a:t>ocal </a:t>
            </a:r>
            <a:r>
              <a:rPr lang="en-US" altLang="zh-TW" b="1" dirty="0"/>
              <a:t>A</a:t>
            </a:r>
            <a:r>
              <a:rPr lang="en-US" altLang="zh-TW" dirty="0"/>
              <a:t>lignment </a:t>
            </a:r>
            <a:r>
              <a:rPr lang="en-US" altLang="zh-TW" b="1" dirty="0"/>
              <a:t>S</a:t>
            </a:r>
            <a:r>
              <a:rPr lang="en-US" altLang="zh-TW" dirty="0"/>
              <a:t>earch </a:t>
            </a:r>
            <a:r>
              <a:rPr lang="en-US" altLang="zh-TW" b="1" dirty="0"/>
              <a:t>T</a:t>
            </a:r>
            <a:r>
              <a:rPr lang="en-US" altLang="zh-TW" dirty="0"/>
              <a:t>ool") </a:t>
            </a:r>
            <a:r>
              <a:rPr lang="zh-TW" altLang="en-US" dirty="0"/>
              <a:t>它是一個用來比對</a:t>
            </a:r>
            <a:r>
              <a:rPr lang="zh-TW" altLang="en-US" dirty="0">
                <a:hlinkClick r:id="rId2" tooltip="生物序列"/>
              </a:rPr>
              <a:t>生物序列</a:t>
            </a:r>
            <a:r>
              <a:rPr lang="zh-TW" altLang="en-US" dirty="0"/>
              <a:t>的</a:t>
            </a:r>
            <a:r>
              <a:rPr lang="zh-TW" altLang="en-US" dirty="0">
                <a:hlinkClick r:id="rId3" tooltip="一級結構"/>
              </a:rPr>
              <a:t>一級結構</a:t>
            </a:r>
            <a:r>
              <a:rPr lang="zh-TW" altLang="en-US" dirty="0"/>
              <a:t>的演算法</a:t>
            </a:r>
            <a:endParaRPr lang="en-US" altLang="zh-TW" dirty="0"/>
          </a:p>
          <a:p>
            <a:r>
              <a:rPr lang="zh-TW" altLang="en-US" dirty="0"/>
              <a:t>已知一個包含若干序列的資料庫，</a:t>
            </a:r>
            <a:r>
              <a:rPr lang="en-US" altLang="zh-TW" dirty="0"/>
              <a:t>BLAST</a:t>
            </a:r>
            <a:r>
              <a:rPr lang="zh-TW" altLang="en-US" dirty="0"/>
              <a:t>可以讓研究者在其中尋找與其感興趣的序列相同或類似的序列</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31</a:t>
            </a:fld>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Algorithm</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b="1" dirty="0"/>
              <a:t>1.</a:t>
            </a:r>
            <a:r>
              <a:rPr lang="zh-TW" altLang="en-US" b="1" dirty="0"/>
              <a:t>移除</a:t>
            </a:r>
            <a:r>
              <a:rPr lang="en-US" altLang="zh-TW" b="1" dirty="0"/>
              <a:t>Query</a:t>
            </a:r>
            <a:r>
              <a:rPr lang="zh-TW" altLang="en-US" b="1" dirty="0"/>
              <a:t>序列中之低複雜度以及有串接重複現象的區域</a:t>
            </a:r>
            <a:endParaRPr lang="en-US" altLang="zh-TW" b="1" dirty="0"/>
          </a:p>
          <a:p>
            <a:pPr lvl="1"/>
            <a:r>
              <a:rPr lang="zh-TW" altLang="en-US" dirty="0"/>
              <a:t>低複雜度是指由很少種類的元素（如胺基酸）所組成的一個區域；而串接重複現象是指在一個</a:t>
            </a:r>
            <a:r>
              <a:rPr lang="en-US" altLang="zh-TW" dirty="0"/>
              <a:t>Query</a:t>
            </a:r>
            <a:r>
              <a:rPr lang="zh-TW" altLang="en-US" dirty="0"/>
              <a:t>序列中，有兩段串連的區域它們組成的方式一模一樣。</a:t>
            </a:r>
            <a:endParaRPr lang="en-US" altLang="zh-TW" dirty="0"/>
          </a:p>
          <a:p>
            <a:pPr lvl="1"/>
            <a:r>
              <a:rPr lang="zh-TW" altLang="en-US" dirty="0"/>
              <a:t>這兩種在序列中的區域可能會讓</a:t>
            </a:r>
            <a:r>
              <a:rPr lang="en-US" altLang="zh-TW" dirty="0"/>
              <a:t>BLAST</a:t>
            </a:r>
            <a:r>
              <a:rPr lang="zh-TW" altLang="en-US" dirty="0"/>
              <a:t>找出一些雖然分數夠高，但是其實和</a:t>
            </a:r>
            <a:r>
              <a:rPr lang="en-US" altLang="zh-TW" dirty="0"/>
              <a:t>Query</a:t>
            </a:r>
            <a:r>
              <a:rPr lang="zh-TW" altLang="en-US" dirty="0"/>
              <a:t>序列並不相關之序列，所以在我們執行搜尋之前，要先把</a:t>
            </a:r>
            <a:r>
              <a:rPr lang="en-US" altLang="zh-TW" dirty="0"/>
              <a:t>Query</a:t>
            </a:r>
            <a:r>
              <a:rPr lang="zh-TW" altLang="en-US" dirty="0"/>
              <a:t>序列中的這兩種區域濾掉。</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32</a:t>
            </a:fld>
            <a:endParaRPr lang="zh-TW"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Algorithm</a:t>
            </a:r>
            <a:endParaRPr lang="zh-TW" altLang="en-US" dirty="0"/>
          </a:p>
        </p:txBody>
      </p:sp>
      <p:sp>
        <p:nvSpPr>
          <p:cNvPr id="3" name="內容版面配置區 2"/>
          <p:cNvSpPr>
            <a:spLocks noGrp="1"/>
          </p:cNvSpPr>
          <p:nvPr>
            <p:ph idx="1"/>
          </p:nvPr>
        </p:nvSpPr>
        <p:spPr/>
        <p:txBody>
          <a:bodyPr/>
          <a:lstStyle/>
          <a:p>
            <a:r>
              <a:rPr lang="en-US" altLang="zh-TW" dirty="0"/>
              <a:t>2.</a:t>
            </a:r>
            <a:r>
              <a:rPr lang="zh-TW" altLang="en-US" b="1" dirty="0"/>
              <a:t>將</a:t>
            </a:r>
            <a:r>
              <a:rPr lang="en-US" altLang="zh-TW" b="1" dirty="0"/>
              <a:t>Query</a:t>
            </a:r>
            <a:r>
              <a:rPr lang="zh-TW" altLang="en-US" b="1" dirty="0"/>
              <a:t>序列中每</a:t>
            </a:r>
            <a:r>
              <a:rPr lang="en-US" altLang="zh-TW" b="1" dirty="0"/>
              <a:t>k</a:t>
            </a:r>
            <a:r>
              <a:rPr lang="zh-TW" altLang="en-US" b="1" dirty="0"/>
              <a:t>個字的組合做成一個表</a:t>
            </a:r>
            <a:endParaRPr lang="en-US" altLang="zh-TW" b="1" dirty="0"/>
          </a:p>
          <a:p>
            <a:pPr lvl="1"/>
            <a:r>
              <a:rPr lang="zh-TW" altLang="en-US" b="1" dirty="0"/>
              <a:t>依序</a:t>
            </a:r>
            <a:r>
              <a:rPr lang="zh-TW" altLang="en-US" dirty="0"/>
              <a:t>將</a:t>
            </a:r>
            <a:r>
              <a:rPr lang="en-US" altLang="zh-TW" dirty="0"/>
              <a:t>Query</a:t>
            </a:r>
            <a:r>
              <a:rPr lang="zh-TW" altLang="en-US" dirty="0"/>
              <a:t>序列中每</a:t>
            </a:r>
            <a:r>
              <a:rPr lang="en-US" altLang="zh-TW" dirty="0"/>
              <a:t>3</a:t>
            </a:r>
            <a:r>
              <a:rPr lang="zh-TW" altLang="en-US" dirty="0"/>
              <a:t>個字的組合視為一個</a:t>
            </a:r>
            <a:r>
              <a:rPr lang="zh-TW" altLang="en-US" b="1" dirty="0"/>
              <a:t>字組</a:t>
            </a:r>
            <a:r>
              <a:rPr lang="zh-TW" altLang="en-US" dirty="0"/>
              <a:t>，並將這些字組列在一張字組表上，直到</a:t>
            </a:r>
            <a:r>
              <a:rPr lang="en-US" altLang="zh-TW" dirty="0"/>
              <a:t>Query</a:t>
            </a:r>
            <a:r>
              <a:rPr lang="zh-TW" altLang="en-US" dirty="0"/>
              <a:t>序列中最後一個字也被收入進表上為止</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33</a:t>
            </a:fld>
            <a:endParaRPr lang="zh-TW" altLang="en-US"/>
          </a:p>
        </p:txBody>
      </p:sp>
      <p:pic>
        <p:nvPicPr>
          <p:cNvPr id="36866" name="Picture 2" descr="C:\Documents and Settings\zjyang\桌面\WEKA\Query_word.jpg"/>
          <p:cNvPicPr>
            <a:picLocks noChangeAspect="1" noChangeArrowheads="1"/>
          </p:cNvPicPr>
          <p:nvPr/>
        </p:nvPicPr>
        <p:blipFill>
          <a:blip r:embed="rId2" cstate="print"/>
          <a:srcRect/>
          <a:stretch>
            <a:fillRect/>
          </a:stretch>
        </p:blipFill>
        <p:spPr bwMode="auto">
          <a:xfrm>
            <a:off x="2483768" y="3501008"/>
            <a:ext cx="3771900" cy="31623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Algorithm</a:t>
            </a:r>
            <a:endParaRPr lang="zh-TW" altLang="en-US" dirty="0"/>
          </a:p>
        </p:txBody>
      </p:sp>
      <p:sp>
        <p:nvSpPr>
          <p:cNvPr id="3" name="內容版面配置區 2"/>
          <p:cNvSpPr>
            <a:spLocks noGrp="1"/>
          </p:cNvSpPr>
          <p:nvPr>
            <p:ph idx="1"/>
          </p:nvPr>
        </p:nvSpPr>
        <p:spPr/>
        <p:txBody>
          <a:bodyPr/>
          <a:lstStyle/>
          <a:p>
            <a:r>
              <a:rPr lang="en-US" altLang="zh-TW" dirty="0"/>
              <a:t>3.</a:t>
            </a:r>
            <a:r>
              <a:rPr lang="zh-TW" altLang="en-US" b="1" dirty="0"/>
              <a:t>列出我們所關心的所有可能之字組</a:t>
            </a:r>
            <a:endParaRPr lang="en-US" altLang="zh-TW" b="1" dirty="0"/>
          </a:p>
          <a:p>
            <a:pPr lvl="1"/>
            <a:r>
              <a:rPr lang="en-US" altLang="zh-TW" dirty="0"/>
              <a:t>BLAST</a:t>
            </a:r>
            <a:r>
              <a:rPr lang="zh-TW" altLang="en-US" dirty="0"/>
              <a:t>只對</a:t>
            </a:r>
            <a:r>
              <a:rPr lang="zh-TW" altLang="en-US" b="1" dirty="0"/>
              <a:t>高分</a:t>
            </a:r>
            <a:r>
              <a:rPr lang="zh-TW" altLang="en-US" dirty="0"/>
              <a:t>的一些字組有興趣，而字組的分數是由依序比較字組間的每個字，再配合</a:t>
            </a:r>
            <a:r>
              <a:rPr lang="zh-TW" altLang="en-US" b="1" dirty="0"/>
              <a:t>得分矩陣（</a:t>
            </a:r>
            <a:r>
              <a:rPr lang="en-US" altLang="zh-TW" b="1" dirty="0"/>
              <a:t>substitution matrix</a:t>
            </a:r>
            <a:r>
              <a:rPr lang="zh-TW" altLang="en-US" b="1" dirty="0"/>
              <a:t>或</a:t>
            </a:r>
            <a:r>
              <a:rPr lang="en-US" altLang="zh-TW" b="1" dirty="0"/>
              <a:t>scoring matrix</a:t>
            </a:r>
            <a:r>
              <a:rPr lang="zh-TW" altLang="en-US" b="1" dirty="0"/>
              <a:t>）</a:t>
            </a:r>
            <a:r>
              <a:rPr lang="zh-TW" altLang="en-US" dirty="0"/>
              <a:t>所產生的。</a:t>
            </a:r>
            <a:endParaRPr lang="en-US" altLang="zh-TW" dirty="0"/>
          </a:p>
          <a:p>
            <a:pPr lvl="1"/>
            <a:r>
              <a:rPr lang="zh-TW" altLang="en-US" dirty="0"/>
              <a:t>對於每一個字組而言，可能有</a:t>
            </a:r>
            <a:r>
              <a:rPr lang="en-US" altLang="zh-TW" dirty="0"/>
              <a:t>20^3</a:t>
            </a:r>
            <a:r>
              <a:rPr lang="zh-TW" altLang="en-US" dirty="0"/>
              <a:t>個</a:t>
            </a:r>
            <a:r>
              <a:rPr lang="en-US" altLang="zh-TW" dirty="0"/>
              <a:t>BLAST</a:t>
            </a:r>
            <a:r>
              <a:rPr lang="zh-TW" altLang="en-US" dirty="0"/>
              <a:t>可能關心的字組，當然這些字組經過一個門檻分數的篩選後，只有少數的字組會留下，而這些就是</a:t>
            </a:r>
            <a:r>
              <a:rPr lang="en-US" altLang="zh-TW" dirty="0"/>
              <a:t>BLAST</a:t>
            </a:r>
            <a:r>
              <a:rPr lang="zh-TW" altLang="en-US" dirty="0"/>
              <a:t>真正所關心的字組。</a:t>
            </a:r>
            <a:endParaRPr lang="en-US" altLang="zh-TW" dirty="0"/>
          </a:p>
          <a:p>
            <a:pPr lvl="1"/>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34</a:t>
            </a:fld>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標題 1"/>
          <p:cNvSpPr>
            <a:spLocks noGrp="1"/>
          </p:cNvSpPr>
          <p:nvPr>
            <p:ph type="title"/>
          </p:nvPr>
        </p:nvSpPr>
        <p:spPr>
          <a:xfrm>
            <a:off x="467544" y="0"/>
            <a:ext cx="8229600" cy="1143000"/>
          </a:xfrm>
        </p:spPr>
        <p:txBody>
          <a:bodyPr/>
          <a:lstStyle/>
          <a:p>
            <a:pPr eaLnBrk="1" hangingPunct="1"/>
            <a:r>
              <a:rPr lang="en-US" altLang="zh-TW" dirty="0"/>
              <a:t>BLOSUM62</a:t>
            </a:r>
            <a:endParaRPr lang="zh-TW" altLang="en-US" dirty="0"/>
          </a:p>
        </p:txBody>
      </p:sp>
      <p:sp>
        <p:nvSpPr>
          <p:cNvPr id="4" name="投影片編號版面配置區 3"/>
          <p:cNvSpPr>
            <a:spLocks noGrp="1"/>
          </p:cNvSpPr>
          <p:nvPr>
            <p:ph type="sldNum" sz="quarter" idx="12"/>
          </p:nvPr>
        </p:nvSpPr>
        <p:spPr/>
        <p:txBody>
          <a:bodyPr/>
          <a:lstStyle/>
          <a:p>
            <a:pPr>
              <a:defRPr/>
            </a:pPr>
            <a:fld id="{3B69B2DD-9B7A-43B2-983C-3E0411E324CB}" type="slidenum">
              <a:rPr lang="zh-TW" altLang="en-US"/>
              <a:pPr>
                <a:defRPr/>
              </a:pPr>
              <a:t>35</a:t>
            </a:fld>
            <a:endParaRPr lang="zh-TW" altLang="en-US"/>
          </a:p>
        </p:txBody>
      </p:sp>
      <p:sp>
        <p:nvSpPr>
          <p:cNvPr id="5" name="內容版面配置區 2"/>
          <p:cNvSpPr txBox="1">
            <a:spLocks/>
          </p:cNvSpPr>
          <p:nvPr/>
        </p:nvSpPr>
        <p:spPr>
          <a:xfrm>
            <a:off x="179512" y="1412776"/>
            <a:ext cx="8424936" cy="4597970"/>
          </a:xfrm>
          <a:prstGeom prst="rect">
            <a:avLst/>
          </a:prstGeom>
        </p:spPr>
        <p:txBody>
          <a:bodyPr/>
          <a:lstStyle/>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   A  R  N  D  C  Q  E  G  H  I  L  K  M  F  P  S  T  W  Y  V  B  Z  X  *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A  4 -1 -2 -2  0 -1 -1  </a:t>
            </a:r>
            <a:r>
              <a:rPr kumimoji="0" lang="pt-BR" sz="1200" dirty="0">
                <a:solidFill>
                  <a:srgbClr val="FFC000"/>
                </a:solidFill>
                <a:latin typeface="Courier New" pitchFamily="49" charset="0"/>
                <a:ea typeface="+mn-ea"/>
                <a:cs typeface="Courier New" pitchFamily="49" charset="0"/>
              </a:rPr>
              <a:t>0</a:t>
            </a:r>
            <a:r>
              <a:rPr kumimoji="0" lang="pt-BR" sz="1200" dirty="0">
                <a:latin typeface="Courier New" pitchFamily="49" charset="0"/>
                <a:ea typeface="+mn-ea"/>
                <a:cs typeface="Courier New" pitchFamily="49" charset="0"/>
              </a:rPr>
              <a:t> -2 -1 -1 -1 -1 -2 -1  1  0 -3 -2  0 -2 -1  0 -4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R -1  5  0 -2 -3  1  0 -2  0 -3 -2  2 -1 -3 -2 -1 -1 -3 -2 -3 -1  0 -1 -4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N -2  0  6  1 -3  0  0  0  1 -3 -3  0 -2 -3 -2  1  0 -4 -2 -3  3  0 -1 -4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D -2 -2  1  6 -3  0  2 -1 -1 -3 -4 -1 -3 -3 -1  0 -1 -4 -3 -3  4  1 -1 -4</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C  0 -3 -3 -3  9 -3 -4 -3 -3 -1 -1 -3 -1 -2 -3 -1 -1 -2 -2 -1 -3 -3 -2 -4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Q -1  1  0  0 -3  </a:t>
            </a:r>
            <a:r>
              <a:rPr kumimoji="0" lang="pt-BR" sz="1200" dirty="0">
                <a:solidFill>
                  <a:srgbClr val="FFC000"/>
                </a:solidFill>
                <a:latin typeface="Courier New" pitchFamily="49" charset="0"/>
                <a:ea typeface="+mn-ea"/>
                <a:cs typeface="Courier New" pitchFamily="49" charset="0"/>
              </a:rPr>
              <a:t>5</a:t>
            </a:r>
            <a:r>
              <a:rPr kumimoji="0" lang="pt-BR" sz="1200" dirty="0">
                <a:latin typeface="Courier New" pitchFamily="49" charset="0"/>
                <a:ea typeface="+mn-ea"/>
                <a:cs typeface="Courier New" pitchFamily="49" charset="0"/>
              </a:rPr>
              <a:t>  2 -2  0 -3 -2  1  0 -3 -1  0 -1 -2 -1 -2  0  3 -1 -4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E -1  0  0  2 -4  </a:t>
            </a:r>
            <a:r>
              <a:rPr kumimoji="0" lang="pt-BR" sz="1200" dirty="0">
                <a:solidFill>
                  <a:srgbClr val="FF0000"/>
                </a:solidFill>
                <a:latin typeface="Courier New" pitchFamily="49" charset="0"/>
                <a:ea typeface="+mn-ea"/>
                <a:cs typeface="Courier New" pitchFamily="49" charset="0"/>
              </a:rPr>
              <a:t>2</a:t>
            </a:r>
            <a:r>
              <a:rPr kumimoji="0" lang="pt-BR" sz="1200" dirty="0">
                <a:latin typeface="Courier New" pitchFamily="49" charset="0"/>
                <a:ea typeface="+mn-ea"/>
                <a:cs typeface="Courier New" pitchFamily="49" charset="0"/>
              </a:rPr>
              <a:t>  5 -2  0 -3 -3  1 -2 -3 -1  0 -1 -3 -2 -2  1  4 -1 -4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G  0 -2  0 -1 -3 -2 -2  </a:t>
            </a:r>
            <a:r>
              <a:rPr kumimoji="0" lang="pt-BR" sz="1200" dirty="0">
                <a:solidFill>
                  <a:srgbClr val="FF0000"/>
                </a:solidFill>
                <a:latin typeface="Courier New" pitchFamily="49" charset="0"/>
                <a:ea typeface="+mn-ea"/>
                <a:cs typeface="Courier New" pitchFamily="49" charset="0"/>
              </a:rPr>
              <a:t>6</a:t>
            </a:r>
            <a:r>
              <a:rPr kumimoji="0" lang="pt-BR" sz="1200" dirty="0">
                <a:latin typeface="Courier New" pitchFamily="49" charset="0"/>
                <a:ea typeface="+mn-ea"/>
                <a:cs typeface="Courier New" pitchFamily="49" charset="0"/>
              </a:rPr>
              <a:t> -2 -4 -4 -2 -3 -3 -2  0 -2 -2 -3 -3 -1 -2 -1 -4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H -2  0  1 -1 -3  0  0 -2  8 -3 -3 -1 -2 -1 -2 -1 -2 -2  2 -3  0  0 -1 -4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I -1 -3 -3 -3 -1 -3 -3 -4 -3  4  2 -3  1  0 -3 -2 -1 -3 -1  3 -3 -3 -1 -4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L -1 -2 -3 -4 -1 -2 -3 -4 -3  2  4 -2  2  0 -3 -2 -1 -2 -1  1 -4 -3 -1 -4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K -1  2  0 -1 -3  1  1 -2 -1 -3 -2  5 -1 -3 -1  0 -1 -3 -2 -2  0  1 -1 -4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M -1 -1 -2 -3 -1  0 -2 -3 -2  1  2 -1  5  0 -2 -1 -1 -1 -1  1 -3 -1 -1 -4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F -2 -3 -3 -3 -2 -3 -3 -3 -1  0  0 -3  0  6 -4 -2 -2  1  3 -1 -3 -3 -1 -4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P -1 -2 -2 -1 -3 -1 -1 -2 -2 -3 -3 -1 -2 -4  </a:t>
            </a:r>
            <a:r>
              <a:rPr kumimoji="0" lang="pt-BR" sz="1200" dirty="0">
                <a:solidFill>
                  <a:srgbClr val="FF0000"/>
                </a:solidFill>
                <a:latin typeface="Courier New" pitchFamily="49" charset="0"/>
                <a:ea typeface="+mn-ea"/>
                <a:cs typeface="Courier New" pitchFamily="49" charset="0"/>
              </a:rPr>
              <a:t>7</a:t>
            </a:r>
            <a:r>
              <a:rPr kumimoji="0" lang="pt-BR" sz="1200" dirty="0">
                <a:latin typeface="Courier New" pitchFamily="49" charset="0"/>
                <a:ea typeface="+mn-ea"/>
                <a:cs typeface="Courier New" pitchFamily="49" charset="0"/>
              </a:rPr>
              <a:t> -1 -1 -4 -3 -2 -2 -1 -2 -4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S  1 -1  1  0 -1  0  0  0 -1 -2 -2  0 -1 -2 -1  4  1 -3 -2 -2  0  0  0 -4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T  0 -1  0 -1 -1 -1 -1 -2 -2 -1 -1 -1 -1 -2 -1  1  5 -2 -2  0 -1 -1  0 -4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W -3 -3 -4 -4 -2 -2 -3 -2 -2 -3 -2 -3 -1  1 -4 -3 -2 11  2 -3 -4 -3 -2 -4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Y -2 -2 -2 -3 -2 -1 -2 -3  2 -1 -1 -2 -1  3 -3 -2 -2  2  7 -1 -3 -2 -1 -4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V  0 -3 -3 -3 -1 -2 -2 -3 -3  3  1 -2  1 -1 -2 -2  0 -3 -1  4 -3 -2 -1 -4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B -2 -1  3  4 -3  0  1 -1  0 -3 -4  0 -3 -3 -2  0 -1 -4 -3 -3  4  1 -1 -4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Z -1  0  0  1 -3  3  4 -2  0 -3 -3  1 -1 -3 -1  0 -1 -3 -2 -2  1  4 -1 -4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X  0 -1 -1 -1 -2 -1 -1 -1 -1 -1 -1 -1 -1 -1 -2  0  0 -2 -1 -1 -1 -1 -1 -4 </a:t>
            </a:r>
          </a:p>
          <a:p>
            <a:pPr marL="274320" indent="-274320" fontAlgn="auto">
              <a:spcBef>
                <a:spcPct val="20000"/>
              </a:spcBef>
              <a:spcAft>
                <a:spcPts val="0"/>
              </a:spcAft>
              <a:buClr>
                <a:schemeClr val="accent3"/>
              </a:buClr>
              <a:buSzPct val="95000"/>
              <a:buFont typeface="Wingdings 2"/>
              <a:buNone/>
              <a:defRPr/>
            </a:pPr>
            <a:r>
              <a:rPr kumimoji="0" lang="pt-BR" sz="1200" dirty="0">
                <a:latin typeface="Courier New" pitchFamily="49" charset="0"/>
                <a:ea typeface="+mn-ea"/>
                <a:cs typeface="Courier New" pitchFamily="49" charset="0"/>
              </a:rPr>
              <a:t>* -4 -4 -4 -4 -4 -4 -4 -4 -4 -4 -4 -4 -4 -4 -4 -4 -4 -4 -4 -4 -4 -4 -4  1 </a:t>
            </a:r>
          </a:p>
        </p:txBody>
      </p:sp>
      <p:sp>
        <p:nvSpPr>
          <p:cNvPr id="6" name="矩形 5"/>
          <p:cNvSpPr/>
          <p:nvPr/>
        </p:nvSpPr>
        <p:spPr>
          <a:xfrm>
            <a:off x="0" y="836712"/>
            <a:ext cx="8892480" cy="646331"/>
          </a:xfrm>
          <a:prstGeom prst="rect">
            <a:avLst/>
          </a:prstGeom>
        </p:spPr>
        <p:txBody>
          <a:bodyPr wrap="square">
            <a:spAutoFit/>
          </a:bodyPr>
          <a:lstStyle/>
          <a:p>
            <a:r>
              <a:rPr lang="zh-TW" altLang="en-US" dirty="0"/>
              <a:t>若以</a:t>
            </a:r>
            <a:r>
              <a:rPr lang="en-US" altLang="zh-TW" dirty="0">
                <a:hlinkClick r:id="rId2"/>
              </a:rPr>
              <a:t>BLOSUM62</a:t>
            </a:r>
            <a:r>
              <a:rPr lang="zh-TW" altLang="en-US" dirty="0"/>
              <a:t>為得分矩陣，則</a:t>
            </a:r>
            <a:r>
              <a:rPr lang="en-US" altLang="zh-TW" dirty="0"/>
              <a:t>PQG</a:t>
            </a:r>
            <a:r>
              <a:rPr lang="zh-TW" altLang="en-US" dirty="0"/>
              <a:t>分別和</a:t>
            </a:r>
            <a:r>
              <a:rPr lang="en-US" altLang="zh-TW" dirty="0"/>
              <a:t>PEG</a:t>
            </a:r>
            <a:r>
              <a:rPr lang="zh-TW" altLang="en-US" dirty="0"/>
              <a:t>以及</a:t>
            </a:r>
            <a:r>
              <a:rPr lang="en-US" altLang="zh-TW" dirty="0"/>
              <a:t>PQA</a:t>
            </a:r>
            <a:r>
              <a:rPr lang="zh-TW" altLang="en-US" dirty="0"/>
              <a:t>比較所得的分數是</a:t>
            </a:r>
            <a:r>
              <a:rPr lang="en-US" altLang="zh-TW" dirty="0"/>
              <a:t>15</a:t>
            </a:r>
            <a:r>
              <a:rPr lang="zh-TW" altLang="en-US" dirty="0"/>
              <a:t>以及</a:t>
            </a:r>
            <a:r>
              <a:rPr lang="en-US" altLang="zh-TW" dirty="0"/>
              <a:t>12</a:t>
            </a:r>
            <a:r>
              <a:rPr lang="zh-TW" altLang="en-US" dirty="0"/>
              <a:t>分，若門檻值是</a:t>
            </a:r>
            <a:r>
              <a:rPr lang="en-US" altLang="zh-TW" dirty="0"/>
              <a:t>13</a:t>
            </a:r>
            <a:r>
              <a:rPr lang="zh-TW" altLang="en-US" dirty="0"/>
              <a:t>，則</a:t>
            </a:r>
            <a:r>
              <a:rPr lang="en-US" altLang="zh-TW" dirty="0"/>
              <a:t>PEG</a:t>
            </a:r>
            <a:r>
              <a:rPr lang="zh-TW" altLang="en-US" dirty="0"/>
              <a:t>會留下來並被用於之後的步驟，而</a:t>
            </a:r>
            <a:r>
              <a:rPr lang="en-US" altLang="zh-TW" dirty="0"/>
              <a:t>PQA</a:t>
            </a:r>
            <a:r>
              <a:rPr lang="zh-TW" altLang="en-US" dirty="0"/>
              <a:t>則不被考慮。</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Algorithm</a:t>
            </a:r>
            <a:endParaRPr lang="zh-TW" altLang="en-US" dirty="0"/>
          </a:p>
        </p:txBody>
      </p:sp>
      <p:sp>
        <p:nvSpPr>
          <p:cNvPr id="3" name="內容版面配置區 2"/>
          <p:cNvSpPr>
            <a:spLocks noGrp="1"/>
          </p:cNvSpPr>
          <p:nvPr>
            <p:ph idx="1"/>
          </p:nvPr>
        </p:nvSpPr>
        <p:spPr/>
        <p:txBody>
          <a:bodyPr/>
          <a:lstStyle/>
          <a:p>
            <a:r>
              <a:rPr lang="en-US" altLang="zh-TW" b="1" dirty="0"/>
              <a:t>4.</a:t>
            </a:r>
            <a:r>
              <a:rPr lang="zh-TW" altLang="en-US" b="1" dirty="0"/>
              <a:t>將這些經篩選後剩下的高分字組組織成快速搜尋樹的結構</a:t>
            </a:r>
            <a:endParaRPr lang="en-US" altLang="zh-TW" b="1" dirty="0"/>
          </a:p>
          <a:p>
            <a:r>
              <a:rPr lang="en-US" altLang="zh-TW" b="1" dirty="0"/>
              <a:t>5.</a:t>
            </a:r>
            <a:r>
              <a:rPr lang="zh-TW" altLang="en-US" b="1" dirty="0"/>
              <a:t>對每個</a:t>
            </a:r>
            <a:r>
              <a:rPr lang="en-US" altLang="zh-TW" b="1" dirty="0"/>
              <a:t>Query</a:t>
            </a:r>
            <a:r>
              <a:rPr lang="zh-TW" altLang="en-US" b="1" dirty="0"/>
              <a:t>序列中的字組重複步驟</a:t>
            </a:r>
            <a:r>
              <a:rPr lang="en-US" altLang="zh-TW" b="1" dirty="0"/>
              <a:t>1</a:t>
            </a:r>
            <a:r>
              <a:rPr lang="zh-TW" altLang="en-US" b="1" dirty="0"/>
              <a:t>到</a:t>
            </a:r>
            <a:r>
              <a:rPr lang="en-US" altLang="zh-TW" b="1" dirty="0"/>
              <a:t>4</a:t>
            </a:r>
            <a:r>
              <a:rPr lang="zh-TW" altLang="en-US" b="1" dirty="0"/>
              <a:t>，並得到所有相應的高分字組</a:t>
            </a:r>
            <a:endParaRPr lang="en-US" altLang="zh-TW" b="1" dirty="0"/>
          </a:p>
          <a:p>
            <a:r>
              <a:rPr lang="en-US" altLang="zh-TW" b="1" dirty="0"/>
              <a:t>6.</a:t>
            </a:r>
            <a:r>
              <a:rPr lang="zh-TW" altLang="en-US" b="1" dirty="0"/>
              <a:t>掃瞄資料庫中的序列，看看是否有跟剩下的高分字組完全匹配的情形</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36</a:t>
            </a:fld>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Algorithm</a:t>
            </a:r>
            <a:endParaRPr lang="zh-TW" altLang="en-US" dirty="0"/>
          </a:p>
        </p:txBody>
      </p:sp>
      <p:sp>
        <p:nvSpPr>
          <p:cNvPr id="3" name="內容版面配置區 2"/>
          <p:cNvSpPr>
            <a:spLocks noGrp="1"/>
          </p:cNvSpPr>
          <p:nvPr>
            <p:ph idx="1"/>
          </p:nvPr>
        </p:nvSpPr>
        <p:spPr/>
        <p:txBody>
          <a:bodyPr/>
          <a:lstStyle/>
          <a:p>
            <a:r>
              <a:rPr lang="en-US" altLang="zh-TW" b="1" dirty="0"/>
              <a:t>7.</a:t>
            </a:r>
            <a:r>
              <a:rPr lang="zh-TW" altLang="en-US" b="1" dirty="0"/>
              <a:t>將這些完全匹配的地方擴展為高分序對</a:t>
            </a:r>
            <a:r>
              <a:rPr lang="en-US" altLang="zh-TW" b="1" dirty="0"/>
              <a:t>(high-scoring segment pair, HSP)</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37</a:t>
            </a:fld>
            <a:endParaRPr lang="zh-TW" altLang="en-US"/>
          </a:p>
        </p:txBody>
      </p:sp>
      <p:pic>
        <p:nvPicPr>
          <p:cNvPr id="37890" name="Picture 2" descr="C:\Documents and Settings\zjyang\桌面\WEKA\Extension_process.jpg"/>
          <p:cNvPicPr>
            <a:picLocks noChangeAspect="1" noChangeArrowheads="1"/>
          </p:cNvPicPr>
          <p:nvPr/>
        </p:nvPicPr>
        <p:blipFill>
          <a:blip r:embed="rId2" cstate="print"/>
          <a:srcRect/>
          <a:stretch>
            <a:fillRect/>
          </a:stretch>
        </p:blipFill>
        <p:spPr bwMode="auto">
          <a:xfrm>
            <a:off x="1619672" y="2924944"/>
            <a:ext cx="5029200" cy="26289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Algorithm</a:t>
            </a:r>
            <a:endParaRPr lang="zh-TW" altLang="en-US" dirty="0"/>
          </a:p>
        </p:txBody>
      </p:sp>
      <p:sp>
        <p:nvSpPr>
          <p:cNvPr id="3" name="內容版面配置區 2"/>
          <p:cNvSpPr>
            <a:spLocks noGrp="1"/>
          </p:cNvSpPr>
          <p:nvPr>
            <p:ph idx="1"/>
          </p:nvPr>
        </p:nvSpPr>
        <p:spPr/>
        <p:txBody>
          <a:bodyPr/>
          <a:lstStyle/>
          <a:p>
            <a:r>
              <a:rPr lang="en-US" altLang="zh-TW" b="1" dirty="0"/>
              <a:t>8.</a:t>
            </a:r>
            <a:r>
              <a:rPr lang="zh-TW" altLang="en-US" b="1" dirty="0"/>
              <a:t>將所有分數夠高的</a:t>
            </a:r>
            <a:r>
              <a:rPr lang="en-US" altLang="zh-TW" b="1" dirty="0"/>
              <a:t>HSP</a:t>
            </a:r>
            <a:r>
              <a:rPr lang="zh-TW" altLang="en-US" b="1" dirty="0"/>
              <a:t>列出來</a:t>
            </a:r>
            <a:endParaRPr lang="en-US" altLang="zh-TW" b="1" dirty="0"/>
          </a:p>
          <a:p>
            <a:r>
              <a:rPr lang="en-US" altLang="zh-TW" b="1" dirty="0"/>
              <a:t>9.</a:t>
            </a:r>
            <a:r>
              <a:rPr lang="zh-TW" altLang="en-US" b="1" dirty="0"/>
              <a:t>評估這些留下來的</a:t>
            </a:r>
            <a:r>
              <a:rPr lang="en-US" altLang="zh-TW" b="1" dirty="0"/>
              <a:t>HSP</a:t>
            </a:r>
            <a:r>
              <a:rPr lang="zh-TW" altLang="en-US" b="1" dirty="0"/>
              <a:t>它們的分數是否具有意義</a:t>
            </a:r>
            <a:endParaRPr lang="en-US" altLang="zh-TW" b="1" dirty="0"/>
          </a:p>
          <a:p>
            <a:r>
              <a:rPr lang="en-US" altLang="zh-TW" b="1" dirty="0"/>
              <a:t>10.</a:t>
            </a:r>
            <a:r>
              <a:rPr lang="zh-TW" altLang="en-US" b="1" dirty="0"/>
              <a:t>將一個資料庫序列中的多個</a:t>
            </a:r>
            <a:r>
              <a:rPr lang="en-US" altLang="zh-TW" b="1" dirty="0"/>
              <a:t>HSP</a:t>
            </a:r>
            <a:r>
              <a:rPr lang="zh-TW" altLang="en-US" b="1" dirty="0"/>
              <a:t>區域結合成一個更長的排比</a:t>
            </a:r>
            <a:endParaRPr lang="en-US" altLang="zh-TW" b="1" dirty="0"/>
          </a:p>
          <a:p>
            <a:pPr lvl="1"/>
            <a:r>
              <a:rPr lang="zh-TW" altLang="en-US" dirty="0"/>
              <a:t>有時，我們會在一個資料庫序列中找到多個</a:t>
            </a:r>
            <a:r>
              <a:rPr lang="en-US" altLang="zh-TW" dirty="0"/>
              <a:t>HSP</a:t>
            </a:r>
            <a:r>
              <a:rPr lang="zh-TW" altLang="en-US" dirty="0"/>
              <a:t>區域，然後將它們結合成一個更長的排比序列，這提供</a:t>
            </a:r>
            <a:r>
              <a:rPr lang="en-US" altLang="zh-TW" dirty="0"/>
              <a:t>Query</a:t>
            </a:r>
            <a:r>
              <a:rPr lang="zh-TW" altLang="en-US" dirty="0"/>
              <a:t>序列和資料庫序列之間相關性的另一個證據</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38</a:t>
            </a:fld>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Algorithm</a:t>
            </a:r>
            <a:endParaRPr lang="zh-TW" altLang="en-US" dirty="0"/>
          </a:p>
        </p:txBody>
      </p:sp>
      <p:sp>
        <p:nvSpPr>
          <p:cNvPr id="3" name="內容版面配置區 2"/>
          <p:cNvSpPr>
            <a:spLocks noGrp="1"/>
          </p:cNvSpPr>
          <p:nvPr>
            <p:ph idx="1"/>
          </p:nvPr>
        </p:nvSpPr>
        <p:spPr/>
        <p:txBody>
          <a:bodyPr/>
          <a:lstStyle/>
          <a:p>
            <a:r>
              <a:rPr lang="en-US" altLang="zh-TW" b="1" dirty="0"/>
              <a:t>11.</a:t>
            </a:r>
            <a:r>
              <a:rPr lang="zh-TW" altLang="en-US" b="1" dirty="0"/>
              <a:t>顯示</a:t>
            </a:r>
            <a:r>
              <a:rPr lang="en-US" altLang="zh-TW" b="1" dirty="0"/>
              <a:t>Query</a:t>
            </a:r>
            <a:r>
              <a:rPr lang="zh-TW" altLang="en-US" b="1" dirty="0"/>
              <a:t>序列和所有之前找到可能相關的資料庫序列之有間隙區域排比</a:t>
            </a:r>
            <a:endParaRPr lang="en-US" altLang="zh-TW" b="1" dirty="0"/>
          </a:p>
          <a:p>
            <a:r>
              <a:rPr lang="en-US" altLang="zh-TW" b="1" dirty="0"/>
              <a:t>12.</a:t>
            </a:r>
            <a:r>
              <a:rPr lang="zh-TW" altLang="en-US" b="1" dirty="0"/>
              <a:t>列出上一步驟中期望分數</a:t>
            </a:r>
            <a:r>
              <a:rPr lang="en-US" altLang="zh-TW" b="1" dirty="0"/>
              <a:t>E</a:t>
            </a:r>
            <a:r>
              <a:rPr lang="zh-TW" altLang="en-US" b="1" dirty="0"/>
              <a:t>低於我們所要求的門檻值之資料庫序列</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a:ea typeface="新細明體" pitchFamily="18" charset="-120"/>
              </a:rPr>
              <a:t>WEKA: the software</a:t>
            </a:r>
          </a:p>
          <a:p>
            <a:pPr lvl="1"/>
            <a:r>
              <a:rPr lang="en-US" altLang="zh-TW" dirty="0"/>
              <a:t>Waikato Environment for Knowledge Analysis</a:t>
            </a:r>
          </a:p>
          <a:p>
            <a:pPr lvl="1"/>
            <a:r>
              <a:rPr lang="zh-TW" altLang="en-US" dirty="0"/>
              <a:t>是一款免費基於</a:t>
            </a:r>
            <a:r>
              <a:rPr lang="en-US" altLang="zh-TW" dirty="0"/>
              <a:t>JAVA</a:t>
            </a:r>
            <a:r>
              <a:rPr lang="zh-TW" altLang="en-US" dirty="0"/>
              <a:t>環境下開源的機器學習</a:t>
            </a:r>
            <a:r>
              <a:rPr lang="en-US" altLang="zh-TW" dirty="0"/>
              <a:t>Machine learning</a:t>
            </a:r>
            <a:r>
              <a:rPr lang="zh-TW" altLang="en-US" dirty="0"/>
              <a:t>）以及資料探勘（</a:t>
            </a:r>
            <a:r>
              <a:rPr lang="en-US" altLang="zh-TW" dirty="0"/>
              <a:t>Data Mining</a:t>
            </a:r>
            <a:r>
              <a:rPr lang="zh-TW" altLang="en-US" dirty="0"/>
              <a:t>）軟體。</a:t>
            </a:r>
            <a:endParaRPr lang="en-US" altLang="zh-TW" dirty="0"/>
          </a:p>
          <a:p>
            <a:pPr lvl="1"/>
            <a:r>
              <a:rPr lang="zh-TW" altLang="en-US" dirty="0"/>
              <a:t>開發者則可使用</a:t>
            </a:r>
            <a:r>
              <a:rPr lang="en-US" altLang="zh-TW" dirty="0"/>
              <a:t>Java</a:t>
            </a:r>
            <a:r>
              <a:rPr lang="zh-TW" altLang="en-US" dirty="0"/>
              <a:t>語言，利用</a:t>
            </a:r>
            <a:r>
              <a:rPr lang="en-US" altLang="zh-TW" dirty="0"/>
              <a:t>WEKA</a:t>
            </a:r>
            <a:r>
              <a:rPr lang="zh-TW" altLang="en-US" dirty="0"/>
              <a:t>的架構上開發出更多的資料探勘演算法，可以通過</a:t>
            </a:r>
            <a:r>
              <a:rPr lang="en-US" altLang="zh-TW" dirty="0"/>
              <a:t>Java</a:t>
            </a:r>
            <a:r>
              <a:rPr lang="zh-TW" altLang="en-US" dirty="0"/>
              <a:t>編程和命令列來調用其分析組件。同時，</a:t>
            </a:r>
            <a:r>
              <a:rPr lang="en-US" altLang="zh-TW" dirty="0"/>
              <a:t>WEKA</a:t>
            </a:r>
            <a:r>
              <a:rPr lang="zh-TW" altLang="en-US" dirty="0"/>
              <a:t>也為普通用戶提供了圖形化介面，稱為</a:t>
            </a:r>
            <a:r>
              <a:rPr lang="en-US" altLang="zh-TW" dirty="0"/>
              <a:t>WEKA Knowledge Flow Environment</a:t>
            </a:r>
            <a:r>
              <a:rPr lang="zh-TW" altLang="en-US" dirty="0"/>
              <a:t>和</a:t>
            </a:r>
            <a:r>
              <a:rPr lang="en-US" altLang="zh-TW" dirty="0"/>
              <a:t>WEKA Explorer</a:t>
            </a:r>
            <a:r>
              <a:rPr lang="zh-TW" altLang="en-US" dirty="0"/>
              <a:t>。在</a:t>
            </a:r>
            <a:r>
              <a:rPr lang="en-US" altLang="zh-TW" dirty="0"/>
              <a:t>WEKA</a:t>
            </a:r>
            <a:r>
              <a:rPr lang="zh-TW" altLang="en-US" dirty="0"/>
              <a:t>中集成自己的演算法甚至借鑒它的方法自己實現視覺化工具並不是件很困難的事情，是目前</a:t>
            </a:r>
            <a:r>
              <a:rPr lang="en-US" altLang="zh-TW" dirty="0"/>
              <a:t>Data Mining </a:t>
            </a:r>
            <a:r>
              <a:rPr lang="zh-TW" altLang="en-US" dirty="0"/>
              <a:t>非常廣泛使用的工具。</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4</a:t>
            </a:fld>
            <a:endParaRPr lang="zh-TW"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PSSM</a:t>
            </a:r>
            <a:endParaRPr lang="zh-TW" altLang="en-US" dirty="0"/>
          </a:p>
        </p:txBody>
      </p:sp>
      <p:sp>
        <p:nvSpPr>
          <p:cNvPr id="3" name="內容版面配置區 2"/>
          <p:cNvSpPr>
            <a:spLocks noGrp="1"/>
          </p:cNvSpPr>
          <p:nvPr>
            <p:ph idx="1"/>
          </p:nvPr>
        </p:nvSpPr>
        <p:spPr/>
        <p:txBody>
          <a:bodyPr/>
          <a:lstStyle/>
          <a:p>
            <a:r>
              <a:rPr lang="en-US" altLang="zh-TW" dirty="0"/>
              <a:t>PSSM</a:t>
            </a:r>
            <a:r>
              <a:rPr lang="zh-TW" altLang="en-US" dirty="0"/>
              <a:t>是由</a:t>
            </a:r>
            <a:r>
              <a:rPr lang="en-US" altLang="zh-TW" dirty="0"/>
              <a:t>PSI-BLAST (Position specific iterative BLAST)</a:t>
            </a:r>
            <a:r>
              <a:rPr lang="zh-TW" altLang="en-US" dirty="0"/>
              <a:t>所產生 的，而 </a:t>
            </a:r>
            <a:r>
              <a:rPr lang="en-US" altLang="zh-TW" dirty="0"/>
              <a:t>PSI-BLAST </a:t>
            </a:r>
            <a:r>
              <a:rPr lang="zh-TW" altLang="en-US" dirty="0"/>
              <a:t>以 </a:t>
            </a:r>
            <a:r>
              <a:rPr lang="en-US" altLang="zh-TW" dirty="0"/>
              <a:t>BLAST </a:t>
            </a:r>
            <a:r>
              <a:rPr lang="zh-TW" altLang="en-US" dirty="0"/>
              <a:t>為基礎，再加上反覆式搜尋的概念所設計而成的。此種搜尋方法比其他方法更敏感，可以有效的找到更多序列相似度低而結構功能相似的蛋白質。</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40</a:t>
            </a:fld>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052736"/>
            <a:ext cx="8229600" cy="5376672"/>
          </a:xfrm>
        </p:spPr>
        <p:txBody>
          <a:bodyPr>
            <a:normAutofit fontScale="92500" lnSpcReduction="10000"/>
          </a:bodyPr>
          <a:lstStyle/>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PSSM is a specific scoring matrix for evaluating homologous sequences.</a:t>
            </a:r>
          </a:p>
          <a:p>
            <a:r>
              <a:rPr lang="en-US" altLang="zh-TW" dirty="0"/>
              <a:t>The scores of PSSM are the occurrence probabilities over background probability.</a:t>
            </a:r>
            <a:endParaRPr lang="zh-TW" altLang="en-US" dirty="0"/>
          </a:p>
        </p:txBody>
      </p:sp>
      <p:sp>
        <p:nvSpPr>
          <p:cNvPr id="3" name="日期版面配置區 2"/>
          <p:cNvSpPr>
            <a:spLocks noGrp="1"/>
          </p:cNvSpPr>
          <p:nvPr>
            <p:ph type="dt" sz="half" idx="10"/>
          </p:nvPr>
        </p:nvSpPr>
        <p:spPr/>
        <p:txBody>
          <a:bodyPr/>
          <a:lstStyle/>
          <a:p>
            <a:fld id="{1CAF5B8B-0CC5-44FE-8337-82988B3E5071}" type="datetime1">
              <a:rPr lang="zh-TW" altLang="en-US"/>
              <a:pPr/>
              <a:t>2011/7/27</a:t>
            </a:fld>
            <a:endParaRPr lang="zh-TW" altLang="en-US"/>
          </a:p>
        </p:txBody>
      </p:sp>
      <p:sp>
        <p:nvSpPr>
          <p:cNvPr id="4" name="投影片編號版面配置區 3"/>
          <p:cNvSpPr>
            <a:spLocks noGrp="1"/>
          </p:cNvSpPr>
          <p:nvPr>
            <p:ph type="sldNum" sz="quarter" idx="12"/>
          </p:nvPr>
        </p:nvSpPr>
        <p:spPr/>
        <p:txBody>
          <a:bodyPr/>
          <a:lstStyle/>
          <a:p>
            <a:fld id="{CB36CB3E-1FAA-4D22-A223-34A099CB32ED}" type="slidenum">
              <a:rPr lang="zh-TW" altLang="en-US"/>
              <a:pPr/>
              <a:t>41</a:t>
            </a:fld>
            <a:endParaRPr lang="zh-TW" altLang="en-US"/>
          </a:p>
        </p:txBody>
      </p:sp>
      <p:sp>
        <p:nvSpPr>
          <p:cNvPr id="5" name="標題 4"/>
          <p:cNvSpPr>
            <a:spLocks noGrp="1"/>
          </p:cNvSpPr>
          <p:nvPr>
            <p:ph type="title"/>
          </p:nvPr>
        </p:nvSpPr>
        <p:spPr/>
        <p:txBody>
          <a:bodyPr/>
          <a:lstStyle/>
          <a:p>
            <a:r>
              <a:rPr lang="en-US" altLang="zh-TW" dirty="0"/>
              <a:t>Position </a:t>
            </a:r>
            <a:r>
              <a:rPr lang="en-US" altLang="zh-TW" dirty="0"/>
              <a:t>S</a:t>
            </a:r>
            <a:r>
              <a:rPr lang="en-US" altLang="zh-TW" dirty="0"/>
              <a:t>pecific </a:t>
            </a:r>
            <a:r>
              <a:rPr lang="en-US" altLang="zh-TW" dirty="0"/>
              <a:t>Scoring </a:t>
            </a:r>
            <a:r>
              <a:rPr lang="en-US" altLang="zh-TW" dirty="0"/>
              <a:t>Matrix</a:t>
            </a:r>
            <a:endParaRPr lang="zh-TW" altLang="en-US" dirty="0"/>
          </a:p>
        </p:txBody>
      </p:sp>
      <p:sp>
        <p:nvSpPr>
          <p:cNvPr id="6" name="內容版面配置區 2"/>
          <p:cNvSpPr txBox="1">
            <a:spLocks/>
          </p:cNvSpPr>
          <p:nvPr/>
        </p:nvSpPr>
        <p:spPr>
          <a:xfrm>
            <a:off x="611560" y="1052736"/>
            <a:ext cx="8532440" cy="3717032"/>
          </a:xfrm>
          <a:prstGeom prst="rect">
            <a:avLst/>
          </a:prstGeom>
        </p:spPr>
        <p:txBody>
          <a:bodyPr vert="horz">
            <a:normAutofit fontScale="47500" lnSpcReduction="20000"/>
          </a:bodyPr>
          <a:lstStyle/>
          <a:p>
            <a:pPr marL="274320" marR="0" lvl="0" indent="-274320" defTabSz="914400" rtl="0" eaLnBrk="1" fontAlgn="auto" latinLnBrk="0" hangingPunct="1">
              <a:lnSpc>
                <a:spcPct val="100000"/>
              </a:lnSpc>
              <a:spcBef>
                <a:spcPts val="400"/>
              </a:spcBef>
              <a:spcAft>
                <a:spcPts val="0"/>
              </a:spcAft>
              <a:buClr>
                <a:schemeClr val="accent3"/>
              </a:buClr>
              <a:buSzPct val="68000"/>
              <a:buFont typeface="Wingdings 2"/>
              <a:buNone/>
              <a:tabLst/>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A  R  N  D  C  Q  E  G  H  I  L  K  M  F  P  S  T  W  Y  V</a:t>
            </a:r>
          </a:p>
          <a:p>
            <a:pPr marL="274320" marR="0" lvl="0" indent="-274320" defTabSz="914400" rtl="0" eaLnBrk="1" fontAlgn="auto" latinLnBrk="0" hangingPunct="1">
              <a:lnSpc>
                <a:spcPct val="100000"/>
              </a:lnSpc>
              <a:spcBef>
                <a:spcPts val="400"/>
              </a:spcBef>
              <a:spcAft>
                <a:spcPts val="0"/>
              </a:spcAft>
              <a:buClr>
                <a:schemeClr val="accent3"/>
              </a:buClr>
              <a:buSzPct val="68000"/>
              <a:buFont typeface="Wingdings 2"/>
              <a:buNone/>
              <a:tabLst/>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Y -2 -2 -2 -3 -3 -2 -2 -3  2 -1 -1 -2 -1  3 -3 -2 -2  2  7 -1</a:t>
            </a:r>
          </a:p>
          <a:p>
            <a:pPr marL="274320" marR="0" lvl="0" indent="-274320" defTabSz="914400" rtl="0" eaLnBrk="1" fontAlgn="auto" latinLnBrk="0" hangingPunct="1">
              <a:lnSpc>
                <a:spcPct val="100000"/>
              </a:lnSpc>
              <a:spcBef>
                <a:spcPts val="400"/>
              </a:spcBef>
              <a:spcAft>
                <a:spcPts val="0"/>
              </a:spcAft>
              <a:buClr>
                <a:schemeClr val="accent3"/>
              </a:buClr>
              <a:buSzPct val="68000"/>
              <a:buFont typeface="Wingdings 2"/>
              <a:buNone/>
              <a:tabLst/>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V  0 -3 -3 -3 -1 -2 -3 -3 -3  3  1 -2  1 -1 -3 -2  0 -3 -1  4</a:t>
            </a:r>
          </a:p>
          <a:p>
            <a:pPr marL="274320" marR="0" lvl="0" indent="-274320" defTabSz="914400" rtl="0" eaLnBrk="1" fontAlgn="auto" latinLnBrk="0" hangingPunct="1">
              <a:lnSpc>
                <a:spcPct val="100000"/>
              </a:lnSpc>
              <a:spcBef>
                <a:spcPts val="400"/>
              </a:spcBef>
              <a:spcAft>
                <a:spcPts val="0"/>
              </a:spcAft>
              <a:buClr>
                <a:schemeClr val="accent3"/>
              </a:buClr>
              <a:buSzPct val="68000"/>
              <a:buFont typeface="Wingdings 2"/>
              <a:buNone/>
              <a:tabLst/>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I -1 -3 -4 -3 -1 -3 -3 -4 -4  4  2</a:t>
            </a:r>
            <a:r>
              <a:rPr kumimoji="0" lang="pt-BR" altLang="zh-TW" sz="2700" b="0" i="0" u="none" strike="noStrike" kern="1200" cap="none" spc="0" normalizeH="0" noProof="0" dirty="0">
                <a:ln>
                  <a:noFill/>
                </a:ln>
                <a:effectLst/>
                <a:uLnTx/>
                <a:uFillTx/>
                <a:latin typeface="Courier New" pitchFamily="49" charset="0"/>
                <a:ea typeface="+mn-ea"/>
                <a:cs typeface="Courier New" pitchFamily="49" charset="0"/>
              </a:rPr>
              <a:t> -3  1  0 -3 -3 -1 -3 -1  3</a:t>
            </a:r>
            <a:endPar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endParaRPr>
          </a:p>
          <a:p>
            <a:pPr marL="274320" marR="0" lvl="0" indent="-274320" defTabSz="914400" rtl="0" eaLnBrk="1" fontAlgn="auto" latinLnBrk="0" hangingPunct="1">
              <a:lnSpc>
                <a:spcPct val="100000"/>
              </a:lnSpc>
              <a:spcBef>
                <a:spcPts val="400"/>
              </a:spcBef>
              <a:spcAft>
                <a:spcPts val="0"/>
              </a:spcAft>
              <a:buClr>
                <a:schemeClr val="accent3"/>
              </a:buClr>
              <a:buSzPct val="68000"/>
              <a:buFont typeface="Wingdings 2"/>
              <a:buNone/>
              <a:tabLst/>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C  0 -4 -3 -4  9 -3 -4 -3 -3 -1 -1 -3 -2 -3 -3 -1 -1 -3 -3 -1</a:t>
            </a:r>
          </a:p>
          <a:p>
            <a:pPr marL="274320" marR="0" lvl="0" indent="-274320" defTabSz="914400" rtl="0" eaLnBrk="1" fontAlgn="auto" latinLnBrk="0" hangingPunct="1">
              <a:lnSpc>
                <a:spcPct val="100000"/>
              </a:lnSpc>
              <a:spcBef>
                <a:spcPts val="400"/>
              </a:spcBef>
              <a:spcAft>
                <a:spcPts val="0"/>
              </a:spcAft>
              <a:buClr>
                <a:schemeClr val="accent3"/>
              </a:buClr>
              <a:buSzPct val="68000"/>
              <a:buFont typeface="Wingdings 2"/>
              <a:buNone/>
              <a:tabLst/>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F -2 -3 -3 -4 -3 -3 -3 -3 -1  0  0 -3  0  7 -4 -3</a:t>
            </a:r>
            <a:r>
              <a:rPr kumimoji="0" lang="pt-BR" altLang="zh-TW" sz="2700" b="0" i="0" u="none" strike="noStrike" kern="1200" cap="none" spc="0" normalizeH="0" noProof="0" dirty="0">
                <a:ln>
                  <a:noFill/>
                </a:ln>
                <a:effectLst/>
                <a:uLnTx/>
                <a:uFillTx/>
                <a:latin typeface="Courier New" pitchFamily="49" charset="0"/>
                <a:ea typeface="+mn-ea"/>
                <a:cs typeface="Courier New" pitchFamily="49" charset="0"/>
              </a:rPr>
              <a:t> -2  1  3 -1</a:t>
            </a:r>
            <a:endPar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endParaRPr>
          </a:p>
          <a:p>
            <a:pPr marL="274320" lvl="0" indent="-274320">
              <a:spcBef>
                <a:spcPts val="400"/>
              </a:spcBef>
              <a:buClr>
                <a:schemeClr val="accent3"/>
              </a:buClr>
              <a:buSzPct val="68000"/>
              <a:defRPr/>
            </a:pPr>
            <a:r>
              <a:rPr lang="pt-BR" altLang="zh-TW" sz="2700" dirty="0">
                <a:latin typeface="Courier New" pitchFamily="49" charset="0"/>
                <a:cs typeface="Courier New" pitchFamily="49" charset="0"/>
              </a:rPr>
              <a:t> F -2 -3 -3 -4 -3 -3 -3 -3 -1  0  0 -3  0  7 -4 -3 -2  1  3 -1</a:t>
            </a:r>
          </a:p>
          <a:p>
            <a:pPr marL="274320" marR="0" lvl="0" indent="-274320" defTabSz="914400" rtl="0" eaLnBrk="1" fontAlgn="auto" latinLnBrk="0" hangingPunct="1">
              <a:lnSpc>
                <a:spcPct val="100000"/>
              </a:lnSpc>
              <a:spcBef>
                <a:spcPts val="400"/>
              </a:spcBef>
              <a:spcAft>
                <a:spcPts val="0"/>
              </a:spcAft>
              <a:buClr>
                <a:schemeClr val="accent3"/>
              </a:buClr>
              <a:buSzPct val="68000"/>
              <a:buFont typeface="Wingdings 2"/>
              <a:buNone/>
              <a:tabLst/>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T  0 </a:t>
            </a:r>
            <a:r>
              <a:rPr kumimoji="0" lang="pt-BR" altLang="zh-TW" sz="2700" b="0" i="0" u="none" strike="noStrike" kern="1200" cap="none" spc="0" normalizeH="0" noProof="0" dirty="0">
                <a:ln>
                  <a:noFill/>
                </a:ln>
                <a:effectLst/>
                <a:uLnTx/>
                <a:uFillTx/>
                <a:latin typeface="Courier New" pitchFamily="49" charset="0"/>
                <a:ea typeface="+mn-ea"/>
                <a:cs typeface="Courier New" pitchFamily="49" charset="0"/>
              </a:rPr>
              <a:t>-1</a:t>
            </a: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0 -1 -1 -1 -1 -2 -2 -1 -1 -1 -1 -2 -1  2  5 -3 -2  0</a:t>
            </a:r>
          </a:p>
          <a:p>
            <a:pPr marL="274320" lvl="0" indent="-274320">
              <a:spcBef>
                <a:spcPts val="400"/>
              </a:spcBef>
              <a:buClr>
                <a:schemeClr val="accent3"/>
              </a:buClr>
              <a:buSzPct val="68000"/>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V  0 </a:t>
            </a:r>
            <a:r>
              <a:rPr lang="pt-BR" altLang="zh-TW" sz="2700" dirty="0">
                <a:latin typeface="Courier New" pitchFamily="49" charset="0"/>
                <a:cs typeface="Courier New" pitchFamily="49" charset="0"/>
              </a:rPr>
              <a:t>-3 -3 -3 -1 -2 -3 -3 -3  3  1 -2  1 -1 -3 -2  0 -3 -1  4</a:t>
            </a:r>
            <a:endPar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endParaRPr>
          </a:p>
          <a:p>
            <a:pPr marL="274320" lvl="0" indent="-274320">
              <a:spcBef>
                <a:spcPts val="400"/>
              </a:spcBef>
              <a:buClr>
                <a:schemeClr val="accent3"/>
              </a:buClr>
              <a:buSzPct val="68000"/>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L -2 -2 </a:t>
            </a:r>
            <a:r>
              <a:rPr lang="pt-BR" altLang="zh-TW" sz="2700" dirty="0">
                <a:latin typeface="Courier New" pitchFamily="49" charset="0"/>
                <a:cs typeface="Courier New" pitchFamily="49" charset="0"/>
              </a:rPr>
              <a:t>-4 -4 -1 -2 -3 -4 -3  2  4 -3  2  0 -3 -3 -1 -2 -1  1</a:t>
            </a:r>
            <a:endPar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endParaRPr>
          </a:p>
          <a:p>
            <a:pPr marL="274320" lvl="0" indent="-274320">
              <a:spcBef>
                <a:spcPts val="400"/>
              </a:spcBef>
              <a:buClr>
                <a:schemeClr val="accent3"/>
              </a:buClr>
              <a:buSzPct val="68000"/>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C  0 -4 </a:t>
            </a:r>
            <a:r>
              <a:rPr lang="pt-BR" altLang="zh-TW" sz="2700" dirty="0">
                <a:latin typeface="Courier New" pitchFamily="49" charset="0"/>
                <a:cs typeface="Courier New" pitchFamily="49" charset="0"/>
              </a:rPr>
              <a:t>-3 -4  9 -3 -4 -3 -3 -1 -1 -3 -2 -3 -3 -1 -1 -3 -3 -1</a:t>
            </a:r>
            <a:endPar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endParaRPr>
          </a:p>
          <a:p>
            <a:pPr marL="274320" lvl="0" indent="-274320">
              <a:spcBef>
                <a:spcPts val="400"/>
              </a:spcBef>
              <a:buClr>
                <a:schemeClr val="accent3"/>
              </a:buClr>
              <a:buSzPct val="68000"/>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F -2 -3 </a:t>
            </a:r>
            <a:r>
              <a:rPr lang="pt-BR" altLang="zh-TW" sz="2700" dirty="0">
                <a:latin typeface="Courier New" pitchFamily="49" charset="0"/>
                <a:cs typeface="Courier New" pitchFamily="49" charset="0"/>
              </a:rPr>
              <a:t>-3 -4 -3 -3 -3 -3 -1  0  0 -3  0  7 -4 -3 -2  1  3 -1</a:t>
            </a:r>
            <a:endPar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endParaRPr>
          </a:p>
          <a:p>
            <a:pPr marL="274320" lvl="0" indent="-274320">
              <a:spcBef>
                <a:spcPts val="400"/>
              </a:spcBef>
              <a:buClr>
                <a:schemeClr val="accent3"/>
              </a:buClr>
              <a:buSzPct val="68000"/>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C  0 -4 </a:t>
            </a:r>
            <a:r>
              <a:rPr lang="pt-BR" altLang="zh-TW" sz="2700" dirty="0">
                <a:latin typeface="Courier New" pitchFamily="49" charset="0"/>
                <a:cs typeface="Courier New" pitchFamily="49" charset="0"/>
              </a:rPr>
              <a:t>-3 -4  9 -3 -4 -3 -3 -1 -1 -3 -2 -3 -3 -1 -1 -3 -3 -1</a:t>
            </a:r>
          </a:p>
          <a:p>
            <a:pPr marL="274320" lvl="0" indent="-274320">
              <a:spcBef>
                <a:spcPts val="400"/>
              </a:spcBef>
              <a:buClr>
                <a:schemeClr val="accent3"/>
              </a:buClr>
              <a:buSzPct val="68000"/>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L -2 -2 </a:t>
            </a:r>
            <a:r>
              <a:rPr lang="pt-BR" altLang="zh-TW" sz="2700" dirty="0">
                <a:latin typeface="Courier New" pitchFamily="49" charset="0"/>
                <a:cs typeface="Courier New" pitchFamily="49" charset="0"/>
              </a:rPr>
              <a:t>-4 -4 -1 -2 -3 -4 -3  2  4 -3  2  0 -3 -3 -1 -2 -1  1</a:t>
            </a:r>
            <a:endPar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endParaRPr>
          </a:p>
          <a:p>
            <a:pPr marL="274320" marR="0" lvl="0" indent="-274320" defTabSz="914400" rtl="0" eaLnBrk="1" fontAlgn="auto" latinLnBrk="0" hangingPunct="1">
              <a:lnSpc>
                <a:spcPct val="100000"/>
              </a:lnSpc>
              <a:spcBef>
                <a:spcPts val="400"/>
              </a:spcBef>
              <a:spcAft>
                <a:spcPts val="0"/>
              </a:spcAft>
              <a:buClr>
                <a:schemeClr val="accent3"/>
              </a:buClr>
              <a:buSzPct val="68000"/>
              <a:buFont typeface="Wingdings 2"/>
              <a:buNone/>
              <a:tabLst/>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a:t>
            </a:r>
          </a:p>
          <a:p>
            <a:pPr marL="274320" marR="0" lvl="0" indent="-274320" defTabSz="914400" rtl="0" eaLnBrk="1" fontAlgn="auto" latinLnBrk="0" hangingPunct="1">
              <a:lnSpc>
                <a:spcPct val="100000"/>
              </a:lnSpc>
              <a:spcBef>
                <a:spcPts val="400"/>
              </a:spcBef>
              <a:spcAft>
                <a:spcPts val="0"/>
              </a:spcAft>
              <a:buClr>
                <a:schemeClr val="accent3"/>
              </a:buClr>
              <a:buSzPct val="68000"/>
              <a:buFont typeface="Wingdings 2"/>
              <a:buNone/>
              <a:tabLst/>
              <a:defRPr/>
            </a:pPr>
            <a:r>
              <a:rPr kumimoji="0" lang="pt-BR" altLang="zh-TW" sz="2700" b="0" i="0" u="none" strike="noStrike" kern="1200" cap="none" spc="0" normalizeH="0" baseline="0" noProof="0" dirty="0">
                <a:ln>
                  <a:noFill/>
                </a:ln>
                <a:effectLst/>
                <a:uLnTx/>
                <a:uFillTx/>
                <a:latin typeface="Courier New" pitchFamily="49" charset="0"/>
                <a:ea typeface="+mn-ea"/>
                <a:cs typeface="Courier New" pitchFamily="49" charset="0"/>
              </a:rPr>
              <a:t>    A  R  N  D  C  Q  E  G  H  I  L  K  M  F  P  S  T  W  Y  V</a:t>
            </a:r>
            <a:endParaRPr kumimoji="0" lang="zh-TW" altLang="en-US" sz="2700" b="0" i="0" u="none" strike="noStrike" kern="1200" cap="none" spc="0" normalizeH="0" baseline="0" noProof="0" dirty="0">
              <a:ln>
                <a:noFill/>
              </a:ln>
              <a:effectLst/>
              <a:uLnTx/>
              <a:uFillTx/>
              <a:latin typeface="Courier New" pitchFamily="49" charset="0"/>
              <a:ea typeface="+mn-ea"/>
              <a:cs typeface="Courier New" pitchFamily="49" charset="0"/>
            </a:endParaRPr>
          </a:p>
        </p:txBody>
      </p:sp>
      <p:sp>
        <p:nvSpPr>
          <p:cNvPr id="7" name="文字方塊 6"/>
          <p:cNvSpPr txBox="1"/>
          <p:nvPr/>
        </p:nvSpPr>
        <p:spPr>
          <a:xfrm>
            <a:off x="683568"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8" name="文字方塊 7"/>
          <p:cNvSpPr txBox="1"/>
          <p:nvPr/>
        </p:nvSpPr>
        <p:spPr>
          <a:xfrm>
            <a:off x="971600"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9" name="文字方塊 8"/>
          <p:cNvSpPr txBox="1"/>
          <p:nvPr/>
        </p:nvSpPr>
        <p:spPr>
          <a:xfrm>
            <a:off x="1259632"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10" name="文字方塊 9"/>
          <p:cNvSpPr txBox="1"/>
          <p:nvPr/>
        </p:nvSpPr>
        <p:spPr>
          <a:xfrm>
            <a:off x="1547664"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11" name="文字方塊 10"/>
          <p:cNvSpPr txBox="1"/>
          <p:nvPr/>
        </p:nvSpPr>
        <p:spPr>
          <a:xfrm>
            <a:off x="1835696"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12" name="文字方塊 11"/>
          <p:cNvSpPr txBox="1"/>
          <p:nvPr/>
        </p:nvSpPr>
        <p:spPr>
          <a:xfrm>
            <a:off x="2123728"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13" name="文字方塊 12"/>
          <p:cNvSpPr txBox="1"/>
          <p:nvPr/>
        </p:nvSpPr>
        <p:spPr>
          <a:xfrm>
            <a:off x="2411760"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14" name="文字方塊 13"/>
          <p:cNvSpPr txBox="1"/>
          <p:nvPr/>
        </p:nvSpPr>
        <p:spPr>
          <a:xfrm>
            <a:off x="2699792"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15" name="文字方塊 14"/>
          <p:cNvSpPr txBox="1"/>
          <p:nvPr/>
        </p:nvSpPr>
        <p:spPr>
          <a:xfrm>
            <a:off x="3059832"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16" name="文字方塊 15"/>
          <p:cNvSpPr txBox="1"/>
          <p:nvPr/>
        </p:nvSpPr>
        <p:spPr>
          <a:xfrm>
            <a:off x="3347864"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17" name="文字方塊 16"/>
          <p:cNvSpPr txBox="1"/>
          <p:nvPr/>
        </p:nvSpPr>
        <p:spPr>
          <a:xfrm>
            <a:off x="3635896"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18" name="文字方塊 17"/>
          <p:cNvSpPr txBox="1"/>
          <p:nvPr/>
        </p:nvSpPr>
        <p:spPr>
          <a:xfrm>
            <a:off x="3923928"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19" name="文字方塊 18"/>
          <p:cNvSpPr txBox="1"/>
          <p:nvPr/>
        </p:nvSpPr>
        <p:spPr>
          <a:xfrm>
            <a:off x="4211960"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20" name="文字方塊 19"/>
          <p:cNvSpPr txBox="1"/>
          <p:nvPr/>
        </p:nvSpPr>
        <p:spPr>
          <a:xfrm>
            <a:off x="4499992"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21" name="文字方塊 20"/>
          <p:cNvSpPr txBox="1"/>
          <p:nvPr/>
        </p:nvSpPr>
        <p:spPr>
          <a:xfrm>
            <a:off x="4788024"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22" name="文字方塊 21"/>
          <p:cNvSpPr txBox="1"/>
          <p:nvPr/>
        </p:nvSpPr>
        <p:spPr>
          <a:xfrm>
            <a:off x="5076056"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23" name="文字方塊 22"/>
          <p:cNvSpPr txBox="1"/>
          <p:nvPr/>
        </p:nvSpPr>
        <p:spPr>
          <a:xfrm>
            <a:off x="5364088"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24" name="文字方塊 23"/>
          <p:cNvSpPr txBox="1"/>
          <p:nvPr/>
        </p:nvSpPr>
        <p:spPr>
          <a:xfrm>
            <a:off x="5652120"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25" name="文字方塊 24"/>
          <p:cNvSpPr txBox="1"/>
          <p:nvPr/>
        </p:nvSpPr>
        <p:spPr>
          <a:xfrm>
            <a:off x="6012160"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26" name="文字方塊 25"/>
          <p:cNvSpPr txBox="1"/>
          <p:nvPr/>
        </p:nvSpPr>
        <p:spPr>
          <a:xfrm>
            <a:off x="6300192"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
        <p:nvSpPr>
          <p:cNvPr id="27" name="文字方塊 26"/>
          <p:cNvSpPr txBox="1"/>
          <p:nvPr/>
        </p:nvSpPr>
        <p:spPr>
          <a:xfrm>
            <a:off x="6588224" y="3933056"/>
            <a:ext cx="461963" cy="323850"/>
          </a:xfrm>
          <a:prstGeom prst="rect">
            <a:avLst/>
          </a:prstGeom>
          <a:noFill/>
        </p:spPr>
        <p:txBody>
          <a:bodyPr vert="eaVert">
            <a:spAutoFit/>
          </a:bodyPr>
          <a:lstStyle/>
          <a:p>
            <a:pPr fontAlgn="auto">
              <a:spcBef>
                <a:spcPts val="0"/>
              </a:spcBef>
              <a:spcAft>
                <a:spcPts val="0"/>
              </a:spcAft>
              <a:defRPr/>
            </a:pPr>
            <a:r>
              <a:rPr kumimoji="0" lang="en-US" altLang="zh-TW" dirty="0">
                <a:solidFill>
                  <a:schemeClr val="bg1">
                    <a:lumMod val="50000"/>
                  </a:schemeClr>
                </a:solidFill>
                <a:latin typeface="+mn-lt"/>
                <a:ea typeface="+mn-ea"/>
              </a:rPr>
              <a:t>…</a:t>
            </a:r>
            <a:endParaRPr kumimoji="0" lang="zh-TW" altLang="en-US" dirty="0">
              <a:solidFill>
                <a:schemeClr val="bg1">
                  <a:lumMod val="50000"/>
                </a:schemeClr>
              </a:solidFill>
              <a:latin typeface="+mn-lt"/>
              <a:ea typeface="+mn-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PSSM</a:t>
            </a:r>
            <a:endParaRPr lang="zh-TW" altLang="en-US" dirty="0"/>
          </a:p>
        </p:txBody>
      </p:sp>
      <p:sp>
        <p:nvSpPr>
          <p:cNvPr id="3" name="內容版面配置區 2"/>
          <p:cNvSpPr>
            <a:spLocks noGrp="1"/>
          </p:cNvSpPr>
          <p:nvPr>
            <p:ph idx="1"/>
          </p:nvPr>
        </p:nvSpPr>
        <p:spPr/>
        <p:txBody>
          <a:bodyPr/>
          <a:lstStyle/>
          <a:p>
            <a:r>
              <a:rPr lang="zh-TW" altLang="en-US" dirty="0"/>
              <a:t>首先將目標蛋白質序列用 </a:t>
            </a:r>
            <a:r>
              <a:rPr lang="en-US" altLang="zh-TW" dirty="0"/>
              <a:t>PSI-BLAST </a:t>
            </a:r>
            <a:r>
              <a:rPr lang="zh-TW" altLang="en-US" dirty="0"/>
              <a:t>來搜尋沒有重複序列之資料庫 </a:t>
            </a:r>
            <a:r>
              <a:rPr lang="en-US" altLang="zh-TW" dirty="0"/>
              <a:t>(</a:t>
            </a:r>
            <a:r>
              <a:rPr lang="en-US" altLang="zh-TW" dirty="0"/>
              <a:t>non-redundant </a:t>
            </a:r>
            <a:r>
              <a:rPr lang="en-US" altLang="zh-TW" dirty="0"/>
              <a:t>database)</a:t>
            </a:r>
            <a:r>
              <a:rPr lang="zh-TW" altLang="en-US" dirty="0"/>
              <a:t>，找出相似度較高的蛋白質序列，然後將這些序列做 多重序列排比</a:t>
            </a:r>
            <a:r>
              <a:rPr lang="en-US" altLang="zh-TW" dirty="0"/>
              <a:t>(multiple sequence alignment)</a:t>
            </a:r>
            <a:r>
              <a:rPr lang="zh-TW" altLang="en-US" dirty="0"/>
              <a:t>，接著建構一個查詢序列長度的 </a:t>
            </a:r>
            <a:r>
              <a:rPr lang="en-US" altLang="zh-TW" dirty="0"/>
              <a:t>profile</a:t>
            </a:r>
            <a:r>
              <a:rPr lang="zh-TW" altLang="en-US" dirty="0"/>
              <a:t>，而這 </a:t>
            </a:r>
            <a:r>
              <a:rPr lang="en-US" altLang="zh-TW" dirty="0"/>
              <a:t>profile </a:t>
            </a:r>
            <a:r>
              <a:rPr lang="zh-TW" altLang="en-US" dirty="0"/>
              <a:t>就是所謂的 </a:t>
            </a:r>
            <a:r>
              <a:rPr lang="en-US" altLang="zh-TW" dirty="0"/>
              <a:t>PSSM</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42</a:t>
            </a:fld>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PSSM</a:t>
            </a:r>
            <a:endParaRPr lang="zh-TW" altLang="en-US" dirty="0"/>
          </a:p>
        </p:txBody>
      </p:sp>
      <p:sp>
        <p:nvSpPr>
          <p:cNvPr id="3" name="內容版面配置區 2"/>
          <p:cNvSpPr>
            <a:spLocks noGrp="1"/>
          </p:cNvSpPr>
          <p:nvPr>
            <p:ph idx="1"/>
          </p:nvPr>
        </p:nvSpPr>
        <p:spPr/>
        <p:txBody>
          <a:bodyPr>
            <a:normAutofit/>
          </a:bodyPr>
          <a:lstStyle/>
          <a:p>
            <a:r>
              <a:rPr lang="zh-TW" altLang="en-US" dirty="0"/>
              <a:t>接下來使用上一步所產生的 </a:t>
            </a:r>
            <a:r>
              <a:rPr lang="en-US" altLang="zh-TW" dirty="0"/>
              <a:t>PSSM</a:t>
            </a:r>
            <a:r>
              <a:rPr lang="zh-TW" altLang="en-US" dirty="0"/>
              <a:t>，再以局部排比方式搜尋蛋白質資料 庫，把低於期望值的序列保留下來，然後將這些保留下來的序列做多重序 列排比，接著再建構一個新的</a:t>
            </a:r>
            <a:r>
              <a:rPr lang="en-US" altLang="zh-TW" dirty="0"/>
              <a:t>PSSM</a:t>
            </a:r>
            <a:r>
              <a:rPr lang="zh-TW" altLang="en-US" dirty="0"/>
              <a:t>。如此反覆搜尋直至沒有新的結果產 生為止。反覆的搜尋會增加結果的敏感性，可以找出更多同源的序列，此 時</a:t>
            </a:r>
            <a:r>
              <a:rPr lang="en-US" altLang="zh-TW" dirty="0"/>
              <a:t>PSSM</a:t>
            </a:r>
            <a:r>
              <a:rPr lang="zh-TW" altLang="en-US" dirty="0"/>
              <a:t>包含更多有用的演化資訊。</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43</a:t>
            </a:fld>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PSSM</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44</a:t>
            </a:fld>
            <a:endParaRPr lang="zh-TW" altLang="en-US"/>
          </a:p>
        </p:txBody>
      </p:sp>
      <p:pic>
        <p:nvPicPr>
          <p:cNvPr id="38914" name="Picture 2"/>
          <p:cNvPicPr>
            <a:picLocks noChangeAspect="1" noChangeArrowheads="1"/>
          </p:cNvPicPr>
          <p:nvPr/>
        </p:nvPicPr>
        <p:blipFill>
          <a:blip r:embed="rId2" cstate="print"/>
          <a:srcRect/>
          <a:stretch>
            <a:fillRect/>
          </a:stretch>
        </p:blipFill>
        <p:spPr bwMode="auto">
          <a:xfrm>
            <a:off x="1043608" y="1628800"/>
            <a:ext cx="6924675" cy="46101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HW</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將</a:t>
            </a:r>
            <a:r>
              <a:rPr lang="en-US" altLang="zh-TW" dirty="0"/>
              <a:t>feature</a:t>
            </a:r>
            <a:r>
              <a:rPr lang="zh-TW" altLang="en-US" dirty="0"/>
              <a:t>檔案利用</a:t>
            </a:r>
            <a:r>
              <a:rPr lang="en-US" altLang="zh-TW" dirty="0"/>
              <a:t>excel</a:t>
            </a:r>
            <a:r>
              <a:rPr lang="zh-TW" altLang="en-US" dirty="0"/>
              <a:t>轉成</a:t>
            </a:r>
            <a:r>
              <a:rPr lang="en-US" altLang="zh-TW" dirty="0"/>
              <a:t>.</a:t>
            </a:r>
            <a:r>
              <a:rPr lang="en-US" altLang="zh-TW" dirty="0" err="1"/>
              <a:t>csv</a:t>
            </a:r>
            <a:r>
              <a:rPr lang="zh-TW" altLang="en-US" dirty="0"/>
              <a:t>檔案格式</a:t>
            </a:r>
            <a:endParaRPr lang="en-US" altLang="zh-TW" dirty="0"/>
          </a:p>
          <a:p>
            <a:r>
              <a:rPr lang="zh-TW" altLang="en-US" dirty="0"/>
              <a:t>利用</a:t>
            </a:r>
            <a:r>
              <a:rPr lang="en-US" altLang="zh-TW" dirty="0"/>
              <a:t>WEKA</a:t>
            </a:r>
            <a:r>
              <a:rPr lang="zh-TW" altLang="en-US" dirty="0"/>
              <a:t>分析</a:t>
            </a:r>
            <a:endParaRPr lang="en-US" altLang="zh-TW" dirty="0"/>
          </a:p>
          <a:p>
            <a:pPr lvl="1"/>
            <a:r>
              <a:rPr lang="zh-TW" altLang="en-US" dirty="0"/>
              <a:t>用</a:t>
            </a:r>
            <a:r>
              <a:rPr lang="en-US" altLang="zh-TW" dirty="0"/>
              <a:t>SMO</a:t>
            </a:r>
            <a:r>
              <a:rPr lang="zh-TW" altLang="en-US" dirty="0"/>
              <a:t>分類</a:t>
            </a:r>
            <a:r>
              <a:rPr lang="en-US" altLang="zh-TW" dirty="0"/>
              <a:t>(10-fold cross-validation)</a:t>
            </a:r>
          </a:p>
          <a:p>
            <a:pPr lvl="2"/>
            <a:r>
              <a:rPr lang="en-US" altLang="zh-TW" dirty="0"/>
              <a:t>1.</a:t>
            </a:r>
            <a:r>
              <a:rPr lang="zh-TW" altLang="en-US" dirty="0"/>
              <a:t>繳交分析後結果</a:t>
            </a:r>
            <a:endParaRPr lang="en-US" altLang="zh-TW" dirty="0"/>
          </a:p>
          <a:p>
            <a:pPr lvl="3"/>
            <a:r>
              <a:rPr lang="en-US" altLang="zh-TW" dirty="0"/>
              <a:t>Correctly Classified Instances</a:t>
            </a:r>
          </a:p>
          <a:p>
            <a:pPr lvl="3"/>
            <a:r>
              <a:rPr lang="en-US" altLang="zh-TW" dirty="0"/>
              <a:t>Incorrectly Classified Instances</a:t>
            </a:r>
          </a:p>
          <a:p>
            <a:pPr lvl="3"/>
            <a:r>
              <a:rPr lang="en-US" altLang="zh-TW" dirty="0"/>
              <a:t>Precision,   Recall,  F-Measure and   ROC Area</a:t>
            </a:r>
            <a:r>
              <a:rPr lang="zh-TW" altLang="en-US" dirty="0"/>
              <a:t> </a:t>
            </a:r>
            <a:r>
              <a:rPr lang="en-US" altLang="zh-TW" dirty="0"/>
              <a:t>for </a:t>
            </a:r>
            <a:r>
              <a:rPr lang="en-US" altLang="zh-TW" dirty="0" err="1"/>
              <a:t>ess</a:t>
            </a:r>
            <a:r>
              <a:rPr lang="en-US" altLang="zh-TW" dirty="0"/>
              <a:t> class</a:t>
            </a:r>
          </a:p>
          <a:p>
            <a:pPr lvl="1"/>
            <a:r>
              <a:rPr lang="zh-TW" altLang="en-US" dirty="0"/>
              <a:t>用</a:t>
            </a:r>
            <a:r>
              <a:rPr lang="en-US" altLang="zh-TW" dirty="0"/>
              <a:t>SMO</a:t>
            </a:r>
            <a:r>
              <a:rPr lang="zh-TW" altLang="en-US" dirty="0"/>
              <a:t>分類並更改設定參數及</a:t>
            </a:r>
            <a:r>
              <a:rPr lang="en-US" altLang="zh-TW" dirty="0"/>
              <a:t>cross-validation</a:t>
            </a:r>
            <a:r>
              <a:rPr lang="zh-TW" altLang="en-US" dirty="0"/>
              <a:t>的數量</a:t>
            </a:r>
            <a:endParaRPr lang="en-US" altLang="zh-TW" dirty="0"/>
          </a:p>
          <a:p>
            <a:pPr lvl="2"/>
            <a:r>
              <a:rPr lang="zh-TW" altLang="en-US" dirty="0"/>
              <a:t>繳交你所設定的參數值以及分析後結果</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45</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561975"/>
          </a:xfrm>
        </p:spPr>
        <p:txBody>
          <a:bodyPr>
            <a:normAutofit fontScale="90000"/>
          </a:bodyPr>
          <a:lstStyle/>
          <a:p>
            <a:r>
              <a:rPr lang="en-US" altLang="zh-TW" sz="4000" dirty="0"/>
              <a:t>Download- WEKA</a:t>
            </a:r>
          </a:p>
        </p:txBody>
      </p:sp>
      <p:sp>
        <p:nvSpPr>
          <p:cNvPr id="16387" name="Rectangle 3"/>
          <p:cNvSpPr>
            <a:spLocks noGrp="1" noChangeArrowheads="1"/>
          </p:cNvSpPr>
          <p:nvPr>
            <p:ph type="body" idx="1"/>
          </p:nvPr>
        </p:nvSpPr>
        <p:spPr>
          <a:xfrm>
            <a:off x="468313" y="981075"/>
            <a:ext cx="8229600" cy="4525963"/>
          </a:xfrm>
        </p:spPr>
        <p:txBody>
          <a:bodyPr/>
          <a:lstStyle/>
          <a:p>
            <a:r>
              <a:rPr lang="en-US" altLang="zh-TW" dirty="0"/>
              <a:t>Web pages of WEKA as below:</a:t>
            </a:r>
          </a:p>
          <a:p>
            <a:pPr>
              <a:buFontTx/>
              <a:buNone/>
            </a:pPr>
            <a:r>
              <a:rPr lang="en-US" altLang="zh-TW" dirty="0">
                <a:hlinkClick r:id="rId2"/>
              </a:rPr>
              <a:t>http://www.cs.waikato.ac.nz/ml/weka/</a:t>
            </a:r>
            <a:r>
              <a:rPr lang="en-US" altLang="zh-TW" dirty="0"/>
              <a:t> </a:t>
            </a:r>
          </a:p>
          <a:p>
            <a:pPr>
              <a:buFontTx/>
              <a:buNone/>
            </a:pPr>
            <a:endParaRPr lang="en-US" altLang="zh-TW" dirty="0"/>
          </a:p>
          <a:p>
            <a:pPr>
              <a:buFontTx/>
              <a:buNone/>
            </a:pPr>
            <a:endParaRPr lang="en-US" altLang="zh-TW" dirty="0"/>
          </a:p>
          <a:p>
            <a:pPr>
              <a:buFontTx/>
              <a:buNone/>
            </a:pPr>
            <a:endParaRPr lang="en-US" altLang="zh-TW" dirty="0"/>
          </a:p>
          <a:p>
            <a:pPr>
              <a:buFontTx/>
              <a:buNone/>
            </a:pPr>
            <a:endParaRPr lang="en-US" altLang="zh-TW" dirty="0"/>
          </a:p>
          <a:p>
            <a:pPr>
              <a:buFontTx/>
              <a:buNone/>
            </a:pPr>
            <a:endParaRPr lang="en-US" altLang="zh-TW" dirty="0"/>
          </a:p>
          <a:p>
            <a:pPr>
              <a:buFontTx/>
              <a:buNone/>
            </a:pPr>
            <a:endParaRPr lang="en-US" altLang="zh-TW" dirty="0"/>
          </a:p>
          <a:p>
            <a:pPr>
              <a:buFontTx/>
              <a:buNone/>
            </a:pPr>
            <a:endParaRPr lang="en-US" altLang="zh-TW" dirty="0"/>
          </a:p>
          <a:p>
            <a:pPr>
              <a:buFontTx/>
              <a:buNone/>
            </a:pPr>
            <a:endParaRPr lang="en-US" altLang="zh-TW" dirty="0"/>
          </a:p>
        </p:txBody>
      </p:sp>
      <p:pic>
        <p:nvPicPr>
          <p:cNvPr id="16388" name="Picture 4"/>
          <p:cNvPicPr>
            <a:picLocks noChangeAspect="1" noChangeArrowheads="1"/>
          </p:cNvPicPr>
          <p:nvPr/>
        </p:nvPicPr>
        <p:blipFill>
          <a:blip r:embed="rId3" cstate="print"/>
          <a:srcRect/>
          <a:stretch>
            <a:fillRect/>
          </a:stretch>
        </p:blipFill>
        <p:spPr bwMode="auto">
          <a:xfrm>
            <a:off x="179388" y="2205038"/>
            <a:ext cx="8496300" cy="4251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Applications</a:t>
            </a:r>
            <a:endParaRPr lang="zh-TW" altLang="en-US" dirty="0"/>
          </a:p>
        </p:txBody>
      </p:sp>
      <p:sp>
        <p:nvSpPr>
          <p:cNvPr id="3" name="內容版面配置區 2"/>
          <p:cNvSpPr>
            <a:spLocks noGrp="1"/>
          </p:cNvSpPr>
          <p:nvPr>
            <p:ph idx="1"/>
          </p:nvPr>
        </p:nvSpPr>
        <p:spPr>
          <a:xfrm>
            <a:off x="457200" y="1600200"/>
            <a:ext cx="8229600" cy="3917032"/>
          </a:xfrm>
        </p:spPr>
        <p:txBody>
          <a:bodyPr>
            <a:normAutofit fontScale="77500" lnSpcReduction="20000"/>
          </a:bodyPr>
          <a:lstStyle/>
          <a:p>
            <a:r>
              <a:rPr lang="en-US" altLang="zh-TW" dirty="0"/>
              <a:t>Explorer </a:t>
            </a:r>
            <a:r>
              <a:rPr lang="zh-TW" altLang="en-US" dirty="0"/>
              <a:t>使用 </a:t>
            </a:r>
            <a:r>
              <a:rPr lang="en-US" altLang="zh-TW" dirty="0"/>
              <a:t>WEKA </a:t>
            </a:r>
            <a:r>
              <a:rPr lang="zh-TW" altLang="en-US" dirty="0"/>
              <a:t>探索資料的環境。</a:t>
            </a:r>
            <a:endParaRPr lang="en-US" altLang="zh-TW" dirty="0"/>
          </a:p>
          <a:p>
            <a:r>
              <a:rPr lang="en-US" altLang="zh-TW" dirty="0"/>
              <a:t>Experimenter </a:t>
            </a:r>
            <a:r>
              <a:rPr lang="zh-TW" altLang="en-US" dirty="0"/>
              <a:t>運行演算法試驗、管理演算法方案 之間的統計檢驗的環境。</a:t>
            </a:r>
            <a:endParaRPr lang="en-US" altLang="zh-TW" dirty="0"/>
          </a:p>
          <a:p>
            <a:r>
              <a:rPr lang="en-US" altLang="zh-TW" dirty="0" err="1"/>
              <a:t>KnowledgeFlow</a:t>
            </a:r>
            <a:r>
              <a:rPr lang="en-US" altLang="zh-TW" dirty="0"/>
              <a:t> </a:t>
            </a:r>
            <a:r>
              <a:rPr lang="zh-TW" altLang="en-US" dirty="0"/>
              <a:t>這個環境本質上和 </a:t>
            </a:r>
            <a:r>
              <a:rPr lang="en-US" altLang="zh-TW" dirty="0"/>
              <a:t>Explorer </a:t>
            </a:r>
            <a:r>
              <a:rPr lang="zh-TW" altLang="en-US" dirty="0"/>
              <a:t>所支持的功能是一樣的，但是它有一個可以拖放的介面。它有一個優勢，就是支持增量學習（</a:t>
            </a:r>
            <a:r>
              <a:rPr lang="en-US" altLang="zh-TW" dirty="0"/>
              <a:t>incremental learning</a:t>
            </a:r>
            <a:r>
              <a:rPr lang="zh-TW" altLang="en-US" dirty="0"/>
              <a:t>）。</a:t>
            </a:r>
            <a:endParaRPr lang="en-US" altLang="zh-TW" dirty="0"/>
          </a:p>
          <a:p>
            <a:r>
              <a:rPr lang="en-US" altLang="zh-TW" dirty="0" err="1"/>
              <a:t>SimpleCLI</a:t>
            </a:r>
            <a:r>
              <a:rPr lang="en-US" altLang="zh-TW" dirty="0"/>
              <a:t> </a:t>
            </a:r>
            <a:r>
              <a:rPr lang="zh-TW" altLang="en-US" dirty="0"/>
              <a:t>提供了一個簡單的命令列介面，從而可以在沒有自帶命令列的 作業系統中直接執行 </a:t>
            </a:r>
            <a:r>
              <a:rPr lang="en-US" altLang="zh-TW" dirty="0"/>
              <a:t>WEKA </a:t>
            </a:r>
            <a:r>
              <a:rPr lang="zh-TW" altLang="en-US" dirty="0"/>
              <a:t>命令。</a:t>
            </a:r>
            <a:endParaRPr lang="en-US" altLang="zh-TW" dirty="0"/>
          </a:p>
          <a:p>
            <a:endParaRPr lang="en-US" altLang="zh-TW" dirty="0"/>
          </a:p>
          <a:p>
            <a:endParaRPr lang="en-US" altLang="zh-TW" dirty="0"/>
          </a:p>
          <a:p>
            <a:r>
              <a:rPr lang="en-US" altLang="zh-TW" dirty="0">
                <a:hlinkClick r:id="rId2"/>
              </a:rPr>
              <a:t>3.55</a:t>
            </a:r>
            <a:r>
              <a:rPr lang="zh-TW" altLang="en-US" dirty="0">
                <a:hlinkClick r:id="rId2"/>
              </a:rPr>
              <a:t>繁中使用手冊</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a:pPr/>
              <a:t>6</a:t>
            </a:fld>
            <a:endParaRPr lang="zh-TW" altLang="en-US"/>
          </a:p>
        </p:txBody>
      </p:sp>
      <p:pic>
        <p:nvPicPr>
          <p:cNvPr id="1026" name="Picture 2"/>
          <p:cNvPicPr>
            <a:picLocks noChangeAspect="1" noChangeArrowheads="1"/>
          </p:cNvPicPr>
          <p:nvPr/>
        </p:nvPicPr>
        <p:blipFill>
          <a:blip r:embed="rId3" cstate="print"/>
          <a:srcRect/>
          <a:stretch>
            <a:fillRect/>
          </a:stretch>
        </p:blipFill>
        <p:spPr bwMode="auto">
          <a:xfrm>
            <a:off x="5868144" y="4574536"/>
            <a:ext cx="3275856" cy="2283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417512"/>
          </a:xfrm>
        </p:spPr>
        <p:txBody>
          <a:bodyPr>
            <a:normAutofit fontScale="90000"/>
          </a:bodyPr>
          <a:lstStyle/>
          <a:p>
            <a:r>
              <a:rPr lang="en-US" altLang="zh-TW" sz="3200" dirty="0"/>
              <a:t>The Flow Chart of Running SVM in WEKA</a:t>
            </a:r>
          </a:p>
        </p:txBody>
      </p:sp>
      <p:sp>
        <p:nvSpPr>
          <p:cNvPr id="5124" name="Line 4"/>
          <p:cNvSpPr>
            <a:spLocks noChangeShapeType="1"/>
          </p:cNvSpPr>
          <p:nvPr/>
        </p:nvSpPr>
        <p:spPr bwMode="auto">
          <a:xfrm>
            <a:off x="323850" y="836613"/>
            <a:ext cx="8496300" cy="0"/>
          </a:xfrm>
          <a:prstGeom prst="line">
            <a:avLst/>
          </a:prstGeom>
          <a:noFill/>
          <a:ln w="38100" cmpd="dbl">
            <a:solidFill>
              <a:srgbClr val="0000FF"/>
            </a:solidFill>
            <a:round/>
            <a:headEnd/>
            <a:tailEnd/>
          </a:ln>
          <a:effectLst/>
        </p:spPr>
        <p:txBody>
          <a:bodyPr/>
          <a:lstStyle/>
          <a:p>
            <a:endParaRPr lang="zh-TW" altLang="en-US"/>
          </a:p>
        </p:txBody>
      </p:sp>
      <p:sp>
        <p:nvSpPr>
          <p:cNvPr id="5125" name="Rectangle 5"/>
          <p:cNvSpPr>
            <a:spLocks noChangeArrowheads="1"/>
          </p:cNvSpPr>
          <p:nvPr/>
        </p:nvSpPr>
        <p:spPr bwMode="auto">
          <a:xfrm>
            <a:off x="395288" y="1341438"/>
            <a:ext cx="2376487" cy="576262"/>
          </a:xfrm>
          <a:prstGeom prst="rect">
            <a:avLst/>
          </a:prstGeom>
          <a:solidFill>
            <a:schemeClr val="accent1">
              <a:alpha val="80000"/>
            </a:schemeClr>
          </a:solidFill>
          <a:ln w="9525">
            <a:noFill/>
            <a:miter lim="800000"/>
            <a:headEnd/>
            <a:tailEnd/>
          </a:ln>
          <a:effectLst/>
        </p:spPr>
        <p:txBody>
          <a:bodyPr wrap="none" anchor="ctr"/>
          <a:lstStyle/>
          <a:p>
            <a:pPr algn="ctr"/>
            <a:r>
              <a:rPr lang="en-US" altLang="zh-TW" b="1">
                <a:solidFill>
                  <a:schemeClr val="accent2"/>
                </a:solidFill>
              </a:rPr>
              <a:t>Prepared</a:t>
            </a:r>
          </a:p>
          <a:p>
            <a:pPr algn="ctr"/>
            <a:r>
              <a:rPr lang="en-US" altLang="zh-TW">
                <a:solidFill>
                  <a:srgbClr val="0000FF"/>
                </a:solidFill>
              </a:rPr>
              <a:t>a training dataset</a:t>
            </a:r>
          </a:p>
        </p:txBody>
      </p:sp>
      <p:sp>
        <p:nvSpPr>
          <p:cNvPr id="5126" name="Line 6"/>
          <p:cNvSpPr>
            <a:spLocks noChangeShapeType="1"/>
          </p:cNvSpPr>
          <p:nvPr/>
        </p:nvSpPr>
        <p:spPr bwMode="auto">
          <a:xfrm>
            <a:off x="1547813" y="1916113"/>
            <a:ext cx="0" cy="288925"/>
          </a:xfrm>
          <a:prstGeom prst="line">
            <a:avLst/>
          </a:prstGeom>
          <a:noFill/>
          <a:ln w="9525">
            <a:solidFill>
              <a:schemeClr val="tx1"/>
            </a:solidFill>
            <a:round/>
            <a:headEnd/>
            <a:tailEnd type="triangle" w="med" len="med"/>
          </a:ln>
          <a:effectLst/>
        </p:spPr>
        <p:txBody>
          <a:bodyPr/>
          <a:lstStyle/>
          <a:p>
            <a:endParaRPr lang="zh-TW" altLang="en-US"/>
          </a:p>
        </p:txBody>
      </p:sp>
      <p:sp>
        <p:nvSpPr>
          <p:cNvPr id="5127" name="Rectangle 7"/>
          <p:cNvSpPr>
            <a:spLocks noChangeArrowheads="1"/>
          </p:cNvSpPr>
          <p:nvPr/>
        </p:nvSpPr>
        <p:spPr bwMode="auto">
          <a:xfrm>
            <a:off x="684213" y="2205038"/>
            <a:ext cx="1873250" cy="792162"/>
          </a:xfrm>
          <a:prstGeom prst="rect">
            <a:avLst/>
          </a:prstGeom>
          <a:solidFill>
            <a:schemeClr val="accent1">
              <a:alpha val="80000"/>
            </a:schemeClr>
          </a:solidFill>
          <a:ln w="9525">
            <a:noFill/>
            <a:miter lim="800000"/>
            <a:headEnd/>
            <a:tailEnd/>
          </a:ln>
          <a:effectLst/>
        </p:spPr>
        <p:txBody>
          <a:bodyPr wrap="none" anchor="ctr"/>
          <a:lstStyle/>
          <a:p>
            <a:pPr algn="ctr"/>
            <a:r>
              <a:rPr lang="en-US" altLang="zh-TW" b="1">
                <a:solidFill>
                  <a:schemeClr val="accent2"/>
                </a:solidFill>
              </a:rPr>
              <a:t>Opening WEKA </a:t>
            </a:r>
          </a:p>
          <a:p>
            <a:pPr algn="ctr"/>
            <a:r>
              <a:rPr lang="en-US" altLang="zh-TW" b="1">
                <a:solidFill>
                  <a:schemeClr val="accent2"/>
                </a:solidFill>
              </a:rPr>
              <a:t>Software</a:t>
            </a:r>
            <a:endParaRPr lang="en-US" altLang="zh-TW"/>
          </a:p>
        </p:txBody>
      </p:sp>
      <p:sp>
        <p:nvSpPr>
          <p:cNvPr id="5130" name="Rectangle 10"/>
          <p:cNvSpPr>
            <a:spLocks noChangeArrowheads="1"/>
          </p:cNvSpPr>
          <p:nvPr/>
        </p:nvSpPr>
        <p:spPr bwMode="auto">
          <a:xfrm>
            <a:off x="684213" y="3284538"/>
            <a:ext cx="1873250" cy="792162"/>
          </a:xfrm>
          <a:prstGeom prst="rect">
            <a:avLst/>
          </a:prstGeom>
          <a:solidFill>
            <a:schemeClr val="accent1">
              <a:alpha val="80000"/>
            </a:schemeClr>
          </a:solidFill>
          <a:ln w="9525">
            <a:noFill/>
            <a:miter lim="800000"/>
            <a:headEnd/>
            <a:tailEnd/>
          </a:ln>
          <a:effectLst/>
        </p:spPr>
        <p:txBody>
          <a:bodyPr wrap="none" anchor="ctr"/>
          <a:lstStyle/>
          <a:p>
            <a:pPr algn="ctr"/>
            <a:r>
              <a:rPr lang="en-US" altLang="zh-TW" b="1">
                <a:solidFill>
                  <a:schemeClr val="accent2"/>
                </a:solidFill>
              </a:rPr>
              <a:t>Opening A </a:t>
            </a:r>
          </a:p>
          <a:p>
            <a:pPr algn="ctr"/>
            <a:r>
              <a:rPr lang="en-US" altLang="zh-TW" b="1">
                <a:solidFill>
                  <a:schemeClr val="accent2"/>
                </a:solidFill>
              </a:rPr>
              <a:t>Training Dataset</a:t>
            </a:r>
            <a:endParaRPr lang="en-US" altLang="zh-TW"/>
          </a:p>
        </p:txBody>
      </p:sp>
      <p:sp>
        <p:nvSpPr>
          <p:cNvPr id="5133" name="Rectangle 13"/>
          <p:cNvSpPr>
            <a:spLocks noChangeArrowheads="1"/>
          </p:cNvSpPr>
          <p:nvPr/>
        </p:nvSpPr>
        <p:spPr bwMode="auto">
          <a:xfrm>
            <a:off x="684213" y="4365625"/>
            <a:ext cx="1873250" cy="792163"/>
          </a:xfrm>
          <a:prstGeom prst="rect">
            <a:avLst/>
          </a:prstGeom>
          <a:solidFill>
            <a:schemeClr val="accent1">
              <a:alpha val="80000"/>
            </a:schemeClr>
          </a:solidFill>
          <a:ln w="9525">
            <a:noFill/>
            <a:miter lim="800000"/>
            <a:headEnd/>
            <a:tailEnd/>
          </a:ln>
          <a:effectLst/>
        </p:spPr>
        <p:txBody>
          <a:bodyPr wrap="none" anchor="ctr"/>
          <a:lstStyle/>
          <a:p>
            <a:pPr algn="ctr"/>
            <a:r>
              <a:rPr lang="en-US" altLang="zh-TW" b="1" dirty="0">
                <a:solidFill>
                  <a:schemeClr val="accent2"/>
                </a:solidFill>
              </a:rPr>
              <a:t>Selected SVM </a:t>
            </a:r>
          </a:p>
          <a:p>
            <a:pPr algn="ctr"/>
            <a:r>
              <a:rPr lang="en-US" altLang="zh-TW" b="1" dirty="0">
                <a:solidFill>
                  <a:schemeClr val="accent2"/>
                </a:solidFill>
              </a:rPr>
              <a:t>module in WEKA</a:t>
            </a:r>
            <a:endParaRPr lang="en-US" altLang="zh-TW" dirty="0"/>
          </a:p>
        </p:txBody>
      </p:sp>
      <p:sp>
        <p:nvSpPr>
          <p:cNvPr id="5136" name="Rectangle 16"/>
          <p:cNvSpPr>
            <a:spLocks noChangeArrowheads="1"/>
          </p:cNvSpPr>
          <p:nvPr/>
        </p:nvSpPr>
        <p:spPr bwMode="auto">
          <a:xfrm>
            <a:off x="539750" y="5445125"/>
            <a:ext cx="2160588" cy="792163"/>
          </a:xfrm>
          <a:prstGeom prst="rect">
            <a:avLst/>
          </a:prstGeom>
          <a:solidFill>
            <a:schemeClr val="accent1">
              <a:alpha val="80000"/>
            </a:schemeClr>
          </a:solidFill>
          <a:ln w="9525">
            <a:noFill/>
            <a:miter lim="800000"/>
            <a:headEnd/>
            <a:tailEnd/>
          </a:ln>
          <a:effectLst/>
        </p:spPr>
        <p:txBody>
          <a:bodyPr wrap="none" anchor="ctr"/>
          <a:lstStyle/>
          <a:p>
            <a:pPr algn="ctr"/>
            <a:r>
              <a:rPr lang="en-US" altLang="zh-TW" b="1">
                <a:solidFill>
                  <a:schemeClr val="accent2"/>
                </a:solidFill>
              </a:rPr>
              <a:t>Choosing  proper </a:t>
            </a:r>
          </a:p>
          <a:p>
            <a:pPr algn="ctr"/>
            <a:r>
              <a:rPr lang="en-US" altLang="zh-TW" b="1">
                <a:solidFill>
                  <a:schemeClr val="accent2"/>
                </a:solidFill>
              </a:rPr>
              <a:t>parameters in SVM</a:t>
            </a:r>
            <a:endParaRPr lang="en-US" altLang="zh-TW"/>
          </a:p>
        </p:txBody>
      </p:sp>
      <p:sp>
        <p:nvSpPr>
          <p:cNvPr id="5137" name="Line 17"/>
          <p:cNvSpPr>
            <a:spLocks noChangeShapeType="1"/>
          </p:cNvSpPr>
          <p:nvPr/>
        </p:nvSpPr>
        <p:spPr bwMode="auto">
          <a:xfrm>
            <a:off x="1547813" y="5157788"/>
            <a:ext cx="0" cy="288925"/>
          </a:xfrm>
          <a:prstGeom prst="line">
            <a:avLst/>
          </a:prstGeom>
          <a:noFill/>
          <a:ln w="9525">
            <a:solidFill>
              <a:schemeClr val="tx1"/>
            </a:solidFill>
            <a:round/>
            <a:headEnd/>
            <a:tailEnd type="triangle" w="med" len="med"/>
          </a:ln>
          <a:effectLst/>
        </p:spPr>
        <p:txBody>
          <a:bodyPr/>
          <a:lstStyle/>
          <a:p>
            <a:endParaRPr lang="zh-TW" altLang="en-US"/>
          </a:p>
        </p:txBody>
      </p:sp>
      <p:sp>
        <p:nvSpPr>
          <p:cNvPr id="5138" name="Line 18"/>
          <p:cNvSpPr>
            <a:spLocks noChangeShapeType="1"/>
          </p:cNvSpPr>
          <p:nvPr/>
        </p:nvSpPr>
        <p:spPr bwMode="auto">
          <a:xfrm>
            <a:off x="4356100" y="1771650"/>
            <a:ext cx="0" cy="288925"/>
          </a:xfrm>
          <a:prstGeom prst="line">
            <a:avLst/>
          </a:prstGeom>
          <a:noFill/>
          <a:ln w="9525">
            <a:solidFill>
              <a:schemeClr val="tx1"/>
            </a:solidFill>
            <a:round/>
            <a:headEnd/>
            <a:tailEnd type="triangle" w="med" len="med"/>
          </a:ln>
          <a:effectLst/>
        </p:spPr>
        <p:txBody>
          <a:bodyPr/>
          <a:lstStyle/>
          <a:p>
            <a:endParaRPr lang="zh-TW" altLang="en-US"/>
          </a:p>
        </p:txBody>
      </p:sp>
      <p:sp>
        <p:nvSpPr>
          <p:cNvPr id="5139" name="Line 19"/>
          <p:cNvSpPr>
            <a:spLocks noChangeShapeType="1"/>
          </p:cNvSpPr>
          <p:nvPr/>
        </p:nvSpPr>
        <p:spPr bwMode="auto">
          <a:xfrm>
            <a:off x="1547813" y="4076700"/>
            <a:ext cx="0" cy="288925"/>
          </a:xfrm>
          <a:prstGeom prst="line">
            <a:avLst/>
          </a:prstGeom>
          <a:noFill/>
          <a:ln w="9525">
            <a:solidFill>
              <a:schemeClr val="tx1"/>
            </a:solidFill>
            <a:round/>
            <a:headEnd/>
            <a:tailEnd type="triangle" w="med" len="med"/>
          </a:ln>
          <a:effectLst/>
        </p:spPr>
        <p:txBody>
          <a:bodyPr/>
          <a:lstStyle/>
          <a:p>
            <a:endParaRPr lang="zh-TW" altLang="en-US"/>
          </a:p>
        </p:txBody>
      </p:sp>
      <p:sp>
        <p:nvSpPr>
          <p:cNvPr id="5140" name="Line 20"/>
          <p:cNvSpPr>
            <a:spLocks noChangeShapeType="1"/>
          </p:cNvSpPr>
          <p:nvPr/>
        </p:nvSpPr>
        <p:spPr bwMode="auto">
          <a:xfrm>
            <a:off x="1547813" y="2997200"/>
            <a:ext cx="0" cy="288925"/>
          </a:xfrm>
          <a:prstGeom prst="line">
            <a:avLst/>
          </a:prstGeom>
          <a:noFill/>
          <a:ln w="9525">
            <a:solidFill>
              <a:schemeClr val="tx1"/>
            </a:solidFill>
            <a:round/>
            <a:headEnd/>
            <a:tailEnd type="triangle" w="med" len="med"/>
          </a:ln>
          <a:effectLst/>
        </p:spPr>
        <p:txBody>
          <a:bodyPr/>
          <a:lstStyle/>
          <a:p>
            <a:endParaRPr lang="zh-TW" altLang="en-US"/>
          </a:p>
        </p:txBody>
      </p:sp>
      <p:grpSp>
        <p:nvGrpSpPr>
          <p:cNvPr id="2" name="Group 24"/>
          <p:cNvGrpSpPr>
            <a:grpSpLocks/>
          </p:cNvGrpSpPr>
          <p:nvPr/>
        </p:nvGrpSpPr>
        <p:grpSpPr bwMode="auto">
          <a:xfrm>
            <a:off x="2700338" y="1484313"/>
            <a:ext cx="576262" cy="4392612"/>
            <a:chOff x="1701" y="845"/>
            <a:chExt cx="363" cy="2857"/>
          </a:xfrm>
        </p:grpSpPr>
        <p:sp>
          <p:nvSpPr>
            <p:cNvPr id="5141" name="Line 21"/>
            <p:cNvSpPr>
              <a:spLocks noChangeShapeType="1"/>
            </p:cNvSpPr>
            <p:nvPr/>
          </p:nvSpPr>
          <p:spPr bwMode="auto">
            <a:xfrm>
              <a:off x="1701" y="3702"/>
              <a:ext cx="181" cy="0"/>
            </a:xfrm>
            <a:prstGeom prst="line">
              <a:avLst/>
            </a:prstGeom>
            <a:noFill/>
            <a:ln w="9525">
              <a:solidFill>
                <a:schemeClr val="tx1"/>
              </a:solidFill>
              <a:round/>
              <a:headEnd/>
              <a:tailEnd/>
            </a:ln>
            <a:effectLst/>
          </p:spPr>
          <p:txBody>
            <a:bodyPr/>
            <a:lstStyle/>
            <a:p>
              <a:endParaRPr lang="zh-TW" altLang="en-US"/>
            </a:p>
          </p:txBody>
        </p:sp>
        <p:sp>
          <p:nvSpPr>
            <p:cNvPr id="5142" name="Line 22"/>
            <p:cNvSpPr>
              <a:spLocks noChangeShapeType="1"/>
            </p:cNvSpPr>
            <p:nvPr/>
          </p:nvSpPr>
          <p:spPr bwMode="auto">
            <a:xfrm flipV="1">
              <a:off x="1882" y="845"/>
              <a:ext cx="0" cy="2857"/>
            </a:xfrm>
            <a:prstGeom prst="line">
              <a:avLst/>
            </a:prstGeom>
            <a:noFill/>
            <a:ln w="9525">
              <a:solidFill>
                <a:schemeClr val="tx1"/>
              </a:solidFill>
              <a:round/>
              <a:headEnd/>
              <a:tailEnd/>
            </a:ln>
            <a:effectLst/>
          </p:spPr>
          <p:txBody>
            <a:bodyPr/>
            <a:lstStyle/>
            <a:p>
              <a:endParaRPr lang="zh-TW" altLang="en-US"/>
            </a:p>
          </p:txBody>
        </p:sp>
        <p:sp>
          <p:nvSpPr>
            <p:cNvPr id="5143" name="Line 23"/>
            <p:cNvSpPr>
              <a:spLocks noChangeShapeType="1"/>
            </p:cNvSpPr>
            <p:nvPr/>
          </p:nvSpPr>
          <p:spPr bwMode="auto">
            <a:xfrm>
              <a:off x="1882" y="845"/>
              <a:ext cx="182" cy="0"/>
            </a:xfrm>
            <a:prstGeom prst="line">
              <a:avLst/>
            </a:prstGeom>
            <a:noFill/>
            <a:ln w="9525">
              <a:solidFill>
                <a:schemeClr val="tx1"/>
              </a:solidFill>
              <a:round/>
              <a:headEnd/>
              <a:tailEnd type="triangle" w="med" len="med"/>
            </a:ln>
            <a:effectLst/>
          </p:spPr>
          <p:txBody>
            <a:bodyPr/>
            <a:lstStyle/>
            <a:p>
              <a:endParaRPr lang="zh-TW" altLang="en-US"/>
            </a:p>
          </p:txBody>
        </p:sp>
      </p:grpSp>
      <p:sp>
        <p:nvSpPr>
          <p:cNvPr id="5145" name="Rectangle 25"/>
          <p:cNvSpPr>
            <a:spLocks noChangeArrowheads="1"/>
          </p:cNvSpPr>
          <p:nvPr/>
        </p:nvSpPr>
        <p:spPr bwMode="auto">
          <a:xfrm>
            <a:off x="3276600" y="1195388"/>
            <a:ext cx="2590800" cy="576262"/>
          </a:xfrm>
          <a:prstGeom prst="rect">
            <a:avLst/>
          </a:prstGeom>
          <a:solidFill>
            <a:schemeClr val="accent1">
              <a:alpha val="80000"/>
            </a:schemeClr>
          </a:solidFill>
          <a:ln w="9525">
            <a:noFill/>
            <a:miter lim="800000"/>
            <a:headEnd/>
            <a:tailEnd/>
          </a:ln>
          <a:effectLst/>
        </p:spPr>
        <p:txBody>
          <a:bodyPr wrap="none" anchor="ctr"/>
          <a:lstStyle/>
          <a:p>
            <a:pPr algn="ctr"/>
            <a:r>
              <a:rPr lang="en-US" altLang="zh-TW" b="1">
                <a:solidFill>
                  <a:schemeClr val="accent2"/>
                </a:solidFill>
              </a:rPr>
              <a:t>Selected Test Options</a:t>
            </a:r>
            <a:endParaRPr lang="en-US" altLang="zh-TW"/>
          </a:p>
        </p:txBody>
      </p:sp>
      <p:sp>
        <p:nvSpPr>
          <p:cNvPr id="5147" name="Rectangle 27"/>
          <p:cNvSpPr>
            <a:spLocks noChangeArrowheads="1"/>
          </p:cNvSpPr>
          <p:nvPr/>
        </p:nvSpPr>
        <p:spPr bwMode="auto">
          <a:xfrm>
            <a:off x="3492500" y="2058988"/>
            <a:ext cx="1873250" cy="649287"/>
          </a:xfrm>
          <a:prstGeom prst="rect">
            <a:avLst/>
          </a:prstGeom>
          <a:solidFill>
            <a:schemeClr val="accent1">
              <a:alpha val="80000"/>
            </a:schemeClr>
          </a:solidFill>
          <a:ln w="9525">
            <a:noFill/>
            <a:miter lim="800000"/>
            <a:headEnd/>
            <a:tailEnd/>
          </a:ln>
          <a:effectLst/>
        </p:spPr>
        <p:txBody>
          <a:bodyPr wrap="none" anchor="ctr"/>
          <a:lstStyle/>
          <a:p>
            <a:pPr algn="ctr"/>
            <a:r>
              <a:rPr lang="en-US" altLang="zh-TW" b="1">
                <a:solidFill>
                  <a:schemeClr val="accent2"/>
                </a:solidFill>
              </a:rPr>
              <a:t>Selected </a:t>
            </a:r>
          </a:p>
          <a:p>
            <a:pPr algn="ctr"/>
            <a:r>
              <a:rPr lang="en-US" altLang="zh-TW" b="1">
                <a:solidFill>
                  <a:schemeClr val="accent2"/>
                </a:solidFill>
              </a:rPr>
              <a:t>Response</a:t>
            </a:r>
            <a:endParaRPr lang="en-US" altLang="zh-TW"/>
          </a:p>
        </p:txBody>
      </p:sp>
      <p:sp>
        <p:nvSpPr>
          <p:cNvPr id="5148" name="Line 28"/>
          <p:cNvSpPr>
            <a:spLocks noChangeShapeType="1"/>
          </p:cNvSpPr>
          <p:nvPr/>
        </p:nvSpPr>
        <p:spPr bwMode="auto">
          <a:xfrm>
            <a:off x="4356100" y="2708275"/>
            <a:ext cx="0" cy="288925"/>
          </a:xfrm>
          <a:prstGeom prst="line">
            <a:avLst/>
          </a:prstGeom>
          <a:noFill/>
          <a:ln w="9525">
            <a:solidFill>
              <a:schemeClr val="tx1"/>
            </a:solidFill>
            <a:round/>
            <a:headEnd/>
            <a:tailEnd type="triangle" w="med" len="med"/>
          </a:ln>
          <a:effectLst/>
        </p:spPr>
        <p:txBody>
          <a:bodyPr/>
          <a:lstStyle/>
          <a:p>
            <a:endParaRPr lang="zh-TW" altLang="en-US"/>
          </a:p>
        </p:txBody>
      </p:sp>
      <p:sp>
        <p:nvSpPr>
          <p:cNvPr id="5149" name="Rectangle 29"/>
          <p:cNvSpPr>
            <a:spLocks noChangeArrowheads="1"/>
          </p:cNvSpPr>
          <p:nvPr/>
        </p:nvSpPr>
        <p:spPr bwMode="auto">
          <a:xfrm>
            <a:off x="3492500" y="2995613"/>
            <a:ext cx="1873250" cy="431800"/>
          </a:xfrm>
          <a:prstGeom prst="rect">
            <a:avLst/>
          </a:prstGeom>
          <a:solidFill>
            <a:schemeClr val="accent1">
              <a:alpha val="80000"/>
            </a:schemeClr>
          </a:solidFill>
          <a:ln w="9525">
            <a:noFill/>
            <a:miter lim="800000"/>
            <a:headEnd/>
            <a:tailEnd/>
          </a:ln>
          <a:effectLst/>
        </p:spPr>
        <p:txBody>
          <a:bodyPr wrap="none" anchor="ctr"/>
          <a:lstStyle/>
          <a:p>
            <a:pPr algn="ctr"/>
            <a:r>
              <a:rPr lang="en-US" altLang="zh-TW" b="1">
                <a:solidFill>
                  <a:schemeClr val="accent2"/>
                </a:solidFill>
              </a:rPr>
              <a:t>Results</a:t>
            </a:r>
            <a:endParaRPr lang="en-US" altLang="zh-TW"/>
          </a:p>
        </p:txBody>
      </p:sp>
      <p:sp>
        <p:nvSpPr>
          <p:cNvPr id="5150" name="Line 30"/>
          <p:cNvSpPr>
            <a:spLocks noChangeShapeType="1"/>
          </p:cNvSpPr>
          <p:nvPr/>
        </p:nvSpPr>
        <p:spPr bwMode="auto">
          <a:xfrm>
            <a:off x="4356100" y="3427413"/>
            <a:ext cx="0" cy="288925"/>
          </a:xfrm>
          <a:prstGeom prst="line">
            <a:avLst/>
          </a:prstGeom>
          <a:noFill/>
          <a:ln w="9525">
            <a:solidFill>
              <a:schemeClr val="tx1"/>
            </a:solidFill>
            <a:round/>
            <a:headEnd/>
            <a:tailEnd type="triangle" w="med" len="med"/>
          </a:ln>
          <a:effectLst/>
        </p:spPr>
        <p:txBody>
          <a:bodyPr/>
          <a:lstStyle/>
          <a:p>
            <a:endParaRPr lang="zh-TW" altLang="en-US"/>
          </a:p>
        </p:txBody>
      </p:sp>
      <p:sp>
        <p:nvSpPr>
          <p:cNvPr id="5151" name="Rectangle 31"/>
          <p:cNvSpPr>
            <a:spLocks noChangeArrowheads="1"/>
          </p:cNvSpPr>
          <p:nvPr/>
        </p:nvSpPr>
        <p:spPr bwMode="auto">
          <a:xfrm>
            <a:off x="3563938" y="3716338"/>
            <a:ext cx="1728787" cy="576262"/>
          </a:xfrm>
          <a:prstGeom prst="rect">
            <a:avLst/>
          </a:prstGeom>
          <a:solidFill>
            <a:schemeClr val="accent1">
              <a:alpha val="80000"/>
            </a:schemeClr>
          </a:solidFill>
          <a:ln w="9525">
            <a:noFill/>
            <a:miter lim="800000"/>
            <a:headEnd/>
            <a:tailEnd/>
          </a:ln>
          <a:effectLst/>
        </p:spPr>
        <p:txBody>
          <a:bodyPr wrap="none" anchor="ctr"/>
          <a:lstStyle/>
          <a:p>
            <a:pPr algn="ctr"/>
            <a:r>
              <a:rPr lang="en-US" altLang="zh-TW" b="1">
                <a:solidFill>
                  <a:schemeClr val="accent2"/>
                </a:solidFill>
              </a:rPr>
              <a:t>Prediction</a:t>
            </a:r>
          </a:p>
          <a:p>
            <a:pPr algn="ctr"/>
            <a:r>
              <a:rPr lang="en-US" altLang="zh-TW" b="1">
                <a:solidFill>
                  <a:schemeClr val="accent2"/>
                </a:solidFill>
              </a:rPr>
              <a:t>information</a:t>
            </a:r>
            <a:endParaRPr lang="en-US" altLang="zh-TW"/>
          </a:p>
        </p:txBody>
      </p:sp>
      <p:sp>
        <p:nvSpPr>
          <p:cNvPr id="5153" name="Line 33"/>
          <p:cNvSpPr>
            <a:spLocks noChangeShapeType="1"/>
          </p:cNvSpPr>
          <p:nvPr/>
        </p:nvSpPr>
        <p:spPr bwMode="auto">
          <a:xfrm flipH="1">
            <a:off x="5867400" y="1485900"/>
            <a:ext cx="720725" cy="0"/>
          </a:xfrm>
          <a:prstGeom prst="line">
            <a:avLst/>
          </a:prstGeom>
          <a:noFill/>
          <a:ln w="9525">
            <a:solidFill>
              <a:schemeClr val="tx1"/>
            </a:solidFill>
            <a:prstDash val="dash"/>
            <a:round/>
            <a:headEnd type="triangle" w="med" len="med"/>
            <a:tailEnd type="triangle" w="med" len="med"/>
          </a:ln>
          <a:effectLst/>
        </p:spPr>
        <p:txBody>
          <a:bodyPr/>
          <a:lstStyle/>
          <a:p>
            <a:endParaRPr lang="zh-TW" altLang="en-US"/>
          </a:p>
        </p:txBody>
      </p:sp>
      <p:sp>
        <p:nvSpPr>
          <p:cNvPr id="5154" name="Rectangle 34"/>
          <p:cNvSpPr>
            <a:spLocks noChangeArrowheads="1"/>
          </p:cNvSpPr>
          <p:nvPr/>
        </p:nvSpPr>
        <p:spPr bwMode="auto">
          <a:xfrm>
            <a:off x="6588125" y="1196975"/>
            <a:ext cx="2376488" cy="647700"/>
          </a:xfrm>
          <a:prstGeom prst="rect">
            <a:avLst/>
          </a:prstGeom>
          <a:solidFill>
            <a:srgbClr val="008000">
              <a:alpha val="34000"/>
            </a:srgbClr>
          </a:solidFill>
          <a:ln w="9525">
            <a:noFill/>
            <a:miter lim="800000"/>
            <a:headEnd/>
            <a:tailEnd/>
          </a:ln>
          <a:effectLst/>
        </p:spPr>
        <p:txBody>
          <a:bodyPr wrap="none" anchor="ctr"/>
          <a:lstStyle/>
          <a:p>
            <a:pPr algn="ctr"/>
            <a:r>
              <a:rPr lang="en-US" altLang="zh-TW">
                <a:solidFill>
                  <a:srgbClr val="FF0000"/>
                </a:solidFill>
              </a:rPr>
              <a:t>Cross-validation</a:t>
            </a:r>
          </a:p>
          <a:p>
            <a:pPr algn="ctr"/>
            <a:r>
              <a:rPr lang="en-US" altLang="zh-TW">
                <a:solidFill>
                  <a:srgbClr val="FF0000"/>
                </a:solidFill>
              </a:rPr>
              <a:t>Folds = Observations</a:t>
            </a:r>
          </a:p>
        </p:txBody>
      </p:sp>
      <p:sp>
        <p:nvSpPr>
          <p:cNvPr id="5155" name="Line 35"/>
          <p:cNvSpPr>
            <a:spLocks noChangeShapeType="1"/>
          </p:cNvSpPr>
          <p:nvPr/>
        </p:nvSpPr>
        <p:spPr bwMode="auto">
          <a:xfrm flipH="1" flipV="1">
            <a:off x="5435600" y="2420938"/>
            <a:ext cx="1152525" cy="1587"/>
          </a:xfrm>
          <a:prstGeom prst="line">
            <a:avLst/>
          </a:prstGeom>
          <a:noFill/>
          <a:ln w="9525">
            <a:solidFill>
              <a:schemeClr val="tx1"/>
            </a:solidFill>
            <a:prstDash val="dash"/>
            <a:round/>
            <a:headEnd type="triangle" w="med" len="med"/>
            <a:tailEnd type="triangle" w="med" len="med"/>
          </a:ln>
          <a:effectLst/>
        </p:spPr>
        <p:txBody>
          <a:bodyPr/>
          <a:lstStyle/>
          <a:p>
            <a:endParaRPr lang="zh-TW" altLang="en-US"/>
          </a:p>
        </p:txBody>
      </p:sp>
      <p:sp>
        <p:nvSpPr>
          <p:cNvPr id="5156" name="Rectangle 36"/>
          <p:cNvSpPr>
            <a:spLocks noChangeArrowheads="1"/>
          </p:cNvSpPr>
          <p:nvPr/>
        </p:nvSpPr>
        <p:spPr bwMode="auto">
          <a:xfrm>
            <a:off x="6588125" y="2133600"/>
            <a:ext cx="2376488" cy="647700"/>
          </a:xfrm>
          <a:prstGeom prst="rect">
            <a:avLst/>
          </a:prstGeom>
          <a:solidFill>
            <a:srgbClr val="008000">
              <a:alpha val="34000"/>
            </a:srgbClr>
          </a:solidFill>
          <a:ln w="9525">
            <a:noFill/>
            <a:miter lim="800000"/>
            <a:headEnd/>
            <a:tailEnd/>
          </a:ln>
          <a:effectLst/>
        </p:spPr>
        <p:txBody>
          <a:bodyPr wrap="none" anchor="ctr"/>
          <a:lstStyle/>
          <a:p>
            <a:pPr algn="ctr"/>
            <a:r>
              <a:rPr lang="en-US" altLang="zh-TW" dirty="0">
                <a:solidFill>
                  <a:srgbClr val="FF0000"/>
                </a:solidFill>
              </a:rPr>
              <a:t>Response should be </a:t>
            </a:r>
          </a:p>
          <a:p>
            <a:pPr algn="ctr"/>
            <a:r>
              <a:rPr lang="en-US" altLang="zh-TW" dirty="0">
                <a:solidFill>
                  <a:srgbClr val="FF0000"/>
                </a:solidFill>
              </a:rPr>
              <a:t>categorical variable.</a:t>
            </a:r>
          </a:p>
        </p:txBody>
      </p:sp>
      <p:sp>
        <p:nvSpPr>
          <p:cNvPr id="5157" name="Line 37"/>
          <p:cNvSpPr>
            <a:spLocks noChangeShapeType="1"/>
          </p:cNvSpPr>
          <p:nvPr/>
        </p:nvSpPr>
        <p:spPr bwMode="auto">
          <a:xfrm flipH="1" flipV="1">
            <a:off x="5435600" y="4005263"/>
            <a:ext cx="1152525" cy="1587"/>
          </a:xfrm>
          <a:prstGeom prst="line">
            <a:avLst/>
          </a:prstGeom>
          <a:noFill/>
          <a:ln w="9525">
            <a:solidFill>
              <a:schemeClr val="tx1"/>
            </a:solidFill>
            <a:prstDash val="dash"/>
            <a:round/>
            <a:headEnd type="triangle" w="med" len="med"/>
            <a:tailEnd type="triangle" w="med" len="med"/>
          </a:ln>
          <a:effectLst/>
        </p:spPr>
        <p:txBody>
          <a:bodyPr/>
          <a:lstStyle/>
          <a:p>
            <a:endParaRPr lang="zh-TW" altLang="en-US"/>
          </a:p>
        </p:txBody>
      </p:sp>
      <p:sp>
        <p:nvSpPr>
          <p:cNvPr id="5158" name="Rectangle 38"/>
          <p:cNvSpPr>
            <a:spLocks noChangeArrowheads="1"/>
          </p:cNvSpPr>
          <p:nvPr/>
        </p:nvSpPr>
        <p:spPr bwMode="auto">
          <a:xfrm>
            <a:off x="6588125" y="3575050"/>
            <a:ext cx="2232025" cy="1079500"/>
          </a:xfrm>
          <a:prstGeom prst="rect">
            <a:avLst/>
          </a:prstGeom>
          <a:solidFill>
            <a:srgbClr val="008000">
              <a:alpha val="34000"/>
            </a:srgbClr>
          </a:solidFill>
          <a:ln w="9525">
            <a:noFill/>
            <a:miter lim="800000"/>
            <a:headEnd/>
            <a:tailEnd/>
          </a:ln>
          <a:effectLst/>
        </p:spPr>
        <p:txBody>
          <a:bodyPr wrap="none" anchor="ctr"/>
          <a:lstStyle/>
          <a:p>
            <a:pPr algn="ctr"/>
            <a:r>
              <a:rPr lang="en-US" altLang="zh-TW">
                <a:solidFill>
                  <a:srgbClr val="FF0000"/>
                </a:solidFill>
              </a:rPr>
              <a:t>Perdition error rates, </a:t>
            </a:r>
          </a:p>
          <a:p>
            <a:pPr algn="ctr"/>
            <a:r>
              <a:rPr lang="en-US" altLang="zh-TW">
                <a:solidFill>
                  <a:srgbClr val="FF0000"/>
                </a:solidFill>
              </a:rPr>
              <a:t>confusion matrix,</a:t>
            </a:r>
          </a:p>
          <a:p>
            <a:pPr algn="ctr"/>
            <a:r>
              <a:rPr lang="en-US" altLang="zh-TW">
                <a:solidFill>
                  <a:srgbClr val="FF0000"/>
                </a:solidFill>
              </a:rPr>
              <a:t>model estimators,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SVM wants to find a </a:t>
            </a:r>
            <a:r>
              <a:rPr lang="en-US" altLang="zh-TW" dirty="0"/>
              <a:t>hyper-plane </a:t>
            </a:r>
            <a:r>
              <a:rPr lang="en-US" altLang="zh-TW" dirty="0"/>
              <a:t>which has maximal margin to classify distinct classes.</a:t>
            </a:r>
            <a:endParaRPr lang="zh-TW" altLang="en-US" dirty="0"/>
          </a:p>
        </p:txBody>
      </p:sp>
      <p:sp>
        <p:nvSpPr>
          <p:cNvPr id="3" name="日期版面配置區 2"/>
          <p:cNvSpPr>
            <a:spLocks noGrp="1"/>
          </p:cNvSpPr>
          <p:nvPr>
            <p:ph type="dt" sz="half" idx="10"/>
          </p:nvPr>
        </p:nvSpPr>
        <p:spPr/>
        <p:txBody>
          <a:bodyPr/>
          <a:lstStyle/>
          <a:p>
            <a:fld id="{1CAF5B8B-0CC5-44FE-8337-82988B3E5071}" type="datetime1">
              <a:rPr lang="zh-TW" altLang="en-US"/>
              <a:pPr/>
              <a:t>2011/7/27</a:t>
            </a:fld>
            <a:endParaRPr lang="zh-TW" altLang="en-US"/>
          </a:p>
        </p:txBody>
      </p:sp>
      <p:sp>
        <p:nvSpPr>
          <p:cNvPr id="4" name="投影片編號版面配置區 3"/>
          <p:cNvSpPr>
            <a:spLocks noGrp="1"/>
          </p:cNvSpPr>
          <p:nvPr>
            <p:ph type="sldNum" sz="quarter" idx="12"/>
          </p:nvPr>
        </p:nvSpPr>
        <p:spPr/>
        <p:txBody>
          <a:bodyPr/>
          <a:lstStyle/>
          <a:p>
            <a:fld id="{CB36CB3E-1FAA-4D22-A223-34A099CB32ED}" type="slidenum">
              <a:rPr lang="zh-TW" altLang="en-US"/>
              <a:pPr/>
              <a:t>8</a:t>
            </a:fld>
            <a:endParaRPr lang="zh-TW" altLang="en-US"/>
          </a:p>
        </p:txBody>
      </p:sp>
      <p:sp>
        <p:nvSpPr>
          <p:cNvPr id="5" name="標題 4"/>
          <p:cNvSpPr>
            <a:spLocks noGrp="1"/>
          </p:cNvSpPr>
          <p:nvPr>
            <p:ph type="title"/>
          </p:nvPr>
        </p:nvSpPr>
        <p:spPr/>
        <p:txBody>
          <a:bodyPr>
            <a:normAutofit/>
          </a:bodyPr>
          <a:lstStyle/>
          <a:p>
            <a:r>
              <a:rPr lang="en-US" altLang="zh-TW" dirty="0"/>
              <a:t>Support Vector Machine</a:t>
            </a:r>
            <a:endParaRPr lang="zh-TW" altLang="en-US" dirty="0"/>
          </a:p>
        </p:txBody>
      </p:sp>
      <p:pic>
        <p:nvPicPr>
          <p:cNvPr id="3074" name="Picture 2"/>
          <p:cNvPicPr>
            <a:picLocks noChangeAspect="1" noChangeArrowheads="1"/>
          </p:cNvPicPr>
          <p:nvPr/>
        </p:nvPicPr>
        <p:blipFill>
          <a:blip r:embed="rId2" cstate="print"/>
          <a:srcRect/>
          <a:stretch>
            <a:fillRect/>
          </a:stretch>
        </p:blipFill>
        <p:spPr bwMode="auto">
          <a:xfrm>
            <a:off x="251520" y="2852936"/>
            <a:ext cx="3203848" cy="2793811"/>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563888" y="3429000"/>
            <a:ext cx="5362427" cy="2780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p:cNvPicPr>
            <a:picLocks noChangeAspect="1" noChangeArrowheads="1"/>
          </p:cNvPicPr>
          <p:nvPr/>
        </p:nvPicPr>
        <p:blipFill>
          <a:blip r:embed="rId2" cstate="print"/>
          <a:srcRect l="22688" t="3125" r="16032" b="23416"/>
          <a:stretch>
            <a:fillRect/>
          </a:stretch>
        </p:blipFill>
        <p:spPr bwMode="auto">
          <a:xfrm>
            <a:off x="0" y="765175"/>
            <a:ext cx="8964613" cy="6129338"/>
          </a:xfrm>
          <a:prstGeom prst="rect">
            <a:avLst/>
          </a:prstGeom>
          <a:noFill/>
          <a:ln w="9525">
            <a:noFill/>
            <a:miter lim="800000"/>
            <a:headEnd/>
            <a:tailEnd/>
          </a:ln>
          <a:effectLst/>
        </p:spPr>
      </p:pic>
      <p:grpSp>
        <p:nvGrpSpPr>
          <p:cNvPr id="2" name="Group 17"/>
          <p:cNvGrpSpPr>
            <a:grpSpLocks/>
          </p:cNvGrpSpPr>
          <p:nvPr/>
        </p:nvGrpSpPr>
        <p:grpSpPr bwMode="auto">
          <a:xfrm>
            <a:off x="0" y="981075"/>
            <a:ext cx="8928100" cy="5876925"/>
            <a:chOff x="0" y="618"/>
            <a:chExt cx="5624" cy="3702"/>
          </a:xfrm>
        </p:grpSpPr>
        <p:sp>
          <p:nvSpPr>
            <p:cNvPr id="6154" name="Oval 10"/>
            <p:cNvSpPr>
              <a:spLocks noChangeArrowheads="1"/>
            </p:cNvSpPr>
            <p:nvPr/>
          </p:nvSpPr>
          <p:spPr bwMode="auto">
            <a:xfrm>
              <a:off x="0" y="618"/>
              <a:ext cx="1202" cy="317"/>
            </a:xfrm>
            <a:prstGeom prst="ellipse">
              <a:avLst/>
            </a:prstGeom>
            <a:noFill/>
            <a:ln w="38100">
              <a:solidFill>
                <a:srgbClr val="0000FF"/>
              </a:solidFill>
              <a:round/>
              <a:headEnd/>
              <a:tailEnd/>
            </a:ln>
            <a:effectLst/>
          </p:spPr>
          <p:txBody>
            <a:bodyPr wrap="none" anchor="ctr"/>
            <a:lstStyle/>
            <a:p>
              <a:r>
                <a:rPr lang="en-US" altLang="zh-TW" b="1">
                  <a:solidFill>
                    <a:srgbClr val="0000FF"/>
                  </a:solidFill>
                </a:rPr>
                <a:t>1</a:t>
              </a:r>
            </a:p>
          </p:txBody>
        </p:sp>
        <p:sp>
          <p:nvSpPr>
            <p:cNvPr id="6155" name="Oval 11"/>
            <p:cNvSpPr>
              <a:spLocks noChangeArrowheads="1"/>
            </p:cNvSpPr>
            <p:nvPr/>
          </p:nvSpPr>
          <p:spPr bwMode="auto">
            <a:xfrm>
              <a:off x="1292" y="4003"/>
              <a:ext cx="1384" cy="317"/>
            </a:xfrm>
            <a:prstGeom prst="ellipse">
              <a:avLst/>
            </a:prstGeom>
            <a:noFill/>
            <a:ln w="38100">
              <a:solidFill>
                <a:srgbClr val="0000FF"/>
              </a:solidFill>
              <a:round/>
              <a:headEnd/>
              <a:tailEnd/>
            </a:ln>
            <a:effectLst/>
          </p:spPr>
          <p:txBody>
            <a:bodyPr wrap="none" anchor="ctr"/>
            <a:lstStyle/>
            <a:p>
              <a:r>
                <a:rPr lang="en-US" altLang="zh-TW" b="1">
                  <a:solidFill>
                    <a:srgbClr val="0000FF"/>
                  </a:solidFill>
                </a:rPr>
                <a:t>2</a:t>
              </a:r>
            </a:p>
          </p:txBody>
        </p:sp>
        <p:sp>
          <p:nvSpPr>
            <p:cNvPr id="6156" name="Oval 12"/>
            <p:cNvSpPr>
              <a:spLocks noChangeArrowheads="1"/>
            </p:cNvSpPr>
            <p:nvPr/>
          </p:nvSpPr>
          <p:spPr bwMode="auto">
            <a:xfrm>
              <a:off x="1610" y="3294"/>
              <a:ext cx="1202" cy="317"/>
            </a:xfrm>
            <a:prstGeom prst="ellipse">
              <a:avLst/>
            </a:prstGeom>
            <a:noFill/>
            <a:ln w="38100">
              <a:solidFill>
                <a:srgbClr val="0000FF"/>
              </a:solidFill>
              <a:round/>
              <a:headEnd/>
              <a:tailEnd/>
            </a:ln>
            <a:effectLst/>
          </p:spPr>
          <p:txBody>
            <a:bodyPr wrap="none" anchor="ctr"/>
            <a:lstStyle/>
            <a:p>
              <a:pPr algn="r"/>
              <a:r>
                <a:rPr lang="en-US" altLang="zh-TW">
                  <a:solidFill>
                    <a:srgbClr val="0000FF"/>
                  </a:solidFill>
                </a:rPr>
                <a:t>3</a:t>
              </a:r>
            </a:p>
          </p:txBody>
        </p:sp>
        <p:sp>
          <p:nvSpPr>
            <p:cNvPr id="6157" name="Oval 13"/>
            <p:cNvSpPr>
              <a:spLocks noChangeArrowheads="1"/>
            </p:cNvSpPr>
            <p:nvPr/>
          </p:nvSpPr>
          <p:spPr bwMode="auto">
            <a:xfrm>
              <a:off x="930" y="1434"/>
              <a:ext cx="1950" cy="182"/>
            </a:xfrm>
            <a:prstGeom prst="ellipse">
              <a:avLst/>
            </a:prstGeom>
            <a:noFill/>
            <a:ln w="38100">
              <a:solidFill>
                <a:srgbClr val="0000FF"/>
              </a:solidFill>
              <a:round/>
              <a:headEnd/>
              <a:tailEnd/>
            </a:ln>
            <a:effectLst/>
          </p:spPr>
          <p:txBody>
            <a:bodyPr wrap="none" anchor="ctr"/>
            <a:lstStyle/>
            <a:p>
              <a:pPr algn="r"/>
              <a:r>
                <a:rPr lang="en-US" altLang="zh-TW" b="1">
                  <a:solidFill>
                    <a:srgbClr val="0000FF"/>
                  </a:solidFill>
                </a:rPr>
                <a:t>3</a:t>
              </a:r>
            </a:p>
          </p:txBody>
        </p:sp>
        <p:sp>
          <p:nvSpPr>
            <p:cNvPr id="6158" name="Oval 14"/>
            <p:cNvSpPr>
              <a:spLocks noChangeArrowheads="1"/>
            </p:cNvSpPr>
            <p:nvPr/>
          </p:nvSpPr>
          <p:spPr bwMode="auto">
            <a:xfrm>
              <a:off x="4513" y="3339"/>
              <a:ext cx="1111" cy="227"/>
            </a:xfrm>
            <a:prstGeom prst="ellipse">
              <a:avLst/>
            </a:prstGeom>
            <a:noFill/>
            <a:ln w="38100">
              <a:solidFill>
                <a:srgbClr val="0000FF"/>
              </a:solidFill>
              <a:round/>
              <a:headEnd/>
              <a:tailEnd/>
            </a:ln>
            <a:effectLst/>
          </p:spPr>
          <p:txBody>
            <a:bodyPr wrap="none" anchor="ctr"/>
            <a:lstStyle/>
            <a:p>
              <a:r>
                <a:rPr lang="en-US" altLang="zh-TW" b="1">
                  <a:solidFill>
                    <a:srgbClr val="0000FF"/>
                  </a:solidFill>
                </a:rPr>
                <a:t>4</a:t>
              </a:r>
            </a:p>
          </p:txBody>
        </p:sp>
      </p:grpSp>
      <p:sp>
        <p:nvSpPr>
          <p:cNvPr id="6159" name="Rectangle 15"/>
          <p:cNvSpPr>
            <a:spLocks noGrp="1" noChangeArrowheads="1"/>
          </p:cNvSpPr>
          <p:nvPr>
            <p:ph type="title"/>
          </p:nvPr>
        </p:nvSpPr>
        <p:spPr>
          <a:xfrm>
            <a:off x="457200" y="115888"/>
            <a:ext cx="8229600" cy="433387"/>
          </a:xfrm>
        </p:spPr>
        <p:txBody>
          <a:bodyPr>
            <a:normAutofit fontScale="90000"/>
          </a:bodyPr>
          <a:lstStyle/>
          <a:p>
            <a:r>
              <a:rPr lang="en-US" altLang="zh-TW" sz="2400"/>
              <a:t>Open an Training Data with CSV Format (Made by Excel)</a:t>
            </a:r>
          </a:p>
        </p:txBody>
      </p:sp>
      <p:sp>
        <p:nvSpPr>
          <p:cNvPr id="6160" name="Line 16"/>
          <p:cNvSpPr>
            <a:spLocks noChangeShapeType="1"/>
          </p:cNvSpPr>
          <p:nvPr/>
        </p:nvSpPr>
        <p:spPr bwMode="auto">
          <a:xfrm>
            <a:off x="323850" y="620713"/>
            <a:ext cx="8496300" cy="0"/>
          </a:xfrm>
          <a:prstGeom prst="line">
            <a:avLst/>
          </a:prstGeom>
          <a:noFill/>
          <a:ln w="38100" cmpd="dbl">
            <a:solidFill>
              <a:srgbClr val="0000FF"/>
            </a:solidFill>
            <a:round/>
            <a:headEnd/>
            <a:tailEnd/>
          </a:ln>
          <a:effectLst/>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repeatCount="3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TotalTime>
  <Words>3851</Words>
  <Application>Microsoft Office PowerPoint</Application>
  <PresentationFormat>如螢幕大小 (4:3)</PresentationFormat>
  <Paragraphs>781</Paragraphs>
  <Slides>45</Slides>
  <Notes>1</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45</vt:i4>
      </vt:variant>
    </vt:vector>
  </HeadingPairs>
  <TitlesOfParts>
    <vt:vector size="48" baseType="lpstr">
      <vt:lpstr>Office 佈景主題</vt:lpstr>
      <vt:lpstr>Equation</vt:lpstr>
      <vt:lpstr>方程式</vt:lpstr>
      <vt:lpstr>WEKA</vt:lpstr>
      <vt:lpstr>Outline</vt:lpstr>
      <vt:lpstr>Introduction</vt:lpstr>
      <vt:lpstr>Introduction</vt:lpstr>
      <vt:lpstr>Download- WEKA</vt:lpstr>
      <vt:lpstr>Applications</vt:lpstr>
      <vt:lpstr>The Flow Chart of Running SVM in WEKA</vt:lpstr>
      <vt:lpstr>Support Vector Machine</vt:lpstr>
      <vt:lpstr>Open an Training Data with CSV Format (Made by Excel)</vt:lpstr>
      <vt:lpstr>CSV format</vt:lpstr>
      <vt:lpstr>Selected Classifier in WEKA</vt:lpstr>
      <vt:lpstr>Choose SVM in WEKA</vt:lpstr>
      <vt:lpstr>投影片 13</vt:lpstr>
      <vt:lpstr>Running SVM in WEKA fro Training Data</vt:lpstr>
      <vt:lpstr>投影片 15</vt:lpstr>
      <vt:lpstr>投影片 16</vt:lpstr>
      <vt:lpstr>Performance Evaluation</vt:lpstr>
      <vt:lpstr>Point in ROC space</vt:lpstr>
      <vt:lpstr>ROC curve of a probabilistic classifier</vt:lpstr>
      <vt:lpstr>ROC curve of a probabilistic classifier</vt:lpstr>
      <vt:lpstr>ROC curve of a probabilistic classifier</vt:lpstr>
      <vt:lpstr>ROC curve of a probabilistic classifier</vt:lpstr>
      <vt:lpstr>ROC curve of a probabilistic classifier</vt:lpstr>
      <vt:lpstr>ROC curve of a probabilistic classifier</vt:lpstr>
      <vt:lpstr>ROC curve of a probabilistic classifier</vt:lpstr>
      <vt:lpstr>ROC curve of a probabilistic classifier</vt:lpstr>
      <vt:lpstr>ROC curve of a probabilistic classifier</vt:lpstr>
      <vt:lpstr>ROC curve of a probabilistic classifier vs discrete classifier</vt:lpstr>
      <vt:lpstr>ROC  curve produced by libSVM</vt:lpstr>
      <vt:lpstr>Amino acid</vt:lpstr>
      <vt:lpstr>BLAST</vt:lpstr>
      <vt:lpstr>Algorithm</vt:lpstr>
      <vt:lpstr>Algorithm</vt:lpstr>
      <vt:lpstr>Algorithm</vt:lpstr>
      <vt:lpstr>BLOSUM62</vt:lpstr>
      <vt:lpstr>Algorithm</vt:lpstr>
      <vt:lpstr>Algorithm</vt:lpstr>
      <vt:lpstr>Algorithm</vt:lpstr>
      <vt:lpstr>Algorithm</vt:lpstr>
      <vt:lpstr>PSSM</vt:lpstr>
      <vt:lpstr>Position Specific Scoring Matrix</vt:lpstr>
      <vt:lpstr>PSSM</vt:lpstr>
      <vt:lpstr>PSSM</vt:lpstr>
      <vt:lpstr>PSSM</vt:lpstr>
      <vt:lpstr>HW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cp:lastModifiedBy>zjyang</cp:lastModifiedBy>
  <cp:revision>173</cp:revision>
  <dcterms:modified xsi:type="dcterms:W3CDTF">2011-07-27T11:43:42Z</dcterms:modified>
</cp:coreProperties>
</file>