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73" r:id="rId6"/>
    <p:sldId id="274" r:id="rId7"/>
    <p:sldId id="263" r:id="rId8"/>
    <p:sldId id="262" r:id="rId9"/>
    <p:sldId id="275" r:id="rId10"/>
    <p:sldId id="266" r:id="rId11"/>
    <p:sldId id="267" r:id="rId12"/>
    <p:sldId id="268" r:id="rId13"/>
    <p:sldId id="269" r:id="rId14"/>
    <p:sldId id="280" r:id="rId15"/>
    <p:sldId id="302" r:id="rId16"/>
    <p:sldId id="271" r:id="rId17"/>
    <p:sldId id="276" r:id="rId18"/>
    <p:sldId id="279" r:id="rId19"/>
    <p:sldId id="301" r:id="rId20"/>
    <p:sldId id="277" r:id="rId21"/>
    <p:sldId id="299" r:id="rId22"/>
    <p:sldId id="300" r:id="rId23"/>
    <p:sldId id="281" r:id="rId24"/>
    <p:sldId id="282" r:id="rId25"/>
    <p:sldId id="283" r:id="rId26"/>
    <p:sldId id="284" r:id="rId27"/>
    <p:sldId id="285" r:id="rId28"/>
    <p:sldId id="288" r:id="rId29"/>
    <p:sldId id="286" r:id="rId30"/>
    <p:sldId id="287" r:id="rId31"/>
    <p:sldId id="293" r:id="rId32"/>
    <p:sldId id="290" r:id="rId33"/>
    <p:sldId id="291" r:id="rId34"/>
    <p:sldId id="292" r:id="rId35"/>
    <p:sldId id="294" r:id="rId36"/>
    <p:sldId id="295" r:id="rId37"/>
    <p:sldId id="296" r:id="rId38"/>
    <p:sldId id="297" r:id="rId39"/>
    <p:sldId id="298" r:id="rId40"/>
    <p:sldId id="304" r:id="rId41"/>
    <p:sldId id="303" r:id="rId4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DE2664A0-A973-4CFE-80B6-8054ED54677E}">
          <p14:sldIdLst>
            <p14:sldId id="256"/>
            <p14:sldId id="257"/>
            <p14:sldId id="258"/>
            <p14:sldId id="259"/>
            <p14:sldId id="273"/>
            <p14:sldId id="274"/>
            <p14:sldId id="263"/>
            <p14:sldId id="262"/>
            <p14:sldId id="275"/>
            <p14:sldId id="266"/>
            <p14:sldId id="267"/>
            <p14:sldId id="268"/>
            <p14:sldId id="269"/>
            <p14:sldId id="280"/>
            <p14:sldId id="302"/>
            <p14:sldId id="271"/>
            <p14:sldId id="276"/>
            <p14:sldId id="279"/>
            <p14:sldId id="301"/>
            <p14:sldId id="277"/>
            <p14:sldId id="299"/>
            <p14:sldId id="300"/>
          </p14:sldIdLst>
        </p14:section>
        <p14:section name="未命名的章節" id="{35691833-95BB-4CE4-8E4A-2BF39D5C6D9E}">
          <p14:sldIdLst>
            <p14:sldId id="281"/>
            <p14:sldId id="282"/>
            <p14:sldId id="283"/>
            <p14:sldId id="284"/>
            <p14:sldId id="285"/>
            <p14:sldId id="288"/>
            <p14:sldId id="286"/>
            <p14:sldId id="287"/>
            <p14:sldId id="293"/>
            <p14:sldId id="290"/>
            <p14:sldId id="291"/>
            <p14:sldId id="292"/>
            <p14:sldId id="294"/>
            <p14:sldId id="295"/>
            <p14:sldId id="296"/>
            <p14:sldId id="297"/>
            <p14:sldId id="298"/>
            <p14:sldId id="304"/>
            <p14:sldId id="30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1551" autoAdjust="0"/>
  </p:normalViewPr>
  <p:slideViewPr>
    <p:cSldViewPr>
      <p:cViewPr varScale="1">
        <p:scale>
          <a:sx n="105" d="100"/>
          <a:sy n="105" d="100"/>
        </p:scale>
        <p:origin x="-12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27963;&#38913;&#31807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zh-TW" smtClean="0"/>
                      <a:t>1</a:t>
                    </a:r>
                    <a:r>
                      <a:rPr lang="zh-TW" altLang="en-US" dirty="0"/>
                      <a:t>
</a:t>
                    </a:r>
                    <a:r>
                      <a:rPr lang="en-US" altLang="zh-TW" dirty="0"/>
                      <a:t>40%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zh-TW" smtClean="0"/>
                      <a:t>4</a:t>
                    </a:r>
                    <a:r>
                      <a:rPr lang="en-US" altLang="zh-TW" dirty="0"/>
                      <a:t>
25%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zh-TW" smtClean="0"/>
                      <a:t>3</a:t>
                    </a:r>
                    <a:r>
                      <a:rPr lang="zh-TW" altLang="en-US" dirty="0"/>
                      <a:t>
</a:t>
                    </a:r>
                    <a:r>
                      <a:rPr lang="en-US" altLang="zh-TW" dirty="0"/>
                      <a:t>20%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zh-TW" smtClean="0"/>
                      <a:t>2</a:t>
                    </a:r>
                    <a:r>
                      <a:rPr lang="en-US" altLang="zh-TW" dirty="0"/>
                      <a:t>
15%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val>
            <c:numRef>
              <c:f>工作表1!$B$1:$B$4</c:f>
              <c:numCache>
                <c:formatCode>g/"通""用""格""式"</c:formatCode>
                <c:ptCount val="4"/>
                <c:pt idx="0">
                  <c:v>1.6</c:v>
                </c:pt>
                <c:pt idx="1">
                  <c:v>1</c:v>
                </c:pt>
                <c:pt idx="2">
                  <c:v>0.8</c:v>
                </c:pt>
                <c:pt idx="3">
                  <c:v>0.60000000000000009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6D6E7-1004-4F3A-AFCB-E6243BBA4F94}" type="datetimeFigureOut">
              <a:rPr lang="zh-TW" altLang="en-US" smtClean="0"/>
              <a:pPr/>
              <a:t>2013/7/8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06B39-2356-4DD9-82A5-5D0AD5C5AD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84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06B39-2356-4DD9-82A5-5D0AD5C5AD39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267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CAEC-74F8-4D8E-B2EA-CBA6A19CAD57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14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0B84-70E8-4162-BB3F-0495EAFC1D0B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29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694D-9BCD-4541-827B-A3FDFC3F61F7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99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AAD-33A3-48A1-B3DB-0ADA5D9B0E89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6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51B88-2CE4-43B2-9782-635FAB3AF80B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651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F088-E18A-4661-BA30-F4AC1AFC9B6D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96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FF04-AA9B-4D83-906E-4864E1B8B4B6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88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A242-9239-4F4F-B2FE-9CAD26C9C1AD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BEAA-E239-433A-A901-07A8BD21A26C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88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6D5-B4FC-4A3B-95A7-887B4925C3E2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58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FC3EB-0BBD-4C07-9CE6-2559E918EC5A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8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CD069-F225-44DC-A134-1713298FC3AB}" type="datetime1">
              <a:rPr lang="zh-TW" altLang="en-US" smtClean="0"/>
              <a:t>2013/7/8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CD92-1DDD-4B6C-83C7-622FABA5FB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233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-expression-programming.com/webpapers/GEP.pdf" TargetMode="External"/><Relationship Id="rId2" Type="http://schemas.openxmlformats.org/officeDocument/2006/relationships/hyperlink" Target="http://en.wikipedia.org/wiki/Gene_expression_programm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ne-expression-programming.com/GepBook/Introduction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pygep/" TargetMode="External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c.org.tw/ch/service/sotck_info/comparison/apply_comparison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finance.yahoo.com/" TargetMode="External"/><Relationship Id="rId2" Type="http://schemas.openxmlformats.org/officeDocument/2006/relationships/hyperlink" Target="http://www.google.com/finance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演化式計算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23928" y="4941168"/>
            <a:ext cx="4928592" cy="76693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altLang="zh-TW" dirty="0" smtClean="0"/>
              <a:t>Presenter: Cheng-Han Lee(</a:t>
            </a:r>
            <a:r>
              <a:rPr lang="zh-TW" altLang="en-US" dirty="0" smtClean="0"/>
              <a:t>李承翰</a:t>
            </a:r>
            <a:r>
              <a:rPr lang="en-US" altLang="zh-TW" dirty="0" smtClean="0"/>
              <a:t>)</a:t>
            </a:r>
          </a:p>
          <a:p>
            <a:pPr algn="l"/>
            <a:r>
              <a:rPr lang="en-US" altLang="zh-TW" dirty="0" smtClean="0"/>
              <a:t>Date: 2013/7/8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472004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Genetic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GP</a:t>
            </a:r>
            <a:r>
              <a:rPr lang="zh-TW" altLang="en-US" dirty="0" smtClean="0"/>
              <a:t>的</a:t>
            </a:r>
            <a:r>
              <a:rPr lang="zh-TW" altLang="en-US" dirty="0"/>
              <a:t>染色體</a:t>
            </a:r>
            <a:r>
              <a:rPr lang="zh-TW" altLang="en-US" dirty="0" smtClean="0"/>
              <a:t>是樹狀結構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EX:</a:t>
            </a:r>
            <a:r>
              <a:rPr lang="zh-TW" altLang="en-US" dirty="0" smtClean="0"/>
              <a:t> </a:t>
            </a:r>
            <a:r>
              <a:rPr lang="en-US" altLang="zh-TW" dirty="0" smtClean="0"/>
              <a:t>(X+Y)</a:t>
            </a:r>
            <a:r>
              <a:rPr lang="zh-TW" altLang="en-US" dirty="0" smtClean="0"/>
              <a:t>*</a:t>
            </a:r>
            <a:r>
              <a:rPr lang="en-US" altLang="zh-TW" dirty="0" smtClean="0"/>
              <a:t>5</a:t>
            </a:r>
          </a:p>
        </p:txBody>
      </p:sp>
      <p:sp>
        <p:nvSpPr>
          <p:cNvPr id="4" name="流程圖: 接點 3"/>
          <p:cNvSpPr/>
          <p:nvPr/>
        </p:nvSpPr>
        <p:spPr>
          <a:xfrm>
            <a:off x="2731723" y="260934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5" name="流程圖: 接點 4"/>
          <p:cNvSpPr/>
          <p:nvPr/>
        </p:nvSpPr>
        <p:spPr>
          <a:xfrm>
            <a:off x="2299675" y="3401428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+</a:t>
            </a:r>
            <a:endParaRPr lang="zh-TW" altLang="en-US" dirty="0"/>
          </a:p>
        </p:txBody>
      </p:sp>
      <p:sp>
        <p:nvSpPr>
          <p:cNvPr id="6" name="流程圖: 接點 5"/>
          <p:cNvSpPr/>
          <p:nvPr/>
        </p:nvSpPr>
        <p:spPr>
          <a:xfrm>
            <a:off x="3163771" y="3370521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7" name="流程圖: 接點 6"/>
          <p:cNvSpPr/>
          <p:nvPr/>
        </p:nvSpPr>
        <p:spPr>
          <a:xfrm>
            <a:off x="2007275" y="4221751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8" name="流程圖: 接點 7"/>
          <p:cNvSpPr/>
          <p:nvPr/>
        </p:nvSpPr>
        <p:spPr>
          <a:xfrm>
            <a:off x="2578971" y="4221751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10" name="直線接點 9"/>
          <p:cNvCxnSpPr>
            <a:stCxn id="4" idx="3"/>
            <a:endCxn id="5" idx="0"/>
          </p:cNvCxnSpPr>
          <p:nvPr/>
        </p:nvCxnSpPr>
        <p:spPr>
          <a:xfrm flipH="1">
            <a:off x="2515699" y="2978116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5" idx="3"/>
            <a:endCxn id="7" idx="0"/>
          </p:cNvCxnSpPr>
          <p:nvPr/>
        </p:nvCxnSpPr>
        <p:spPr>
          <a:xfrm flipH="1">
            <a:off x="2223299" y="3770204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2668451" y="3770204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4" idx="5"/>
            <a:endCxn id="6" idx="0"/>
          </p:cNvCxnSpPr>
          <p:nvPr/>
        </p:nvCxnSpPr>
        <p:spPr>
          <a:xfrm>
            <a:off x="3100499" y="2978116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295952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Genetic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altLang="zh-TW" dirty="0"/>
              <a:t>Mutation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/>
              <a:t>Crossover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13" name="流程圖: 接點 12"/>
          <p:cNvSpPr/>
          <p:nvPr/>
        </p:nvSpPr>
        <p:spPr>
          <a:xfrm>
            <a:off x="2920184" y="157296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14" name="流程圖: 接點 13"/>
          <p:cNvSpPr/>
          <p:nvPr/>
        </p:nvSpPr>
        <p:spPr>
          <a:xfrm>
            <a:off x="2488136" y="2365048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+</a:t>
            </a:r>
            <a:endParaRPr lang="zh-TW" altLang="en-US" dirty="0"/>
          </a:p>
        </p:txBody>
      </p:sp>
      <p:sp>
        <p:nvSpPr>
          <p:cNvPr id="15" name="流程圖: 接點 14"/>
          <p:cNvSpPr/>
          <p:nvPr/>
        </p:nvSpPr>
        <p:spPr>
          <a:xfrm>
            <a:off x="3352232" y="2334141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6" name="流程圖: 接點 15"/>
          <p:cNvSpPr/>
          <p:nvPr/>
        </p:nvSpPr>
        <p:spPr>
          <a:xfrm>
            <a:off x="2195736" y="3185371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17" name="流程圖: 接點 16"/>
          <p:cNvSpPr/>
          <p:nvPr/>
        </p:nvSpPr>
        <p:spPr>
          <a:xfrm>
            <a:off x="2767432" y="3185371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18" name="直線接點 17"/>
          <p:cNvCxnSpPr>
            <a:stCxn id="13" idx="3"/>
            <a:endCxn id="14" idx="0"/>
          </p:cNvCxnSpPr>
          <p:nvPr/>
        </p:nvCxnSpPr>
        <p:spPr>
          <a:xfrm flipH="1">
            <a:off x="2704160" y="1941736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14" idx="3"/>
            <a:endCxn id="16" idx="0"/>
          </p:cNvCxnSpPr>
          <p:nvPr/>
        </p:nvCxnSpPr>
        <p:spPr>
          <a:xfrm flipH="1">
            <a:off x="2411760" y="2733824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>
            <a:stCxn id="14" idx="5"/>
            <a:endCxn id="17" idx="0"/>
          </p:cNvCxnSpPr>
          <p:nvPr/>
        </p:nvCxnSpPr>
        <p:spPr>
          <a:xfrm>
            <a:off x="2856912" y="2733824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3" idx="5"/>
            <a:endCxn id="15" idx="0"/>
          </p:cNvCxnSpPr>
          <p:nvPr/>
        </p:nvCxnSpPr>
        <p:spPr>
          <a:xfrm>
            <a:off x="3288960" y="1941736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向右箭號 21"/>
          <p:cNvSpPr/>
          <p:nvPr/>
        </p:nvSpPr>
        <p:spPr>
          <a:xfrm>
            <a:off x="4409157" y="2248604"/>
            <a:ext cx="1368152" cy="548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流程圖: 接點 22"/>
          <p:cNvSpPr/>
          <p:nvPr/>
        </p:nvSpPr>
        <p:spPr>
          <a:xfrm>
            <a:off x="6948264" y="157229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24" name="流程圖: 接點 23"/>
          <p:cNvSpPr/>
          <p:nvPr/>
        </p:nvSpPr>
        <p:spPr>
          <a:xfrm>
            <a:off x="6425381" y="2364385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+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5" name="流程圖: 接點 24"/>
          <p:cNvSpPr/>
          <p:nvPr/>
        </p:nvSpPr>
        <p:spPr>
          <a:xfrm>
            <a:off x="7452320" y="2333478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/</a:t>
            </a:r>
            <a:endParaRPr lang="zh-TW" altLang="en-US" dirty="0"/>
          </a:p>
        </p:txBody>
      </p:sp>
      <p:sp>
        <p:nvSpPr>
          <p:cNvPr id="26" name="流程圖: 接點 25"/>
          <p:cNvSpPr/>
          <p:nvPr/>
        </p:nvSpPr>
        <p:spPr>
          <a:xfrm>
            <a:off x="6132981" y="3184708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7" name="流程圖: 接點 26"/>
          <p:cNvSpPr/>
          <p:nvPr/>
        </p:nvSpPr>
        <p:spPr>
          <a:xfrm>
            <a:off x="6704677" y="3184708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28" name="直線接點 27"/>
          <p:cNvCxnSpPr>
            <a:stCxn id="23" idx="3"/>
            <a:endCxn id="24" idx="0"/>
          </p:cNvCxnSpPr>
          <p:nvPr/>
        </p:nvCxnSpPr>
        <p:spPr>
          <a:xfrm flipH="1">
            <a:off x="6641405" y="1941073"/>
            <a:ext cx="370131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4" idx="3"/>
            <a:endCxn id="26" idx="0"/>
          </p:cNvCxnSpPr>
          <p:nvPr/>
        </p:nvCxnSpPr>
        <p:spPr>
          <a:xfrm flipH="1">
            <a:off x="6349005" y="2733161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4" idx="5"/>
            <a:endCxn id="27" idx="0"/>
          </p:cNvCxnSpPr>
          <p:nvPr/>
        </p:nvCxnSpPr>
        <p:spPr>
          <a:xfrm>
            <a:off x="6794157" y="2733161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3" idx="5"/>
            <a:endCxn id="25" idx="0"/>
          </p:cNvCxnSpPr>
          <p:nvPr/>
        </p:nvCxnSpPr>
        <p:spPr>
          <a:xfrm>
            <a:off x="7317040" y="1941073"/>
            <a:ext cx="351304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流程圖: 接點 31"/>
          <p:cNvSpPr/>
          <p:nvPr/>
        </p:nvSpPr>
        <p:spPr>
          <a:xfrm>
            <a:off x="1429027" y="4336869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33" name="流程圖: 接點 32"/>
          <p:cNvSpPr/>
          <p:nvPr/>
        </p:nvSpPr>
        <p:spPr>
          <a:xfrm>
            <a:off x="996979" y="512895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+</a:t>
            </a:r>
            <a:endParaRPr lang="zh-TW" altLang="en-US" dirty="0"/>
          </a:p>
        </p:txBody>
      </p:sp>
      <p:sp>
        <p:nvSpPr>
          <p:cNvPr id="34" name="流程圖: 接點 33"/>
          <p:cNvSpPr/>
          <p:nvPr/>
        </p:nvSpPr>
        <p:spPr>
          <a:xfrm>
            <a:off x="1861075" y="509805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5" name="流程圖: 接點 34"/>
          <p:cNvSpPr/>
          <p:nvPr/>
        </p:nvSpPr>
        <p:spPr>
          <a:xfrm>
            <a:off x="704579" y="594928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36" name="流程圖: 接點 35"/>
          <p:cNvSpPr/>
          <p:nvPr/>
        </p:nvSpPr>
        <p:spPr>
          <a:xfrm>
            <a:off x="1276275" y="594928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37" name="直線接點 36"/>
          <p:cNvCxnSpPr>
            <a:stCxn id="32" idx="3"/>
            <a:endCxn id="33" idx="0"/>
          </p:cNvCxnSpPr>
          <p:nvPr/>
        </p:nvCxnSpPr>
        <p:spPr>
          <a:xfrm flipH="1">
            <a:off x="1213003" y="4705645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33" idx="3"/>
            <a:endCxn id="35" idx="0"/>
          </p:cNvCxnSpPr>
          <p:nvPr/>
        </p:nvCxnSpPr>
        <p:spPr>
          <a:xfrm flipH="1">
            <a:off x="920603" y="5497733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33" idx="5"/>
            <a:endCxn id="36" idx="0"/>
          </p:cNvCxnSpPr>
          <p:nvPr/>
        </p:nvCxnSpPr>
        <p:spPr>
          <a:xfrm>
            <a:off x="1365755" y="5497733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32" idx="5"/>
            <a:endCxn id="34" idx="0"/>
          </p:cNvCxnSpPr>
          <p:nvPr/>
        </p:nvCxnSpPr>
        <p:spPr>
          <a:xfrm>
            <a:off x="1797803" y="4705645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流程圖: 接點 40"/>
          <p:cNvSpPr/>
          <p:nvPr/>
        </p:nvSpPr>
        <p:spPr>
          <a:xfrm>
            <a:off x="3059599" y="4336869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-</a:t>
            </a:r>
            <a:endParaRPr lang="zh-TW" altLang="en-US" dirty="0"/>
          </a:p>
        </p:txBody>
      </p:sp>
      <p:sp>
        <p:nvSpPr>
          <p:cNvPr id="42" name="流程圖: 接點 41"/>
          <p:cNvSpPr/>
          <p:nvPr/>
        </p:nvSpPr>
        <p:spPr>
          <a:xfrm>
            <a:off x="2627551" y="512895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43" name="流程圖: 接點 42"/>
          <p:cNvSpPr/>
          <p:nvPr/>
        </p:nvSpPr>
        <p:spPr>
          <a:xfrm>
            <a:off x="3491647" y="509805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46" name="直線接點 45"/>
          <p:cNvCxnSpPr>
            <a:stCxn id="41" idx="3"/>
            <a:endCxn id="42" idx="0"/>
          </p:cNvCxnSpPr>
          <p:nvPr/>
        </p:nvCxnSpPr>
        <p:spPr>
          <a:xfrm flipH="1">
            <a:off x="2843575" y="4705645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41" idx="5"/>
            <a:endCxn id="43" idx="0"/>
          </p:cNvCxnSpPr>
          <p:nvPr/>
        </p:nvCxnSpPr>
        <p:spPr>
          <a:xfrm>
            <a:off x="3428375" y="4705645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流程圖: 接點 51"/>
          <p:cNvSpPr/>
          <p:nvPr/>
        </p:nvSpPr>
        <p:spPr>
          <a:xfrm>
            <a:off x="6095776" y="4336869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53" name="流程圖: 接點 52"/>
          <p:cNvSpPr/>
          <p:nvPr/>
        </p:nvSpPr>
        <p:spPr>
          <a:xfrm>
            <a:off x="5663728" y="512895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54" name="流程圖: 接點 53"/>
          <p:cNvSpPr/>
          <p:nvPr/>
        </p:nvSpPr>
        <p:spPr>
          <a:xfrm>
            <a:off x="6527824" y="509805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cxnSp>
        <p:nvCxnSpPr>
          <p:cNvPr id="57" name="直線接點 56"/>
          <p:cNvCxnSpPr>
            <a:stCxn id="52" idx="3"/>
            <a:endCxn id="53" idx="0"/>
          </p:cNvCxnSpPr>
          <p:nvPr/>
        </p:nvCxnSpPr>
        <p:spPr>
          <a:xfrm flipH="1">
            <a:off x="5879752" y="4705645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52" idx="5"/>
            <a:endCxn id="54" idx="0"/>
          </p:cNvCxnSpPr>
          <p:nvPr/>
        </p:nvCxnSpPr>
        <p:spPr>
          <a:xfrm>
            <a:off x="6464552" y="4705645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流程圖: 接點 60"/>
          <p:cNvSpPr/>
          <p:nvPr/>
        </p:nvSpPr>
        <p:spPr>
          <a:xfrm>
            <a:off x="7726348" y="4336869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-</a:t>
            </a:r>
            <a:endParaRPr lang="zh-TW" altLang="en-US" dirty="0"/>
          </a:p>
        </p:txBody>
      </p:sp>
      <p:sp>
        <p:nvSpPr>
          <p:cNvPr id="62" name="流程圖: 接點 61"/>
          <p:cNvSpPr/>
          <p:nvPr/>
        </p:nvSpPr>
        <p:spPr>
          <a:xfrm>
            <a:off x="7294300" y="512895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+</a:t>
            </a:r>
            <a:endParaRPr lang="zh-TW" altLang="en-US" dirty="0"/>
          </a:p>
        </p:txBody>
      </p:sp>
      <p:sp>
        <p:nvSpPr>
          <p:cNvPr id="63" name="流程圖: 接點 62"/>
          <p:cNvSpPr/>
          <p:nvPr/>
        </p:nvSpPr>
        <p:spPr>
          <a:xfrm>
            <a:off x="8158396" y="509805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64" name="直線接點 63"/>
          <p:cNvCxnSpPr>
            <a:stCxn id="61" idx="3"/>
            <a:endCxn id="62" idx="0"/>
          </p:cNvCxnSpPr>
          <p:nvPr/>
        </p:nvCxnSpPr>
        <p:spPr>
          <a:xfrm flipH="1">
            <a:off x="7510324" y="4705645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stCxn id="61" idx="5"/>
            <a:endCxn id="63" idx="0"/>
          </p:cNvCxnSpPr>
          <p:nvPr/>
        </p:nvCxnSpPr>
        <p:spPr>
          <a:xfrm>
            <a:off x="8095124" y="4705645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向右箭號 65"/>
          <p:cNvSpPr/>
          <p:nvPr/>
        </p:nvSpPr>
        <p:spPr>
          <a:xfrm>
            <a:off x="4396348" y="4768917"/>
            <a:ext cx="823724" cy="5451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流程圖: 接點 66"/>
          <p:cNvSpPr/>
          <p:nvPr/>
        </p:nvSpPr>
        <p:spPr>
          <a:xfrm>
            <a:off x="7001900" y="594928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68" name="流程圖: 接點 67"/>
          <p:cNvSpPr/>
          <p:nvPr/>
        </p:nvSpPr>
        <p:spPr>
          <a:xfrm>
            <a:off x="7573596" y="5949280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69" name="直線接點 68"/>
          <p:cNvCxnSpPr>
            <a:endCxn id="67" idx="0"/>
          </p:cNvCxnSpPr>
          <p:nvPr/>
        </p:nvCxnSpPr>
        <p:spPr>
          <a:xfrm flipH="1">
            <a:off x="7217924" y="5497733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endCxn id="68" idx="0"/>
          </p:cNvCxnSpPr>
          <p:nvPr/>
        </p:nvCxnSpPr>
        <p:spPr>
          <a:xfrm>
            <a:off x="7663076" y="5497733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橢圓 71"/>
          <p:cNvSpPr/>
          <p:nvPr/>
        </p:nvSpPr>
        <p:spPr>
          <a:xfrm>
            <a:off x="6948264" y="5113503"/>
            <a:ext cx="1198523" cy="15558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/>
          <p:cNvSpPr/>
          <p:nvPr/>
        </p:nvSpPr>
        <p:spPr>
          <a:xfrm>
            <a:off x="5555028" y="5013886"/>
            <a:ext cx="673156" cy="7193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流程圖: 接點 55"/>
          <p:cNvSpPr/>
          <p:nvPr/>
        </p:nvSpPr>
        <p:spPr>
          <a:xfrm>
            <a:off x="7168656" y="316046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58" name="流程圖: 接點 57"/>
          <p:cNvSpPr/>
          <p:nvPr/>
        </p:nvSpPr>
        <p:spPr>
          <a:xfrm>
            <a:off x="7740352" y="316046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cxnSp>
        <p:nvCxnSpPr>
          <p:cNvPr id="59" name="直線接點 58"/>
          <p:cNvCxnSpPr>
            <a:endCxn id="56" idx="0"/>
          </p:cNvCxnSpPr>
          <p:nvPr/>
        </p:nvCxnSpPr>
        <p:spPr>
          <a:xfrm flipH="1">
            <a:off x="7384680" y="2708920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/>
          <p:cNvCxnSpPr>
            <a:endCxn id="58" idx="0"/>
          </p:cNvCxnSpPr>
          <p:nvPr/>
        </p:nvCxnSpPr>
        <p:spPr>
          <a:xfrm>
            <a:off x="7829832" y="2708920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橢圓 73"/>
          <p:cNvSpPr/>
          <p:nvPr/>
        </p:nvSpPr>
        <p:spPr>
          <a:xfrm>
            <a:off x="7100664" y="2276872"/>
            <a:ext cx="1198523" cy="15558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橢圓 74"/>
          <p:cNvSpPr/>
          <p:nvPr/>
        </p:nvSpPr>
        <p:spPr>
          <a:xfrm>
            <a:off x="3250772" y="2204864"/>
            <a:ext cx="673156" cy="7193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投影片編號版面配置區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10263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相信各位同意</a:t>
            </a:r>
            <a:r>
              <a:rPr lang="zh-TW" altLang="en-US" dirty="0"/>
              <a:t>操作</a:t>
            </a:r>
            <a:r>
              <a:rPr lang="zh-TW" altLang="en-US" dirty="0" smtClean="0"/>
              <a:t>樹很</a:t>
            </a:r>
            <a:r>
              <a:rPr lang="zh-TW" altLang="en-US" dirty="0" smtClean="0">
                <a:solidFill>
                  <a:srgbClr val="FF0000"/>
                </a:solidFill>
              </a:rPr>
              <a:t>麻煩、花</a:t>
            </a:r>
            <a:r>
              <a:rPr lang="zh-TW" altLang="en-US" dirty="0">
                <a:solidFill>
                  <a:srgbClr val="FF0000"/>
                </a:solidFill>
              </a:rPr>
              <a:t>時間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Gene </a:t>
            </a:r>
            <a:r>
              <a:rPr lang="en-US" altLang="zh-TW" dirty="0"/>
              <a:t>express  </a:t>
            </a:r>
            <a:r>
              <a:rPr lang="en-US" altLang="zh-TW" dirty="0" smtClean="0"/>
              <a:t>programming (GEP)</a:t>
            </a:r>
            <a:r>
              <a:rPr lang="zh-TW" altLang="en-US" dirty="0" smtClean="0"/>
              <a:t>因而誕生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47519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 express 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GEP</a:t>
            </a:r>
            <a:r>
              <a:rPr lang="zh-TW" altLang="en-US" dirty="0" smtClean="0"/>
              <a:t>最大的變化是用字串代替樹</a:t>
            </a:r>
            <a:r>
              <a:rPr lang="zh-TW" altLang="en-US" dirty="0"/>
              <a:t>狀</a:t>
            </a:r>
            <a:r>
              <a:rPr lang="zh-TW" altLang="en-US" dirty="0" smtClean="0"/>
              <a:t>結構，只有</a:t>
            </a:r>
            <a:r>
              <a:rPr lang="zh-TW" altLang="en-US" dirty="0"/>
              <a:t>要計算適應性</a:t>
            </a:r>
            <a:r>
              <a:rPr lang="zh-TW" altLang="en-US" dirty="0" smtClean="0"/>
              <a:t>時才把字串轉成樹</a:t>
            </a:r>
            <a:endParaRPr lang="en-US" altLang="zh-TW" dirty="0" smtClean="0"/>
          </a:p>
          <a:p>
            <a:r>
              <a:rPr lang="zh-TW" altLang="en-US" dirty="0" smtClean="0"/>
              <a:t>作者將之稱為</a:t>
            </a:r>
            <a:endParaRPr lang="en-US" altLang="zh-TW" dirty="0"/>
          </a:p>
          <a:p>
            <a:pPr lvl="1"/>
            <a:r>
              <a:rPr lang="zh-TW" altLang="en-US" dirty="0" smtClean="0"/>
              <a:t>基因型 </a:t>
            </a:r>
            <a:r>
              <a:rPr lang="en-US" altLang="zh-TW" dirty="0" smtClean="0"/>
              <a:t>(Genotype):</a:t>
            </a:r>
            <a:r>
              <a:rPr lang="zh-TW" altLang="en-US" dirty="0" smtClean="0"/>
              <a:t> 字串</a:t>
            </a:r>
            <a:endParaRPr lang="en-US" altLang="zh-TW" dirty="0" smtClean="0"/>
          </a:p>
          <a:p>
            <a:pPr lvl="1"/>
            <a:r>
              <a:rPr lang="zh-TW" altLang="en-US" dirty="0"/>
              <a:t>表現</a:t>
            </a:r>
            <a:r>
              <a:rPr lang="zh-TW" altLang="en-US" dirty="0" smtClean="0"/>
              <a:t>型 </a:t>
            </a:r>
            <a:r>
              <a:rPr lang="en-US" altLang="zh-TW" dirty="0" smtClean="0"/>
              <a:t>(</a:t>
            </a:r>
            <a:r>
              <a:rPr lang="en-US" altLang="zh-TW" dirty="0"/>
              <a:t>Phenotype</a:t>
            </a:r>
            <a:r>
              <a:rPr lang="en-US" altLang="zh-TW" dirty="0" smtClean="0"/>
              <a:t>):</a:t>
            </a:r>
            <a:r>
              <a:rPr lang="zh-TW" altLang="en-US" dirty="0" smtClean="0"/>
              <a:t> 樹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4453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Gene express  programming</a:t>
            </a:r>
            <a:endParaRPr lang="zh-TW" altLang="en-US" dirty="0">
              <a:cs typeface="Times New Roman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017B-AF50-4FB0-A56C-E63909304521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每個</a:t>
            </a:r>
            <a:r>
              <a:rPr lang="en-US" altLang="zh-TW" dirty="0" smtClean="0"/>
              <a:t>Gene</a:t>
            </a:r>
            <a:r>
              <a:rPr lang="zh-TW" altLang="en-US" dirty="0" smtClean="0"/>
              <a:t>可以個別</a:t>
            </a:r>
            <a:r>
              <a:rPr lang="zh-TW" altLang="en-US" dirty="0"/>
              <a:t>可</a:t>
            </a:r>
            <a:r>
              <a:rPr lang="zh-TW" altLang="en-US" dirty="0" smtClean="0"/>
              <a:t>解譯成一棵樹</a:t>
            </a:r>
            <a:endParaRPr lang="en-US" altLang="zh-TW" dirty="0" smtClean="0"/>
          </a:p>
          <a:p>
            <a:r>
              <a:rPr lang="zh-TW" altLang="en-US" dirty="0" smtClean="0"/>
              <a:t>視情況決定要用幾個</a:t>
            </a:r>
            <a:r>
              <a:rPr lang="en-US" altLang="zh-TW" dirty="0" smtClean="0"/>
              <a:t>Gene</a:t>
            </a:r>
          </a:p>
        </p:txBody>
      </p:sp>
      <p:graphicFrame>
        <p:nvGraphicFramePr>
          <p:cNvPr id="1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251524"/>
              </p:ext>
            </p:extLst>
          </p:nvPr>
        </p:nvGraphicFramePr>
        <p:xfrm>
          <a:off x="683568" y="224598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&gt;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/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4067944" y="12594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Chromosome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左大括弧 18"/>
          <p:cNvSpPr/>
          <p:nvPr/>
        </p:nvSpPr>
        <p:spPr>
          <a:xfrm rot="16200000">
            <a:off x="2484788" y="1291492"/>
            <a:ext cx="517776" cy="405412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400922" y="35637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Gene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左大括弧 20"/>
          <p:cNvSpPr/>
          <p:nvPr/>
        </p:nvSpPr>
        <p:spPr>
          <a:xfrm rot="5400000">
            <a:off x="4545659" y="-2137531"/>
            <a:ext cx="517776" cy="81758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直線單箭頭接點 21"/>
          <p:cNvCxnSpPr/>
          <p:nvPr/>
        </p:nvCxnSpPr>
        <p:spPr>
          <a:xfrm>
            <a:off x="6624228" y="2890620"/>
            <a:ext cx="72008" cy="483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6300192" y="34300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Allele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39927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 express 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字串</a:t>
            </a:r>
            <a:r>
              <a:rPr lang="zh-TW" altLang="en-US" dirty="0" smtClean="0"/>
              <a:t>長度 </a:t>
            </a:r>
            <a:r>
              <a:rPr lang="en-US" altLang="zh-TW" dirty="0" smtClean="0"/>
              <a:t>= head + tail</a:t>
            </a:r>
          </a:p>
          <a:p>
            <a:r>
              <a:rPr lang="en-US" altLang="zh-TW" dirty="0" smtClean="0"/>
              <a:t>head</a:t>
            </a:r>
            <a:r>
              <a:rPr lang="zh-TW" altLang="en-US" dirty="0" smtClean="0"/>
              <a:t>是</a:t>
            </a:r>
            <a:r>
              <a:rPr lang="en-US" altLang="zh-TW" dirty="0" smtClean="0"/>
              <a:t>function set</a:t>
            </a:r>
            <a:r>
              <a:rPr lang="zh-TW" altLang="en-US" dirty="0" smtClean="0"/>
              <a:t>最長可放置的空間</a:t>
            </a:r>
            <a:r>
              <a:rPr lang="en-US" altLang="zh-TW" dirty="0" smtClean="0"/>
              <a:t>(</a:t>
            </a:r>
            <a:r>
              <a:rPr lang="zh-TW" altLang="en-US" dirty="0" smtClean="0"/>
              <a:t>自訂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tail = head*(n-1) + 1</a:t>
            </a:r>
            <a:br>
              <a:rPr lang="en-US" altLang="zh-TW" dirty="0" smtClean="0"/>
            </a:br>
            <a:r>
              <a:rPr lang="en-US" altLang="zh-TW" dirty="0" smtClean="0"/>
              <a:t>n</a:t>
            </a:r>
            <a:r>
              <a:rPr lang="zh-TW" altLang="en-US" dirty="0" smtClean="0"/>
              <a:t>是</a:t>
            </a:r>
            <a:r>
              <a:rPr lang="en-US" altLang="zh-TW" dirty="0" smtClean="0"/>
              <a:t>function set</a:t>
            </a:r>
            <a:r>
              <a:rPr lang="zh-TW" altLang="en-US" dirty="0" smtClean="0"/>
              <a:t>中可接受最大的參數數目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例如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function set</a:t>
            </a:r>
            <a:r>
              <a:rPr lang="zh-TW" altLang="en-US" dirty="0" smtClean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{+,-,*,/} -&gt;n = </a:t>
            </a:r>
            <a:r>
              <a:rPr lang="en-US" altLang="zh-TW" dirty="0" smtClean="0"/>
              <a:t>2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function set = {and, or, not, </a:t>
            </a:r>
            <a:r>
              <a:rPr lang="en-US" altLang="zh-TW" dirty="0" smtClean="0">
                <a:solidFill>
                  <a:srgbClr val="FF0000"/>
                </a:solidFill>
              </a:rPr>
              <a:t>IF</a:t>
            </a:r>
            <a:r>
              <a:rPr lang="en-US" altLang="zh-TW" dirty="0" smtClean="0"/>
              <a:t>} -&gt; n=3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7541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 express 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(X+Y)</a:t>
            </a:r>
            <a:r>
              <a:rPr lang="zh-TW" altLang="en-US" dirty="0"/>
              <a:t>*</a:t>
            </a:r>
            <a:r>
              <a:rPr lang="en-US" altLang="zh-TW" dirty="0" smtClean="0"/>
              <a:t>5</a:t>
            </a:r>
          </a:p>
          <a:p>
            <a:r>
              <a:rPr lang="zh-TW" altLang="en-US" dirty="0" smtClean="0"/>
              <a:t>基因型</a:t>
            </a:r>
            <a:r>
              <a:rPr lang="en-US" altLang="zh-TW" dirty="0"/>
              <a:t>(</a:t>
            </a:r>
            <a:r>
              <a:rPr lang="en-US" altLang="zh-TW" dirty="0" smtClean="0"/>
              <a:t>Genotype)</a:t>
            </a:r>
            <a:endParaRPr lang="en-US" altLang="zh-TW" dirty="0"/>
          </a:p>
          <a:p>
            <a:endParaRPr lang="zh-TW" altLang="en-US" dirty="0"/>
          </a:p>
          <a:p>
            <a:r>
              <a:rPr lang="zh-TW" altLang="en-US" dirty="0" smtClean="0"/>
              <a:t>表現型</a:t>
            </a:r>
            <a:r>
              <a:rPr lang="en-US" altLang="zh-TW" dirty="0"/>
              <a:t>(Phenotype)</a:t>
            </a:r>
            <a:endParaRPr lang="zh-TW" altLang="en-US" dirty="0"/>
          </a:p>
        </p:txBody>
      </p:sp>
      <p:sp>
        <p:nvSpPr>
          <p:cNvPr id="22" name="流程圖: 接點 21"/>
          <p:cNvSpPr/>
          <p:nvPr/>
        </p:nvSpPr>
        <p:spPr>
          <a:xfrm>
            <a:off x="2200104" y="3933056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*</a:t>
            </a:r>
            <a:endParaRPr lang="zh-TW" altLang="en-US" dirty="0"/>
          </a:p>
        </p:txBody>
      </p:sp>
      <p:sp>
        <p:nvSpPr>
          <p:cNvPr id="23" name="流程圖: 接點 22"/>
          <p:cNvSpPr/>
          <p:nvPr/>
        </p:nvSpPr>
        <p:spPr>
          <a:xfrm>
            <a:off x="1768056" y="4725144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+</a:t>
            </a:r>
            <a:endParaRPr lang="zh-TW" altLang="en-US" dirty="0"/>
          </a:p>
        </p:txBody>
      </p:sp>
      <p:sp>
        <p:nvSpPr>
          <p:cNvPr id="24" name="流程圖: 接點 23"/>
          <p:cNvSpPr/>
          <p:nvPr/>
        </p:nvSpPr>
        <p:spPr>
          <a:xfrm>
            <a:off x="2632152" y="469423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5" name="流程圖: 接點 24"/>
          <p:cNvSpPr/>
          <p:nvPr/>
        </p:nvSpPr>
        <p:spPr>
          <a:xfrm>
            <a:off x="1475656" y="554546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endParaRPr lang="zh-TW" altLang="en-US" dirty="0"/>
          </a:p>
        </p:txBody>
      </p:sp>
      <p:sp>
        <p:nvSpPr>
          <p:cNvPr id="26" name="流程圖: 接點 25"/>
          <p:cNvSpPr/>
          <p:nvPr/>
        </p:nvSpPr>
        <p:spPr>
          <a:xfrm>
            <a:off x="2047352" y="5545467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Y</a:t>
            </a:r>
            <a:endParaRPr lang="zh-TW" altLang="en-US" dirty="0"/>
          </a:p>
        </p:txBody>
      </p:sp>
      <p:cxnSp>
        <p:nvCxnSpPr>
          <p:cNvPr id="27" name="直線接點 26"/>
          <p:cNvCxnSpPr>
            <a:stCxn id="22" idx="3"/>
            <a:endCxn id="23" idx="0"/>
          </p:cNvCxnSpPr>
          <p:nvPr/>
        </p:nvCxnSpPr>
        <p:spPr>
          <a:xfrm flipH="1">
            <a:off x="1984080" y="4301832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23" idx="3"/>
            <a:endCxn id="25" idx="0"/>
          </p:cNvCxnSpPr>
          <p:nvPr/>
        </p:nvCxnSpPr>
        <p:spPr>
          <a:xfrm flipH="1">
            <a:off x="1691680" y="5093920"/>
            <a:ext cx="139648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3" idx="5"/>
            <a:endCxn id="26" idx="0"/>
          </p:cNvCxnSpPr>
          <p:nvPr/>
        </p:nvCxnSpPr>
        <p:spPr>
          <a:xfrm>
            <a:off x="2136832" y="5093920"/>
            <a:ext cx="126544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2" idx="5"/>
            <a:endCxn id="24" idx="0"/>
          </p:cNvCxnSpPr>
          <p:nvPr/>
        </p:nvCxnSpPr>
        <p:spPr>
          <a:xfrm>
            <a:off x="2568880" y="4301832"/>
            <a:ext cx="279296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210834"/>
              </p:ext>
            </p:extLst>
          </p:nvPr>
        </p:nvGraphicFramePr>
        <p:xfrm>
          <a:off x="899592" y="2780928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755576" y="2717647"/>
            <a:ext cx="352839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050286" y="3140968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編碼是採</a:t>
            </a:r>
            <a:r>
              <a:rPr lang="en-US" altLang="zh-TW" dirty="0" smtClean="0">
                <a:solidFill>
                  <a:srgbClr val="FF0000"/>
                </a:solidFill>
              </a:rPr>
              <a:t>level order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55976" y="2708920"/>
            <a:ext cx="2808312" cy="50405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4572000" y="314096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00B050"/>
                </a:solidFill>
              </a:rPr>
              <a:t>無法被轉成樹</a:t>
            </a:r>
            <a:r>
              <a:rPr lang="en-US" altLang="zh-TW" dirty="0" smtClean="0">
                <a:solidFill>
                  <a:srgbClr val="00B050"/>
                </a:solidFill>
              </a:rPr>
              <a:t>(</a:t>
            </a:r>
            <a:r>
              <a:rPr lang="zh-TW" altLang="en-US" dirty="0" smtClean="0">
                <a:solidFill>
                  <a:srgbClr val="00B050"/>
                </a:solidFill>
              </a:rPr>
              <a:t>隱性基因</a:t>
            </a:r>
            <a:r>
              <a:rPr lang="en-US" altLang="zh-TW" dirty="0" smtClean="0">
                <a:solidFill>
                  <a:srgbClr val="00B050"/>
                </a:solidFill>
              </a:rPr>
              <a:t>)</a:t>
            </a:r>
            <a:r>
              <a:rPr lang="zh-TW" altLang="en-US" dirty="0" smtClean="0">
                <a:solidFill>
                  <a:srgbClr val="00B050"/>
                </a:solidFill>
              </a:rPr>
              <a:t>，在演化後可能會被表現出來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953864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 express 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altLang="zh-TW" dirty="0"/>
              <a:t>Mutation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Crossover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56" name="表格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498731"/>
              </p:ext>
            </p:extLst>
          </p:nvPr>
        </p:nvGraphicFramePr>
        <p:xfrm>
          <a:off x="2051720" y="1916832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+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向下箭號 5"/>
          <p:cNvSpPr/>
          <p:nvPr/>
        </p:nvSpPr>
        <p:spPr>
          <a:xfrm>
            <a:off x="3131840" y="2492896"/>
            <a:ext cx="7920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8" name="表格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818488"/>
              </p:ext>
            </p:extLst>
          </p:nvPr>
        </p:nvGraphicFramePr>
        <p:xfrm>
          <a:off x="2051720" y="3068960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9" name="表格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315873"/>
              </p:ext>
            </p:extLst>
          </p:nvPr>
        </p:nvGraphicFramePr>
        <p:xfrm>
          <a:off x="628090" y="4437112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1" name="表格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808427"/>
              </p:ext>
            </p:extLst>
          </p:nvPr>
        </p:nvGraphicFramePr>
        <p:xfrm>
          <a:off x="605358" y="5517232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4" name="表格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73231"/>
              </p:ext>
            </p:extLst>
          </p:nvPr>
        </p:nvGraphicFramePr>
        <p:xfrm>
          <a:off x="5458828" y="4437112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*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5" name="表格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166110"/>
              </p:ext>
            </p:extLst>
          </p:nvPr>
        </p:nvGraphicFramePr>
        <p:xfrm>
          <a:off x="5436096" y="5517232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向右箭號 6"/>
          <p:cNvSpPr/>
          <p:nvPr/>
        </p:nvSpPr>
        <p:spPr>
          <a:xfrm>
            <a:off x="4283968" y="5013176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8314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 express 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其他對染色體的操作方式：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Transposition: </a:t>
            </a:r>
            <a:r>
              <a:rPr lang="zh-TW" altLang="en-US" dirty="0" smtClean="0"/>
              <a:t>將某個基因片段插入</a:t>
            </a:r>
            <a:r>
              <a:rPr lang="zh-TW" altLang="en-US" dirty="0"/>
              <a:t>到</a:t>
            </a:r>
            <a:r>
              <a:rPr lang="zh-TW" altLang="en-US" dirty="0" smtClean="0"/>
              <a:t>其他地方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Inversion:</a:t>
            </a:r>
            <a:r>
              <a:rPr lang="zh-TW" altLang="en-US" dirty="0" smtClean="0"/>
              <a:t> 將</a:t>
            </a:r>
            <a:r>
              <a:rPr lang="zh-TW" altLang="en-US" dirty="0"/>
              <a:t>基因</a:t>
            </a:r>
            <a:r>
              <a:rPr lang="zh-TW" altLang="en-US" dirty="0" smtClean="0"/>
              <a:t>片段順序顛倒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zh-TW" altLang="en-US" dirty="0" smtClean="0"/>
              <a:t>詳見</a:t>
            </a:r>
            <a:endParaRPr lang="en-US" altLang="zh-TW" dirty="0" smtClean="0"/>
          </a:p>
          <a:p>
            <a:pPr lvl="2"/>
            <a:r>
              <a:rPr lang="en-US" altLang="zh-TW" dirty="0" err="1">
                <a:hlinkClick r:id="rId2"/>
              </a:rPr>
              <a:t>wikipedia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lvl="2"/>
            <a:r>
              <a:rPr lang="en-US" altLang="zh-TW" dirty="0"/>
              <a:t>Ferreira, C. (</a:t>
            </a:r>
            <a:r>
              <a:rPr lang="en-US" altLang="zh-TW" dirty="0" smtClean="0">
                <a:hlinkClick r:id="rId3"/>
              </a:rPr>
              <a:t>2001</a:t>
            </a:r>
            <a:r>
              <a:rPr lang="en-US" altLang="zh-TW" dirty="0" smtClean="0"/>
              <a:t>, </a:t>
            </a:r>
            <a:r>
              <a:rPr lang="en-US" altLang="zh-TW" dirty="0" smtClean="0">
                <a:hlinkClick r:id="rId4"/>
              </a:rPr>
              <a:t>2002</a:t>
            </a:r>
            <a:r>
              <a:rPr lang="en-US" altLang="zh-TW" dirty="0" smtClean="0"/>
              <a:t>)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751489"/>
              </p:ext>
            </p:extLst>
          </p:nvPr>
        </p:nvGraphicFramePr>
        <p:xfrm>
          <a:off x="1331640" y="2847216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50435"/>
              </p:ext>
            </p:extLst>
          </p:nvPr>
        </p:nvGraphicFramePr>
        <p:xfrm>
          <a:off x="5436096" y="2814072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向右箭號 7"/>
          <p:cNvSpPr/>
          <p:nvPr/>
        </p:nvSpPr>
        <p:spPr>
          <a:xfrm>
            <a:off x="4860032" y="2886080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253225"/>
              </p:ext>
            </p:extLst>
          </p:nvPr>
        </p:nvGraphicFramePr>
        <p:xfrm>
          <a:off x="1331640" y="3783320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向右箭號 10"/>
          <p:cNvSpPr/>
          <p:nvPr/>
        </p:nvSpPr>
        <p:spPr>
          <a:xfrm>
            <a:off x="4860032" y="382218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06994"/>
              </p:ext>
            </p:extLst>
          </p:nvPr>
        </p:nvGraphicFramePr>
        <p:xfrm>
          <a:off x="5436096" y="3789040"/>
          <a:ext cx="331857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  <a:gridCol w="368730"/>
              </a:tblGrid>
              <a:tr h="357704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543225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Python</a:t>
            </a:r>
            <a:r>
              <a:rPr lang="en-US" altLang="zh-TW" dirty="0"/>
              <a:t>: </a:t>
            </a:r>
            <a:r>
              <a:rPr lang="en-US" altLang="zh-TW" dirty="0">
                <a:hlinkClick r:id="rId2"/>
              </a:rPr>
              <a:t>http://www.python.org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建議安裝</a:t>
            </a:r>
            <a:r>
              <a:rPr lang="en-US" altLang="zh-TW" dirty="0" smtClean="0"/>
              <a:t>2.7</a:t>
            </a:r>
            <a:r>
              <a:rPr lang="zh-TW" altLang="en-US" dirty="0" smtClean="0"/>
              <a:t>版本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目前許多套件尚不支援</a:t>
            </a:r>
            <a:r>
              <a:rPr lang="en-US" altLang="zh-TW" dirty="0" smtClean="0"/>
              <a:t>3</a:t>
            </a:r>
            <a:r>
              <a:rPr lang="zh-TW" altLang="en-US" dirty="0" smtClean="0"/>
              <a:t>以上的版本</a:t>
            </a:r>
            <a:endParaRPr lang="en-US" altLang="zh-TW" dirty="0" smtClean="0"/>
          </a:p>
          <a:p>
            <a:r>
              <a:rPr lang="en-US" altLang="zh-TW" dirty="0" err="1" smtClean="0"/>
              <a:t>PyGEP</a:t>
            </a:r>
            <a:r>
              <a:rPr lang="en-US" altLang="zh-TW" dirty="0" smtClean="0"/>
              <a:t>: </a:t>
            </a: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://code.google.com/p/pygep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pPr lvl="1"/>
            <a:r>
              <a:rPr lang="zh-TW" altLang="en-US" dirty="0"/>
              <a:t>下載</a:t>
            </a:r>
            <a:r>
              <a:rPr lang="zh-TW" altLang="en-US" dirty="0" smtClean="0"/>
              <a:t>後放到與程式碼同一目錄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695874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演化式計算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核心概念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達爾文</a:t>
            </a:r>
            <a:r>
              <a:rPr lang="zh-TW" altLang="en-US" sz="2400" dirty="0"/>
              <a:t>進化論說：</a:t>
            </a:r>
            <a:r>
              <a:rPr lang="zh-TW" altLang="en-US" sz="2400" dirty="0" smtClean="0"/>
              <a:t>適者生存</a:t>
            </a:r>
            <a:endParaRPr lang="en-US" altLang="zh-TW" sz="2400" dirty="0" smtClean="0"/>
          </a:p>
          <a:p>
            <a:pPr lvl="1"/>
            <a:r>
              <a:rPr lang="zh-TW" altLang="en-US" sz="2400" dirty="0"/>
              <a:t>子代繼承母</a:t>
            </a:r>
            <a:r>
              <a:rPr lang="zh-TW" altLang="en-US" sz="2400" dirty="0" smtClean="0"/>
              <a:t>代的優點</a:t>
            </a:r>
            <a:endParaRPr lang="en-US" altLang="zh-TW" sz="2400" dirty="0" smtClean="0"/>
          </a:p>
          <a:p>
            <a:r>
              <a:rPr lang="zh-TW" altLang="en-US" sz="2800" dirty="0" smtClean="0"/>
              <a:t>目的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解最佳化問題</a:t>
            </a:r>
            <a:endParaRPr lang="en-US" altLang="zh-TW" sz="24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25420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實戰</a:t>
            </a:r>
            <a:r>
              <a:rPr lang="en-US" altLang="zh-TW" dirty="0" smtClean="0"/>
              <a:t>(</a:t>
            </a:r>
            <a:r>
              <a:rPr lang="zh-TW" altLang="en-US" dirty="0" smtClean="0"/>
              <a:t>回歸問題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671298" cy="55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24974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實戰</a:t>
            </a:r>
            <a:r>
              <a:rPr lang="en-US" altLang="zh-TW" dirty="0" smtClean="0"/>
              <a:t>(</a:t>
            </a:r>
            <a:r>
              <a:rPr lang="zh-TW" altLang="en-US" dirty="0" smtClean="0"/>
              <a:t>回歸問題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472440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48759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結果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你可以多重新跑幾次比較看看</a:t>
            </a:r>
            <a:endParaRPr lang="en-US" altLang="zh-TW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9827"/>
            <a:ext cx="434879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流程圖: 接點 9"/>
          <p:cNvSpPr/>
          <p:nvPr/>
        </p:nvSpPr>
        <p:spPr>
          <a:xfrm>
            <a:off x="7020272" y="2618684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-</a:t>
            </a:r>
            <a:endParaRPr lang="zh-TW" altLang="en-US" dirty="0"/>
          </a:p>
        </p:txBody>
      </p:sp>
      <p:sp>
        <p:nvSpPr>
          <p:cNvPr id="11" name="流程圖: 接點 10"/>
          <p:cNvSpPr/>
          <p:nvPr/>
        </p:nvSpPr>
        <p:spPr>
          <a:xfrm>
            <a:off x="6588224" y="3410772"/>
            <a:ext cx="432048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*</a:t>
            </a:r>
            <a:endParaRPr lang="zh-TW" altLang="en-US" dirty="0"/>
          </a:p>
        </p:txBody>
      </p:sp>
      <p:sp>
        <p:nvSpPr>
          <p:cNvPr id="12" name="流程圖: 接點 11"/>
          <p:cNvSpPr/>
          <p:nvPr/>
        </p:nvSpPr>
        <p:spPr>
          <a:xfrm>
            <a:off x="7452320" y="3379865"/>
            <a:ext cx="576064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x</a:t>
            </a:r>
            <a:r>
              <a:rPr lang="en-US" altLang="zh-TW" baseline="-25000" dirty="0"/>
              <a:t>1</a:t>
            </a:r>
            <a:endParaRPr lang="zh-TW" altLang="en-US" baseline="-25000" dirty="0"/>
          </a:p>
        </p:txBody>
      </p:sp>
      <p:sp>
        <p:nvSpPr>
          <p:cNvPr id="13" name="流程圖: 接點 12"/>
          <p:cNvSpPr/>
          <p:nvPr/>
        </p:nvSpPr>
        <p:spPr>
          <a:xfrm>
            <a:off x="6156176" y="4231095"/>
            <a:ext cx="571696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r>
              <a:rPr lang="en-US" altLang="zh-TW" baseline="-25000" dirty="0" smtClean="0"/>
              <a:t>1</a:t>
            </a:r>
            <a:endParaRPr lang="zh-TW" altLang="en-US" baseline="-25000" dirty="0"/>
          </a:p>
        </p:txBody>
      </p:sp>
      <p:sp>
        <p:nvSpPr>
          <p:cNvPr id="14" name="流程圖: 接點 13"/>
          <p:cNvSpPr/>
          <p:nvPr/>
        </p:nvSpPr>
        <p:spPr>
          <a:xfrm>
            <a:off x="6867520" y="4231095"/>
            <a:ext cx="584800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</a:t>
            </a:r>
            <a:r>
              <a:rPr lang="en-US" altLang="zh-TW" baseline="-25000" dirty="0" smtClean="0"/>
              <a:t>2</a:t>
            </a:r>
            <a:endParaRPr lang="zh-TW" altLang="en-US" baseline="-25000" dirty="0"/>
          </a:p>
        </p:txBody>
      </p:sp>
      <p:cxnSp>
        <p:nvCxnSpPr>
          <p:cNvPr id="15" name="直線接點 14"/>
          <p:cNvCxnSpPr>
            <a:stCxn id="10" idx="3"/>
            <a:endCxn id="11" idx="0"/>
          </p:cNvCxnSpPr>
          <p:nvPr/>
        </p:nvCxnSpPr>
        <p:spPr>
          <a:xfrm flipH="1">
            <a:off x="6804248" y="2987460"/>
            <a:ext cx="279296" cy="42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11" idx="3"/>
            <a:endCxn id="13" idx="0"/>
          </p:cNvCxnSpPr>
          <p:nvPr/>
        </p:nvCxnSpPr>
        <p:spPr>
          <a:xfrm flipH="1">
            <a:off x="6442024" y="3779548"/>
            <a:ext cx="209472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>
            <a:stCxn id="11" idx="5"/>
            <a:endCxn id="14" idx="0"/>
          </p:cNvCxnSpPr>
          <p:nvPr/>
        </p:nvCxnSpPr>
        <p:spPr>
          <a:xfrm>
            <a:off x="6957000" y="3779548"/>
            <a:ext cx="202920" cy="45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10" idx="5"/>
            <a:endCxn id="12" idx="0"/>
          </p:cNvCxnSpPr>
          <p:nvPr/>
        </p:nvCxnSpPr>
        <p:spPr>
          <a:xfrm>
            <a:off x="7389048" y="2987460"/>
            <a:ext cx="351304" cy="392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21953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台股票</a:t>
            </a:r>
            <a:r>
              <a:rPr lang="zh-TW" altLang="en-US" dirty="0"/>
              <a:t>相關介紹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23928" y="4941168"/>
            <a:ext cx="4928592" cy="76693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altLang="zh-TW" dirty="0" smtClean="0"/>
              <a:t>Presenter: Cheng-Han Lee(</a:t>
            </a:r>
            <a:r>
              <a:rPr lang="zh-TW" altLang="en-US" dirty="0" smtClean="0"/>
              <a:t>李承翰</a:t>
            </a:r>
            <a:r>
              <a:rPr lang="en-US" altLang="zh-TW" dirty="0" smtClean="0"/>
              <a:t>)</a:t>
            </a:r>
          </a:p>
          <a:p>
            <a:pPr algn="l"/>
            <a:r>
              <a:rPr lang="en-US" altLang="zh-TW" dirty="0" smtClean="0"/>
              <a:t>Date: 2013/7/8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742895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上市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上櫃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台股目前有</a:t>
            </a:r>
            <a:r>
              <a:rPr lang="en-US" altLang="zh-TW" dirty="0" smtClean="0"/>
              <a:t>811</a:t>
            </a:r>
            <a:r>
              <a:rPr lang="zh-TW" altLang="en-US" dirty="0" smtClean="0"/>
              <a:t>家上市公司以及</a:t>
            </a:r>
            <a:r>
              <a:rPr lang="en-US" altLang="zh-TW" dirty="0" smtClean="0"/>
              <a:t>641</a:t>
            </a:r>
            <a:r>
              <a:rPr lang="zh-TW" altLang="en-US" dirty="0" smtClean="0"/>
              <a:t>家上櫃公司</a:t>
            </a:r>
            <a:r>
              <a:rPr lang="en-US" altLang="zh-TW" dirty="0" smtClean="0"/>
              <a:t>(2013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上市申請</a:t>
            </a:r>
            <a:r>
              <a:rPr lang="zh-TW" altLang="en-US" dirty="0" smtClean="0">
                <a:hlinkClick r:id="rId3"/>
              </a:rPr>
              <a:t>條件</a:t>
            </a:r>
            <a:r>
              <a:rPr lang="zh-TW" altLang="en-US" dirty="0" smtClean="0"/>
              <a:t>比上櫃來的嚴苛許多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82270"/>
              </p:ext>
            </p:extLst>
          </p:nvPr>
        </p:nvGraphicFramePr>
        <p:xfrm>
          <a:off x="323528" y="3356992"/>
          <a:ext cx="8496944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240360"/>
                <a:gridCol w="352839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上櫃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上市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設立年限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設立滿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年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設立滿</a:t>
                      </a:r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實收資本額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萬以上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億以上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獲利能力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符合其中一項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最近年度達</a:t>
                      </a:r>
                      <a:r>
                        <a:rPr lang="en-US" altLang="zh-TW" dirty="0" smtClean="0"/>
                        <a:t>4%</a:t>
                      </a:r>
                      <a:r>
                        <a:rPr lang="zh-TW" altLang="en-US" dirty="0" smtClean="0"/>
                        <a:t>以上</a:t>
                      </a:r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最近二年度均達</a:t>
                      </a:r>
                      <a:r>
                        <a:rPr lang="en-US" altLang="zh-TW" dirty="0" smtClean="0"/>
                        <a:t>3%</a:t>
                      </a:r>
                      <a:r>
                        <a:rPr lang="zh-TW" altLang="en-US" dirty="0" smtClean="0"/>
                        <a:t>以上</a:t>
                      </a:r>
                    </a:p>
                    <a:p>
                      <a:r>
                        <a:rPr lang="en-US" altLang="zh-TW" dirty="0" smtClean="0"/>
                        <a:t>3.</a:t>
                      </a:r>
                      <a:r>
                        <a:rPr lang="zh-TW" altLang="en-US" dirty="0" smtClean="0"/>
                        <a:t>最近二年度平均達</a:t>
                      </a:r>
                      <a:r>
                        <a:rPr lang="en-US" altLang="zh-TW" dirty="0" smtClean="0"/>
                        <a:t>3%</a:t>
                      </a:r>
                      <a:r>
                        <a:rPr lang="zh-TW" altLang="en-US" dirty="0" smtClean="0"/>
                        <a:t>以上，且後一年較前一年佳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最近二年度均達</a:t>
                      </a:r>
                      <a:r>
                        <a:rPr lang="en-US" altLang="zh-TW" dirty="0" smtClean="0"/>
                        <a:t>6%</a:t>
                      </a:r>
                      <a:r>
                        <a:rPr lang="zh-TW" altLang="en-US" dirty="0" smtClean="0"/>
                        <a:t>以上 </a:t>
                      </a:r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最近二年度平均達</a:t>
                      </a:r>
                      <a:r>
                        <a:rPr lang="en-US" altLang="zh-TW" dirty="0" smtClean="0"/>
                        <a:t>6%</a:t>
                      </a:r>
                      <a:r>
                        <a:rPr lang="zh-TW" altLang="en-US" dirty="0" smtClean="0"/>
                        <a:t>以上，且後一年較前一年佳 </a:t>
                      </a:r>
                    </a:p>
                    <a:p>
                      <a:r>
                        <a:rPr lang="en-US" altLang="zh-TW" dirty="0" smtClean="0"/>
                        <a:t>3.</a:t>
                      </a:r>
                      <a:r>
                        <a:rPr lang="zh-TW" altLang="en-US" dirty="0" smtClean="0"/>
                        <a:t>最近五年度均達</a:t>
                      </a:r>
                      <a:r>
                        <a:rPr lang="en-US" altLang="zh-TW" dirty="0" smtClean="0"/>
                        <a:t>3%</a:t>
                      </a:r>
                      <a:r>
                        <a:rPr lang="zh-TW" altLang="en-US" dirty="0" smtClean="0"/>
                        <a:t>以上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197659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加權指數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28800"/>
            <a:ext cx="8363272" cy="4525963"/>
          </a:xfrm>
        </p:spPr>
        <p:txBody>
          <a:bodyPr/>
          <a:lstStyle/>
          <a:p>
            <a:r>
              <a:rPr lang="zh-TW" altLang="en-US" dirty="0"/>
              <a:t>指數 </a:t>
            </a:r>
            <a:r>
              <a:rPr lang="en-US" altLang="zh-TW" dirty="0"/>
              <a:t>= </a:t>
            </a:r>
            <a:r>
              <a:rPr lang="zh-TW" altLang="en-US" dirty="0"/>
              <a:t>當期總發行市值 </a:t>
            </a:r>
            <a:r>
              <a:rPr lang="en-US" altLang="zh-TW" dirty="0"/>
              <a:t>÷ </a:t>
            </a:r>
            <a:r>
              <a:rPr lang="zh-TW" altLang="en-US" dirty="0"/>
              <a:t>基值 </a:t>
            </a:r>
            <a:r>
              <a:rPr lang="en-US" altLang="zh-TW" dirty="0"/>
              <a:t>× </a:t>
            </a:r>
            <a:r>
              <a:rPr lang="en-US" altLang="zh-TW" dirty="0" smtClean="0"/>
              <a:t>100</a:t>
            </a:r>
          </a:p>
          <a:p>
            <a:pPr lvl="1"/>
            <a:r>
              <a:rPr lang="zh-TW" altLang="en-US" dirty="0"/>
              <a:t>基值為</a:t>
            </a:r>
            <a:r>
              <a:rPr lang="en-US" altLang="zh-TW" dirty="0" smtClean="0"/>
              <a:t>1966</a:t>
            </a:r>
            <a:r>
              <a:rPr lang="zh-TW" altLang="en-US" dirty="0"/>
              <a:t>年的市值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在不</a:t>
            </a:r>
            <a:r>
              <a:rPr lang="zh-TW" altLang="en-US" dirty="0"/>
              <a:t>討論股價的前提</a:t>
            </a:r>
            <a:r>
              <a:rPr lang="zh-TW" altLang="en-US" dirty="0" smtClean="0"/>
              <a:t>下，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上市股票越多，指數越高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市值越高的股票，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越容易影響指數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市值 </a:t>
            </a:r>
            <a:r>
              <a:rPr lang="en-US" altLang="zh-TW" dirty="0" smtClean="0"/>
              <a:t>=</a:t>
            </a:r>
            <a:r>
              <a:rPr lang="zh-TW" altLang="en-US" dirty="0" smtClean="0"/>
              <a:t> 股價*股本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3160"/>
            <a:ext cx="4166504" cy="353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36230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證交</a:t>
            </a:r>
            <a:r>
              <a:rPr lang="zh-TW" altLang="en-US" dirty="0" smtClean="0"/>
              <a:t>稅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手續費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證交稅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每次</a:t>
            </a:r>
            <a:r>
              <a:rPr lang="zh-TW" altLang="en-US" dirty="0" smtClean="0">
                <a:solidFill>
                  <a:srgbClr val="FF0000"/>
                </a:solidFill>
              </a:rPr>
              <a:t>賣</a:t>
            </a:r>
            <a:r>
              <a:rPr lang="zh-TW" altLang="en-US" dirty="0" smtClean="0"/>
              <a:t>出股票時，課徵出售價格千分之</a:t>
            </a:r>
            <a:r>
              <a:rPr lang="en-US" altLang="zh-TW" dirty="0" smtClean="0"/>
              <a:t>3</a:t>
            </a:r>
            <a:r>
              <a:rPr lang="zh-TW" altLang="en-US" dirty="0" smtClean="0"/>
              <a:t>的證交稅</a:t>
            </a:r>
            <a:endParaRPr lang="en-US" altLang="zh-TW" dirty="0" smtClean="0"/>
          </a:p>
          <a:p>
            <a:r>
              <a:rPr lang="zh-TW" altLang="en-US" dirty="0" smtClean="0"/>
              <a:t>交易手續費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每次</a:t>
            </a:r>
            <a:r>
              <a:rPr lang="zh-TW" altLang="en-US" dirty="0" smtClean="0">
                <a:solidFill>
                  <a:srgbClr val="FF0000"/>
                </a:solidFill>
              </a:rPr>
              <a:t>買、賣</a:t>
            </a:r>
            <a:r>
              <a:rPr lang="zh-TW" altLang="en-US" dirty="0" smtClean="0"/>
              <a:t>時，券商收取</a:t>
            </a:r>
            <a:r>
              <a:rPr lang="zh-TW" altLang="en-US" dirty="0"/>
              <a:t>出售價格</a:t>
            </a:r>
            <a:r>
              <a:rPr lang="zh-TW" altLang="en-US" dirty="0" smtClean="0"/>
              <a:t>千分之</a:t>
            </a:r>
            <a:r>
              <a:rPr lang="en-US" altLang="zh-TW" dirty="0" smtClean="0"/>
              <a:t>1.425</a:t>
            </a:r>
            <a:r>
              <a:rPr lang="zh-TW" altLang="en-US" dirty="0" smtClean="0"/>
              <a:t>手續費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券商為了吸引客戶，通常可以打折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3437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交易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交易時間為</a:t>
            </a:r>
            <a:r>
              <a:rPr lang="en-US" altLang="zh-TW" dirty="0" smtClean="0"/>
              <a:t>9:00~13:30</a:t>
            </a:r>
          </a:p>
          <a:p>
            <a:r>
              <a:rPr lang="zh-TW" altLang="en-US" dirty="0"/>
              <a:t>基本交易單位為</a:t>
            </a:r>
            <a:r>
              <a:rPr lang="en-US" altLang="zh-TW" dirty="0"/>
              <a:t>1</a:t>
            </a:r>
            <a:r>
              <a:rPr lang="zh-TW" altLang="en-US" dirty="0"/>
              <a:t>張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1000</a:t>
            </a:r>
            <a:r>
              <a:rPr lang="zh-TW" altLang="en-US" dirty="0"/>
              <a:t>股</a:t>
            </a:r>
            <a:endParaRPr lang="en-US" altLang="zh-TW" dirty="0"/>
          </a:p>
          <a:p>
            <a:r>
              <a:rPr lang="zh-TW" altLang="en-US" dirty="0"/>
              <a:t>漲跌幅受</a:t>
            </a:r>
            <a:r>
              <a:rPr lang="en-US" altLang="zh-TW" dirty="0"/>
              <a:t>7%</a:t>
            </a:r>
            <a:r>
              <a:rPr lang="zh-TW" altLang="en-US" dirty="0" smtClean="0"/>
              <a:t>限制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零股交易</a:t>
            </a:r>
            <a:r>
              <a:rPr lang="en-US" altLang="zh-TW" dirty="0" smtClean="0"/>
              <a:t>(</a:t>
            </a:r>
            <a:r>
              <a:rPr lang="zh-TW" altLang="en-US" dirty="0" smtClean="0"/>
              <a:t>未滿</a:t>
            </a:r>
            <a:r>
              <a:rPr lang="en-US" altLang="zh-TW" dirty="0" smtClean="0"/>
              <a:t>1000</a:t>
            </a:r>
            <a:r>
              <a:rPr lang="zh-TW" altLang="en-US" dirty="0" smtClean="0"/>
              <a:t>股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以當天收盤</a:t>
            </a:r>
            <a:r>
              <a:rPr lang="zh-TW" altLang="en-US" dirty="0" smtClean="0"/>
              <a:t>價漲跌</a:t>
            </a:r>
            <a:r>
              <a:rPr lang="en-US" altLang="zh-TW" dirty="0" smtClean="0"/>
              <a:t>7%</a:t>
            </a:r>
            <a:r>
              <a:rPr lang="zh-TW" altLang="en-US" dirty="0" smtClean="0"/>
              <a:t>為申請價格</a:t>
            </a:r>
            <a:endParaRPr lang="en-US" altLang="zh-TW" dirty="0"/>
          </a:p>
          <a:p>
            <a:pPr lvl="1"/>
            <a:r>
              <a:rPr lang="en-US" altLang="zh-TW" dirty="0" smtClean="0"/>
              <a:t>13:40~14:30</a:t>
            </a:r>
            <a:r>
              <a:rPr lang="zh-TW" altLang="en-US" dirty="0"/>
              <a:t>為申請時間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14:30</a:t>
            </a:r>
            <a:r>
              <a:rPr lang="zh-TW" altLang="en-US" dirty="0" smtClean="0"/>
              <a:t>競價撮合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09408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交易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盤後定價交易</a:t>
            </a:r>
            <a:endParaRPr lang="en-US" altLang="zh-TW" dirty="0"/>
          </a:p>
          <a:p>
            <a:pPr lvl="1"/>
            <a:r>
              <a:rPr lang="zh-TW" altLang="en-US" dirty="0"/>
              <a:t>以當天收盤價為交易價格</a:t>
            </a:r>
            <a:endParaRPr lang="en-US" altLang="zh-TW" dirty="0"/>
          </a:p>
          <a:p>
            <a:pPr lvl="1"/>
            <a:r>
              <a:rPr lang="en-US" altLang="zh-TW" dirty="0"/>
              <a:t>14:00~14:30</a:t>
            </a:r>
            <a:r>
              <a:rPr lang="zh-TW" altLang="en-US" dirty="0"/>
              <a:t>為申請時間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14:30</a:t>
            </a:r>
            <a:r>
              <a:rPr lang="zh-TW" altLang="en-US" dirty="0"/>
              <a:t>隨機撮合</a:t>
            </a: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76707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除權</a:t>
            </a:r>
            <a:r>
              <a:rPr lang="zh-TW" altLang="en-US" dirty="0" smtClean="0"/>
              <a:t>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除權息</a:t>
            </a:r>
            <a:endParaRPr lang="en-US" altLang="zh-TW" dirty="0" smtClean="0"/>
          </a:p>
          <a:p>
            <a:pPr lvl="1"/>
            <a:r>
              <a:rPr lang="zh-TW" altLang="en-US" dirty="0"/>
              <a:t>每年</a:t>
            </a:r>
            <a:r>
              <a:rPr lang="zh-TW" altLang="en-US" dirty="0" smtClean="0"/>
              <a:t>一次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除權</a:t>
            </a:r>
            <a:r>
              <a:rPr lang="en-US" altLang="zh-TW" dirty="0" smtClean="0"/>
              <a:t>:</a:t>
            </a:r>
            <a:r>
              <a:rPr lang="zh-TW" altLang="en-US" dirty="0" smtClean="0"/>
              <a:t> 公司以股票方式分紅給股東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除息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zh-TW" altLang="en-US" dirty="0"/>
              <a:t>公司</a:t>
            </a:r>
            <a:r>
              <a:rPr lang="zh-TW" altLang="en-US" dirty="0" smtClean="0"/>
              <a:t>以現金方式</a:t>
            </a:r>
            <a:r>
              <a:rPr lang="zh-TW" altLang="en-US" dirty="0"/>
              <a:t>分紅給股東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股價基準下跌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 smtClean="0"/>
              <a:t>例如昨日收盤</a:t>
            </a:r>
            <a:r>
              <a:rPr lang="en-US" altLang="zh-TW" dirty="0" smtClean="0"/>
              <a:t>50</a:t>
            </a:r>
            <a:r>
              <a:rPr lang="zh-TW" altLang="en-US" dirty="0"/>
              <a:t>塊</a:t>
            </a:r>
            <a:r>
              <a:rPr lang="zh-TW" altLang="en-US" dirty="0" smtClean="0"/>
              <a:t>，除息</a:t>
            </a:r>
            <a:r>
              <a:rPr lang="en-US" altLang="zh-TW" dirty="0" smtClean="0"/>
              <a:t>3</a:t>
            </a:r>
            <a:r>
              <a:rPr lang="zh-TW" altLang="en-US" dirty="0" smtClean="0"/>
              <a:t>塊，則今日是從</a:t>
            </a:r>
            <a:r>
              <a:rPr lang="en-US" altLang="zh-TW" dirty="0" smtClean="0"/>
              <a:t>47</a:t>
            </a:r>
            <a:r>
              <a:rPr lang="zh-TW" altLang="en-US" dirty="0"/>
              <a:t>塊</a:t>
            </a:r>
            <a:r>
              <a:rPr lang="zh-TW" altLang="en-US" dirty="0" smtClean="0"/>
              <a:t>起跳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66082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基本架構</a:t>
            </a:r>
          </a:p>
        </p:txBody>
      </p:sp>
      <p:sp>
        <p:nvSpPr>
          <p:cNvPr id="5" name="流程圖: 替代處理程序 4"/>
          <p:cNvSpPr/>
          <p:nvPr/>
        </p:nvSpPr>
        <p:spPr>
          <a:xfrm>
            <a:off x="3203847" y="1340768"/>
            <a:ext cx="2248893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產生初始群體</a:t>
            </a:r>
            <a:endParaRPr lang="zh-TW" altLang="en-US" dirty="0"/>
          </a:p>
        </p:txBody>
      </p:sp>
      <p:sp>
        <p:nvSpPr>
          <p:cNvPr id="6" name="流程圖: 程序 5"/>
          <p:cNvSpPr/>
          <p:nvPr/>
        </p:nvSpPr>
        <p:spPr>
          <a:xfrm>
            <a:off x="3203848" y="2289229"/>
            <a:ext cx="224889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評估個體適應性</a:t>
            </a:r>
            <a:endParaRPr lang="zh-TW" altLang="en-US" dirty="0"/>
          </a:p>
        </p:txBody>
      </p:sp>
      <p:sp>
        <p:nvSpPr>
          <p:cNvPr id="8" name="流程圖: 程序 7"/>
          <p:cNvSpPr/>
          <p:nvPr/>
        </p:nvSpPr>
        <p:spPr>
          <a:xfrm>
            <a:off x="3203847" y="4509120"/>
            <a:ext cx="2248893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選擇保留的個體</a:t>
            </a:r>
            <a:endParaRPr lang="zh-TW" altLang="en-US" dirty="0"/>
          </a:p>
        </p:txBody>
      </p:sp>
      <p:sp>
        <p:nvSpPr>
          <p:cNvPr id="9" name="流程圖: 決策 8"/>
          <p:cNvSpPr/>
          <p:nvPr/>
        </p:nvSpPr>
        <p:spPr>
          <a:xfrm>
            <a:off x="3203847" y="3429000"/>
            <a:ext cx="2248893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滿足終止條件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10" name="流程圖: 程序 9"/>
          <p:cNvSpPr/>
          <p:nvPr/>
        </p:nvSpPr>
        <p:spPr>
          <a:xfrm>
            <a:off x="3203848" y="5553236"/>
            <a:ext cx="224889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生成新群體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stCxn id="5" idx="2"/>
            <a:endCxn id="6" idx="0"/>
          </p:cNvCxnSpPr>
          <p:nvPr/>
        </p:nvCxnSpPr>
        <p:spPr>
          <a:xfrm>
            <a:off x="4328294" y="1844824"/>
            <a:ext cx="0" cy="444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6" idx="2"/>
            <a:endCxn id="9" idx="0"/>
          </p:cNvCxnSpPr>
          <p:nvPr/>
        </p:nvCxnSpPr>
        <p:spPr>
          <a:xfrm>
            <a:off x="4328294" y="2937301"/>
            <a:ext cx="0" cy="491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9" idx="2"/>
            <a:endCxn id="8" idx="0"/>
          </p:cNvCxnSpPr>
          <p:nvPr/>
        </p:nvCxnSpPr>
        <p:spPr>
          <a:xfrm>
            <a:off x="4328294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8" idx="2"/>
            <a:endCxn id="10" idx="0"/>
          </p:cNvCxnSpPr>
          <p:nvPr/>
        </p:nvCxnSpPr>
        <p:spPr>
          <a:xfrm>
            <a:off x="4328294" y="5157192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群組 56"/>
          <p:cNvGrpSpPr/>
          <p:nvPr/>
        </p:nvGrpSpPr>
        <p:grpSpPr>
          <a:xfrm>
            <a:off x="2483768" y="2613265"/>
            <a:ext cx="720081" cy="3264007"/>
            <a:chOff x="2483768" y="2613265"/>
            <a:chExt cx="720081" cy="3264007"/>
          </a:xfrm>
        </p:grpSpPr>
        <p:cxnSp>
          <p:nvCxnSpPr>
            <p:cNvPr id="54" name="直線接點 53"/>
            <p:cNvCxnSpPr>
              <a:stCxn id="10" idx="1"/>
            </p:cNvCxnSpPr>
            <p:nvPr/>
          </p:nvCxnSpPr>
          <p:spPr>
            <a:xfrm flipH="1">
              <a:off x="2483768" y="5877272"/>
              <a:ext cx="7200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肘形接點 55"/>
            <p:cNvCxnSpPr>
              <a:endCxn id="6" idx="1"/>
            </p:cNvCxnSpPr>
            <p:nvPr/>
          </p:nvCxnSpPr>
          <p:spPr>
            <a:xfrm rot="5400000" flipH="1" flipV="1">
              <a:off x="1211805" y="3885229"/>
              <a:ext cx="3264007" cy="72008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直線單箭頭接點 58"/>
          <p:cNvCxnSpPr>
            <a:stCxn id="9" idx="3"/>
          </p:cNvCxnSpPr>
          <p:nvPr/>
        </p:nvCxnSpPr>
        <p:spPr>
          <a:xfrm>
            <a:off x="5452740" y="3753036"/>
            <a:ext cx="4874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圓角矩形 59"/>
          <p:cNvSpPr/>
          <p:nvPr/>
        </p:nvSpPr>
        <p:spPr>
          <a:xfrm>
            <a:off x="5940152" y="3465004"/>
            <a:ext cx="10801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結束</a:t>
            </a:r>
            <a:endParaRPr lang="zh-TW" altLang="en-US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49564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減</a:t>
            </a:r>
            <a:r>
              <a:rPr lang="zh-TW" altLang="en-US" dirty="0"/>
              <a:t>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減</a:t>
            </a:r>
            <a:r>
              <a:rPr lang="zh-TW" altLang="en-US" dirty="0" smtClean="0"/>
              <a:t>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公司要</a:t>
            </a:r>
            <a:r>
              <a:rPr lang="zh-TW" altLang="en-US" dirty="0"/>
              <a:t>降低</a:t>
            </a:r>
            <a:r>
              <a:rPr lang="zh-TW" altLang="en-US" dirty="0" smtClean="0"/>
              <a:t>股本</a:t>
            </a:r>
            <a:r>
              <a:rPr lang="en-US" altLang="zh-TW" dirty="0" smtClean="0"/>
              <a:t>(</a:t>
            </a:r>
            <a:r>
              <a:rPr lang="zh-TW" altLang="en-US" dirty="0"/>
              <a:t>股東持股數變</a:t>
            </a:r>
            <a:r>
              <a:rPr lang="zh-TW" altLang="en-US" dirty="0" smtClean="0"/>
              <a:t>少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現金太</a:t>
            </a:r>
            <a:r>
              <a:rPr lang="zh-TW" altLang="en-US" dirty="0" smtClean="0"/>
              <a:t>多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股價</a:t>
            </a:r>
            <a:r>
              <a:rPr lang="zh-TW" altLang="en-US" dirty="0">
                <a:solidFill>
                  <a:srgbClr val="FF0000"/>
                </a:solidFill>
              </a:rPr>
              <a:t>基準</a:t>
            </a:r>
            <a:r>
              <a:rPr lang="zh-TW" altLang="en-US" dirty="0" smtClean="0">
                <a:solidFill>
                  <a:srgbClr val="FF0000"/>
                </a:solidFill>
              </a:rPr>
              <a:t>上漲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 smtClean="0"/>
              <a:t>例如</a:t>
            </a:r>
            <a:r>
              <a:rPr lang="en-US" altLang="zh-TW" dirty="0" smtClean="0"/>
              <a:t>10</a:t>
            </a:r>
            <a:r>
              <a:rPr lang="zh-TW" altLang="en-US" dirty="0"/>
              <a:t>塊</a:t>
            </a:r>
            <a:r>
              <a:rPr lang="zh-TW" altLang="en-US" dirty="0" smtClean="0"/>
              <a:t>股票減資</a:t>
            </a:r>
            <a:r>
              <a:rPr lang="en-US" altLang="zh-TW" dirty="0" smtClean="0"/>
              <a:t>50%</a:t>
            </a:r>
            <a:r>
              <a:rPr lang="zh-TW" altLang="en-US" dirty="0" smtClean="0"/>
              <a:t>，股價變</a:t>
            </a:r>
            <a:r>
              <a:rPr lang="en-US" altLang="zh-TW" dirty="0" smtClean="0"/>
              <a:t>20</a:t>
            </a:r>
            <a:r>
              <a:rPr lang="zh-TW" altLang="en-US" dirty="0"/>
              <a:t>塊</a:t>
            </a:r>
            <a:r>
              <a:rPr lang="zh-TW" altLang="en-US" dirty="0" smtClean="0"/>
              <a:t>，股東持股數減半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578933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除權息以及減資會劇烈影響股價，做實驗時需要</a:t>
            </a:r>
            <a:r>
              <a:rPr lang="zh-TW" altLang="en-US" dirty="0" smtClean="0"/>
              <a:t>留意是否會影響實驗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例如除息</a:t>
            </a:r>
            <a:r>
              <a:rPr lang="en-US" altLang="zh-TW" dirty="0" smtClean="0"/>
              <a:t>3</a:t>
            </a:r>
            <a:r>
              <a:rPr lang="zh-TW" altLang="en-US" dirty="0"/>
              <a:t>塊</a:t>
            </a:r>
            <a:r>
              <a:rPr lang="zh-TW" altLang="en-US" dirty="0" smtClean="0"/>
              <a:t>後，單純以股價來看你就賠了</a:t>
            </a:r>
            <a:r>
              <a:rPr lang="en-US" altLang="zh-TW" dirty="0" smtClean="0"/>
              <a:t>3</a:t>
            </a:r>
            <a:r>
              <a:rPr lang="zh-TW" altLang="en-US" dirty="0"/>
              <a:t>塊</a:t>
            </a:r>
            <a:r>
              <a:rPr lang="zh-TW" altLang="en-US" dirty="0" smtClean="0"/>
              <a:t>，但實際不然。常見的技術指標如移動平均線等也會受到影響。</a:t>
            </a:r>
            <a:endParaRPr lang="en-US" altLang="zh-TW" dirty="0" smtClean="0"/>
          </a:p>
          <a:p>
            <a:r>
              <a:rPr lang="en-US" altLang="zh-TW" dirty="0" smtClean="0"/>
              <a:t>TEJ</a:t>
            </a:r>
            <a:r>
              <a:rPr lang="zh-TW" altLang="en-US" dirty="0" smtClean="0"/>
              <a:t>有提供調整後股價，將這類因子考慮進去。調整後股價是相對的，會隨著查詢的區間不同變化。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50366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Taiwan Economic Journal(TEJ)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收入</a:t>
            </a:r>
            <a:r>
              <a:rPr lang="zh-TW" altLang="en-US" dirty="0" smtClean="0"/>
              <a:t>許多關於金融財經的資料庫</a:t>
            </a:r>
            <a:endParaRPr lang="en-US" altLang="zh-TW" dirty="0" smtClean="0"/>
          </a:p>
          <a:p>
            <a:r>
              <a:rPr lang="zh-TW" altLang="en-US" dirty="0"/>
              <a:t>要</a:t>
            </a:r>
            <a:r>
              <a:rPr lang="zh-TW" altLang="en-US" dirty="0" smtClean="0"/>
              <a:t>錢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學校有買部分資料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中山大學圖資處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電子資料庫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搜尋</a:t>
            </a:r>
            <a:r>
              <a:rPr lang="en-US" altLang="zh-TW" dirty="0" smtClean="0"/>
              <a:t>TEJ</a:t>
            </a:r>
            <a:br>
              <a:rPr lang="en-US" altLang="zh-TW" dirty="0" smtClean="0"/>
            </a:br>
            <a:r>
              <a:rPr lang="en-US" altLang="zh-TW" dirty="0" smtClean="0"/>
              <a:t>-&gt;</a:t>
            </a:r>
            <a:r>
              <a:rPr lang="zh-TW" altLang="en-US" dirty="0" smtClean="0"/>
              <a:t>安裝好軟體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16687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TEJ</a:t>
            </a:r>
            <a:r>
              <a:rPr lang="zh-TW" altLang="en-US" dirty="0" smtClean="0"/>
              <a:t>登入後畫面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83" y="1484784"/>
            <a:ext cx="7497763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42196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TEJ</a:t>
            </a:r>
            <a:r>
              <a:rPr lang="zh-TW" altLang="en-US" dirty="0" smtClean="0"/>
              <a:t>資料取得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市場資料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TEJ</a:t>
            </a:r>
            <a:r>
              <a:rPr lang="zh-TW" altLang="en-US" dirty="0" smtClean="0"/>
              <a:t> </a:t>
            </a:r>
            <a:r>
              <a:rPr lang="en-US" altLang="zh-TW" dirty="0" smtClean="0"/>
              <a:t>equity</a:t>
            </a:r>
          </a:p>
          <a:p>
            <a:r>
              <a:rPr lang="zh-TW" altLang="en-US" dirty="0"/>
              <a:t>財</a:t>
            </a:r>
            <a:r>
              <a:rPr lang="zh-TW" altLang="en-US" dirty="0" smtClean="0"/>
              <a:t>報資料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TEJ</a:t>
            </a:r>
            <a:r>
              <a:rPr lang="zh-TW" altLang="en-US" dirty="0" smtClean="0"/>
              <a:t> </a:t>
            </a:r>
            <a:r>
              <a:rPr lang="en-US" altLang="zh-TW" dirty="0" smtClean="0"/>
              <a:t>Finance</a:t>
            </a:r>
            <a:r>
              <a:rPr lang="zh-TW" altLang="en-US" dirty="0" smtClean="0"/>
              <a:t> </a:t>
            </a:r>
            <a:r>
              <a:rPr lang="en-US" altLang="zh-TW" dirty="0" smtClean="0"/>
              <a:t>DB</a:t>
            </a:r>
          </a:p>
          <a:p>
            <a:r>
              <a:rPr lang="zh-TW" altLang="en-US" dirty="0" smtClean="0"/>
              <a:t>總經資料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TEJ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Profile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948236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查詢</a:t>
            </a:r>
            <a:r>
              <a:rPr lang="zh-TW" altLang="en-US" dirty="0" smtClean="0"/>
              <a:t>股票：</a:t>
            </a:r>
            <a:r>
              <a:rPr lang="en-US" altLang="zh-TW" dirty="0" smtClean="0"/>
              <a:t>2002</a:t>
            </a:r>
          </a:p>
          <a:p>
            <a:r>
              <a:rPr lang="zh-TW" altLang="en-US" dirty="0" smtClean="0"/>
              <a:t>查詢日期：</a:t>
            </a:r>
            <a:r>
              <a:rPr lang="en-US" altLang="zh-TW" dirty="0" smtClean="0"/>
              <a:t>2013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7</a:t>
            </a:r>
            <a:r>
              <a:rPr lang="zh-TW" altLang="en-US" dirty="0" smtClean="0"/>
              <a:t>月至今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也可以打 </a:t>
            </a:r>
            <a:r>
              <a:rPr lang="en-US" altLang="zh-TW" dirty="0" smtClean="0"/>
              <a:t>“last 10“ </a:t>
            </a:r>
            <a:r>
              <a:rPr lang="zh-TW" altLang="en-US" dirty="0" smtClean="0"/>
              <a:t>表示最新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04" y="3717032"/>
            <a:ext cx="7835866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21794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檔案匯出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匯出：把當前查詢的結果輸出成</a:t>
            </a:r>
            <a:r>
              <a:rPr lang="en-US" altLang="zh-TW" dirty="0" smtClean="0"/>
              <a:t>excel</a:t>
            </a:r>
          </a:p>
          <a:p>
            <a:r>
              <a:rPr lang="zh-TW" altLang="en-US" dirty="0"/>
              <a:t>特殊轉</a:t>
            </a:r>
            <a:r>
              <a:rPr lang="zh-TW" altLang="en-US" dirty="0" smtClean="0"/>
              <a:t>檔：可以一次處理多筆資料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01008"/>
            <a:ext cx="4824536" cy="170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84782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特殊轉檔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760"/>
            <a:ext cx="59055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70598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特殊轉檔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可以先在空白文件上打好想要的股票代號後，按滑鼠右鍵選擇貼上</a:t>
            </a:r>
            <a:endParaRPr lang="zh-TW" alt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717592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24216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轉出資料處理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匯出的資料含有大量的空白，可以先用取代的方式消除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90554"/>
            <a:ext cx="7688263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4715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產生初始</a:t>
            </a:r>
            <a:r>
              <a:rPr lang="zh-TW" altLang="en-US" dirty="0" smtClean="0"/>
              <a:t>群體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分得越散越好，避免落入區域最佳解</a:t>
            </a:r>
            <a:endParaRPr lang="en-US" altLang="zh-TW" dirty="0" smtClean="0"/>
          </a:p>
          <a:p>
            <a:r>
              <a:rPr lang="zh-TW" altLang="en-US" dirty="0" smtClean="0"/>
              <a:t>群體的大小視問題的難度決定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311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其他資料來源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Google finance</a:t>
            </a:r>
          </a:p>
          <a:p>
            <a:r>
              <a:rPr lang="en-US" altLang="zh-TW" smtClean="0">
                <a:hlinkClick r:id="rId3"/>
              </a:rPr>
              <a:t>Yahoo finance</a:t>
            </a:r>
            <a:endParaRPr lang="en-US" altLang="zh-TW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7200" dirty="0" smtClean="0">
                <a:latin typeface="Algerian" pitchFamily="82" charset="0"/>
              </a:rPr>
              <a:t>THE END</a:t>
            </a:r>
            <a:endParaRPr lang="zh-TW" altLang="en-US" sz="7200" dirty="0">
              <a:latin typeface="Algerian" pitchFamily="82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518898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評估個體</a:t>
            </a:r>
            <a:r>
              <a:rPr lang="zh-TW" altLang="en-US" dirty="0" smtClean="0"/>
              <a:t>適應性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需要自訂一個適應函數</a:t>
            </a:r>
            <a:r>
              <a:rPr lang="en-US" altLang="zh-TW" dirty="0" smtClean="0"/>
              <a:t>(</a:t>
            </a:r>
            <a:r>
              <a:rPr lang="en-US" altLang="zh-TW" dirty="0"/>
              <a:t>Fitness </a:t>
            </a:r>
            <a:r>
              <a:rPr lang="en-US" altLang="zh-TW" dirty="0" smtClean="0"/>
              <a:t>function)</a:t>
            </a:r>
            <a:r>
              <a:rPr lang="zh-TW" altLang="en-US" dirty="0" smtClean="0"/>
              <a:t>來給個體的分數，越高分表示適應力越強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/>
              <a:t>適應</a:t>
            </a:r>
            <a:r>
              <a:rPr lang="zh-TW" altLang="en-US" dirty="0" smtClean="0"/>
              <a:t>函數決定了演化的方向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646774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選擇保留的個體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基本概念就是</a:t>
            </a:r>
            <a:r>
              <a:rPr lang="zh-TW" altLang="en-US" dirty="0"/>
              <a:t>適應能力越</a:t>
            </a:r>
            <a:r>
              <a:rPr lang="zh-TW" altLang="en-US" dirty="0" smtClean="0"/>
              <a:t>強</a:t>
            </a:r>
            <a:r>
              <a:rPr lang="en-US" altLang="zh-TW" dirty="0" smtClean="0"/>
              <a:t>(</a:t>
            </a:r>
            <a:r>
              <a:rPr lang="zh-TW" altLang="en-US" dirty="0" smtClean="0"/>
              <a:t>分數越高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，就越容易被保存下來</a:t>
            </a:r>
            <a:endParaRPr lang="en-US" altLang="zh-TW" dirty="0" smtClean="0"/>
          </a:p>
          <a:p>
            <a:r>
              <a:rPr lang="zh-TW" altLang="en-US" dirty="0" smtClean="0"/>
              <a:t>常見如：輪盤式選擇</a:t>
            </a:r>
            <a:r>
              <a:rPr lang="en-US" altLang="zh-TW" dirty="0"/>
              <a:t>(</a:t>
            </a:r>
            <a:r>
              <a:rPr lang="en-US" altLang="zh-TW" dirty="0" smtClean="0"/>
              <a:t>roulette</a:t>
            </a:r>
            <a:r>
              <a:rPr lang="zh-TW" altLang="en-US" dirty="0" smtClean="0"/>
              <a:t> </a:t>
            </a:r>
            <a:r>
              <a:rPr lang="en-US" altLang="zh-TW" dirty="0" smtClean="0"/>
              <a:t>wheel)</a:t>
            </a:r>
          </a:p>
          <a:p>
            <a:pPr lvl="1"/>
            <a:r>
              <a:rPr lang="zh-TW" altLang="en-US" dirty="0" smtClean="0"/>
              <a:t>分數越高佔的面積越大</a:t>
            </a:r>
            <a:endParaRPr lang="en-US" altLang="zh-TW" dirty="0" smtClean="0"/>
          </a:p>
          <a:p>
            <a:pPr lvl="1"/>
            <a:r>
              <a:rPr lang="zh-TW" altLang="en-US" dirty="0"/>
              <a:t>射</a:t>
            </a:r>
            <a:r>
              <a:rPr lang="zh-TW" altLang="en-US" dirty="0" smtClean="0"/>
              <a:t>飛鏢</a:t>
            </a:r>
            <a:r>
              <a:rPr lang="en-US" altLang="zh-TW" dirty="0" smtClean="0"/>
              <a:t>(random:0~1)</a:t>
            </a:r>
            <a:endParaRPr lang="zh-TW" altLang="en-US" dirty="0"/>
          </a:p>
        </p:txBody>
      </p:sp>
      <p:graphicFrame>
        <p:nvGraphicFramePr>
          <p:cNvPr id="5" name="圖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848982"/>
              </p:ext>
            </p:extLst>
          </p:nvPr>
        </p:nvGraphicFramePr>
        <p:xfrm>
          <a:off x="6012160" y="2780928"/>
          <a:ext cx="36004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760375"/>
              </p:ext>
            </p:extLst>
          </p:nvPr>
        </p:nvGraphicFramePr>
        <p:xfrm>
          <a:off x="1043608" y="4797152"/>
          <a:ext cx="7677315" cy="1347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463"/>
                <a:gridCol w="1535463"/>
                <a:gridCol w="1535463"/>
                <a:gridCol w="1535463"/>
                <a:gridCol w="1535463"/>
              </a:tblGrid>
              <a:tr h="301326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c4</a:t>
                      </a:r>
                      <a:endParaRPr lang="zh-TW" altLang="en-US" dirty="0"/>
                    </a:p>
                  </a:txBody>
                  <a:tcPr/>
                </a:tc>
              </a:tr>
              <a:tr h="49076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fitness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1.6(40%)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0.6(15%)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0.8(20%)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1.0(25%)</a:t>
                      </a:r>
                      <a:endParaRPr lang="zh-TW" altLang="en-US" dirty="0"/>
                    </a:p>
                  </a:txBody>
                  <a:tcPr/>
                </a:tc>
              </a:tr>
              <a:tr h="49076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range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0~0.4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0.4~0.55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0.55~0.75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0.75~1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58851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生成</a:t>
            </a:r>
            <a:r>
              <a:rPr lang="zh-TW" altLang="en-US" dirty="0" smtClean="0"/>
              <a:t>新群體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新</a:t>
            </a:r>
            <a:r>
              <a:rPr lang="zh-TW" altLang="en-US" dirty="0" smtClean="0"/>
              <a:t>群體是由被保留下來</a:t>
            </a:r>
            <a:r>
              <a:rPr lang="zh-TW" altLang="en-US" dirty="0"/>
              <a:t>的個體</a:t>
            </a:r>
            <a:r>
              <a:rPr lang="zh-TW" altLang="en-US" dirty="0" smtClean="0"/>
              <a:t>繁衍而成</a:t>
            </a:r>
            <a:endParaRPr lang="en-US" altLang="zh-TW" dirty="0" smtClean="0"/>
          </a:p>
          <a:p>
            <a:r>
              <a:rPr lang="zh-TW" altLang="en-US" dirty="0" smtClean="0"/>
              <a:t>從基因的角度來說就是</a:t>
            </a:r>
            <a:r>
              <a:rPr lang="zh-TW" altLang="en-US" dirty="0" smtClean="0">
                <a:solidFill>
                  <a:srgbClr val="FF0000"/>
                </a:solidFill>
              </a:rPr>
              <a:t>交配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突變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23856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染色體 </a:t>
            </a:r>
            <a:r>
              <a:rPr lang="en-US" altLang="zh-TW" dirty="0" smtClean="0"/>
              <a:t>&amp; </a:t>
            </a:r>
            <a:r>
              <a:rPr lang="zh-TW" altLang="en-US" dirty="0" smtClean="0"/>
              <a:t>基因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基因 </a:t>
            </a:r>
            <a:r>
              <a:rPr lang="en-US" altLang="zh-TW" dirty="0" smtClean="0"/>
              <a:t>(Gene)</a:t>
            </a:r>
            <a:r>
              <a:rPr lang="zh-TW" altLang="en-US" dirty="0" smtClean="0"/>
              <a:t>位於染色體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Ghromosome</a:t>
            </a:r>
            <a:r>
              <a:rPr lang="en-US" altLang="zh-TW" dirty="0" smtClean="0"/>
              <a:t>)</a:t>
            </a:r>
            <a:r>
              <a:rPr lang="zh-TW" altLang="en-US" dirty="0" smtClean="0"/>
              <a:t>上</a:t>
            </a:r>
            <a:endParaRPr lang="en-US" altLang="zh-TW" dirty="0" smtClean="0"/>
          </a:p>
          <a:p>
            <a:r>
              <a:rPr lang="zh-TW" altLang="en-US" dirty="0" smtClean="0"/>
              <a:t>基因會發生突變</a:t>
            </a:r>
            <a:r>
              <a:rPr lang="en-US" altLang="zh-TW" dirty="0" smtClean="0"/>
              <a:t>(Mutation)</a:t>
            </a:r>
          </a:p>
          <a:p>
            <a:r>
              <a:rPr lang="zh-TW" altLang="en-US" dirty="0" smtClean="0"/>
              <a:t>染色體</a:t>
            </a:r>
            <a:r>
              <a:rPr lang="zh-TW" altLang="en-US" dirty="0"/>
              <a:t>彼此間</a:t>
            </a:r>
            <a:r>
              <a:rPr lang="zh-TW" altLang="en-US" dirty="0" smtClean="0"/>
              <a:t>會交配</a:t>
            </a:r>
            <a:r>
              <a:rPr lang="en-US" altLang="zh-TW" dirty="0" smtClean="0"/>
              <a:t>(Crossover)</a:t>
            </a:r>
          </a:p>
          <a:p>
            <a:endParaRPr lang="en-US" altLang="zh-TW" dirty="0"/>
          </a:p>
          <a:p>
            <a:r>
              <a:rPr lang="zh-TW" altLang="en-US" dirty="0" smtClean="0"/>
              <a:t>一群染色體構成一個群</a:t>
            </a:r>
            <a:r>
              <a:rPr lang="zh-TW" altLang="en-US" dirty="0"/>
              <a:t>體</a:t>
            </a:r>
            <a:r>
              <a:rPr lang="en-US" altLang="zh-TW" dirty="0" smtClean="0"/>
              <a:t>(Population)</a:t>
            </a:r>
          </a:p>
          <a:p>
            <a:r>
              <a:rPr lang="zh-TW" altLang="en-US" dirty="0"/>
              <a:t>天</a:t>
            </a:r>
            <a:r>
              <a:rPr lang="zh-TW" altLang="en-US" dirty="0" smtClean="0"/>
              <a:t>擇使群</a:t>
            </a:r>
            <a:r>
              <a:rPr lang="zh-TW" altLang="en-US" dirty="0"/>
              <a:t>體發生</a:t>
            </a:r>
            <a:r>
              <a:rPr lang="zh-TW" altLang="en-US" dirty="0" smtClean="0"/>
              <a:t>演化</a:t>
            </a:r>
            <a:endParaRPr lang="en-US" altLang="zh-TW" dirty="0" smtClean="0"/>
          </a:p>
          <a:p>
            <a:r>
              <a:rPr lang="zh-TW" altLang="en-US" dirty="0" smtClean="0"/>
              <a:t>天</a:t>
            </a:r>
            <a:r>
              <a:rPr lang="zh-TW" altLang="en-US" dirty="0"/>
              <a:t> </a:t>
            </a:r>
            <a:r>
              <a:rPr lang="en-US" altLang="zh-TW" dirty="0" smtClean="0"/>
              <a:t>=</a:t>
            </a:r>
            <a:r>
              <a:rPr lang="zh-TW" altLang="en-US" dirty="0" smtClean="0"/>
              <a:t> 適應性 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Fitness function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04650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Genetic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目的</a:t>
            </a:r>
            <a:endParaRPr lang="en-US" altLang="zh-TW" dirty="0" smtClean="0"/>
          </a:p>
          <a:p>
            <a:pPr lvl="1"/>
            <a:r>
              <a:rPr lang="zh-TW" altLang="en-US" dirty="0"/>
              <a:t>找出</a:t>
            </a:r>
            <a:r>
              <a:rPr lang="zh-TW" altLang="en-US" dirty="0" smtClean="0"/>
              <a:t>問題的解法</a:t>
            </a:r>
            <a:endParaRPr lang="en-US" altLang="zh-TW" dirty="0" smtClean="0"/>
          </a:p>
          <a:p>
            <a:r>
              <a:rPr lang="zh-TW" altLang="en-US" dirty="0" smtClean="0"/>
              <a:t>例如給</a:t>
            </a:r>
            <a:r>
              <a:rPr lang="en-US" altLang="zh-TW" dirty="0" smtClean="0"/>
              <a:t>(x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,x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,y) = (3,2,3), (2,2,4),(3,5,12)……</a:t>
            </a:r>
            <a:br>
              <a:rPr lang="en-US" altLang="zh-TW" dirty="0" smtClean="0"/>
            </a:br>
            <a:r>
              <a:rPr lang="zh-TW" altLang="en-US" dirty="0"/>
              <a:t>找出</a:t>
            </a:r>
            <a:r>
              <a:rPr lang="en-US" altLang="zh-TW" dirty="0" err="1"/>
              <a:t>x,y</a:t>
            </a:r>
            <a:r>
              <a:rPr lang="zh-TW" altLang="en-US" dirty="0"/>
              <a:t>的</a:t>
            </a:r>
            <a:r>
              <a:rPr lang="zh-TW" altLang="en-US" dirty="0" smtClean="0"/>
              <a:t>關係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r>
              <a:rPr lang="en-US" altLang="zh-TW" dirty="0" err="1" smtClean="0">
                <a:solidFill>
                  <a:srgbClr val="FF0000"/>
                </a:solidFill>
              </a:rPr>
              <a:t>Ans</a:t>
            </a:r>
            <a:r>
              <a:rPr lang="en-US" altLang="zh-TW" dirty="0" smtClean="0">
                <a:solidFill>
                  <a:srgbClr val="FF0000"/>
                </a:solidFill>
              </a:rPr>
              <a:t>: y=x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TW" dirty="0" smtClean="0">
                <a:solidFill>
                  <a:srgbClr val="FF0000"/>
                </a:solidFill>
              </a:rPr>
              <a:t>*(x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-1)</a:t>
            </a:r>
          </a:p>
          <a:p>
            <a:r>
              <a:rPr lang="zh-TW" altLang="en-US" dirty="0" smtClean="0"/>
              <a:t>不保證找到最佳解</a:t>
            </a:r>
            <a:endParaRPr lang="en-US" altLang="zh-TW" dirty="0" smtClean="0"/>
          </a:p>
          <a:p>
            <a:pPr fontAlgn="t"/>
            <a:r>
              <a:rPr lang="zh-TW" altLang="en-US" dirty="0" smtClean="0"/>
              <a:t>需給定</a:t>
            </a:r>
            <a:r>
              <a:rPr lang="en-US" altLang="zh-TW" dirty="0" smtClean="0"/>
              <a:t>Function set</a:t>
            </a:r>
            <a:r>
              <a:rPr lang="zh-TW" altLang="en-US" dirty="0" smtClean="0"/>
              <a:t>與</a:t>
            </a:r>
            <a:r>
              <a:rPr lang="en-US" altLang="zh-TW" dirty="0"/>
              <a:t>Terminal set</a:t>
            </a:r>
            <a:endParaRPr lang="en-US" altLang="zh-TW" dirty="0" smtClean="0"/>
          </a:p>
          <a:p>
            <a:pPr lvl="1" fontAlgn="t"/>
            <a:r>
              <a:rPr lang="zh-TW" altLang="en-US" dirty="0" smtClean="0"/>
              <a:t>例如 </a:t>
            </a:r>
            <a:r>
              <a:rPr lang="en-US" altLang="zh-TW" dirty="0"/>
              <a:t>Function set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+, </a:t>
            </a:r>
            <a:r>
              <a:rPr lang="en-US" altLang="zh-TW" dirty="0"/>
              <a:t>-, *, </a:t>
            </a:r>
            <a:r>
              <a:rPr lang="en-US" altLang="zh-TW" dirty="0" smtClean="0"/>
              <a:t>/</a:t>
            </a:r>
          </a:p>
          <a:p>
            <a:pPr marL="457200" lvl="1" indent="0" fontAlgn="t">
              <a:buNone/>
            </a:pPr>
            <a:r>
              <a:rPr lang="zh-TW" altLang="en-US" dirty="0" smtClean="0"/>
              <a:t>             </a:t>
            </a:r>
            <a:r>
              <a:rPr lang="en-US" altLang="zh-TW" dirty="0" smtClean="0"/>
              <a:t>Terminal </a:t>
            </a:r>
            <a:r>
              <a:rPr lang="en-US" altLang="zh-TW" dirty="0"/>
              <a:t>set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/>
              <a:t>x</a:t>
            </a:r>
            <a:r>
              <a:rPr lang="en-US" altLang="zh-TW" baseline="-25000" dirty="0"/>
              <a:t>1</a:t>
            </a:r>
            <a:r>
              <a:rPr lang="en-US" altLang="zh-TW" dirty="0"/>
              <a:t>,x</a:t>
            </a:r>
            <a:r>
              <a:rPr lang="en-US" altLang="zh-TW" baseline="-25000" dirty="0"/>
              <a:t>2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CD92-1DDD-4B6C-83C7-622FABA5FBD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12048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1357</Words>
  <Application>Microsoft Office PowerPoint</Application>
  <PresentationFormat>如螢幕大小 (4:3)</PresentationFormat>
  <Paragraphs>444</Paragraphs>
  <Slides>41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2" baseType="lpstr">
      <vt:lpstr>Office 佈景主題</vt:lpstr>
      <vt:lpstr>演化式計算</vt:lpstr>
      <vt:lpstr>演化式計算</vt:lpstr>
      <vt:lpstr>基本架構</vt:lpstr>
      <vt:lpstr>產生初始群體</vt:lpstr>
      <vt:lpstr>評估個體適應性</vt:lpstr>
      <vt:lpstr>選擇保留的個體</vt:lpstr>
      <vt:lpstr>生成新群體</vt:lpstr>
      <vt:lpstr>染色體 &amp; 基因</vt:lpstr>
      <vt:lpstr>Genetic programming</vt:lpstr>
      <vt:lpstr>Genetic programming</vt:lpstr>
      <vt:lpstr>Genetic programming</vt:lpstr>
      <vt:lpstr>PowerPoint 簡報</vt:lpstr>
      <vt:lpstr>Gene express  programming</vt:lpstr>
      <vt:lpstr>Gene express  programming</vt:lpstr>
      <vt:lpstr>Gene express  programming</vt:lpstr>
      <vt:lpstr>Gene express  programming</vt:lpstr>
      <vt:lpstr>Gene express  programming</vt:lpstr>
      <vt:lpstr>Gene express  programming</vt:lpstr>
      <vt:lpstr>實戰</vt:lpstr>
      <vt:lpstr>實戰(回歸問題)</vt:lpstr>
      <vt:lpstr>實戰(回歸問題)</vt:lpstr>
      <vt:lpstr>PowerPoint 簡報</vt:lpstr>
      <vt:lpstr>台股票相關介紹</vt:lpstr>
      <vt:lpstr>上市 &amp;上櫃</vt:lpstr>
      <vt:lpstr>加權指數</vt:lpstr>
      <vt:lpstr>證交稅 &amp; 手續費</vt:lpstr>
      <vt:lpstr>交易</vt:lpstr>
      <vt:lpstr>交易</vt:lpstr>
      <vt:lpstr>除權息</vt:lpstr>
      <vt:lpstr>減資</vt:lpstr>
      <vt:lpstr>PowerPoint 簡報</vt:lpstr>
      <vt:lpstr>Taiwan Economic Journal(TEJ)</vt:lpstr>
      <vt:lpstr>TEJ登入後畫面</vt:lpstr>
      <vt:lpstr>TEJ資料取得</vt:lpstr>
      <vt:lpstr>範例</vt:lpstr>
      <vt:lpstr>檔案匯出</vt:lpstr>
      <vt:lpstr>特殊轉檔</vt:lpstr>
      <vt:lpstr>特殊轉檔</vt:lpstr>
      <vt:lpstr>轉出資料處理</vt:lpstr>
      <vt:lpstr>其他資料來源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LCH</dc:creator>
  <cp:lastModifiedBy>Ray</cp:lastModifiedBy>
  <cp:revision>226</cp:revision>
  <dcterms:created xsi:type="dcterms:W3CDTF">2013-07-06T20:28:05Z</dcterms:created>
  <dcterms:modified xsi:type="dcterms:W3CDTF">2013-07-08T08:35:39Z</dcterms:modified>
</cp:coreProperties>
</file>