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713" r:id="rId2"/>
  </p:sldMasterIdLst>
  <p:notesMasterIdLst>
    <p:notesMasterId r:id="rId50"/>
  </p:notesMasterIdLst>
  <p:sldIdLst>
    <p:sldId id="284" r:id="rId3"/>
    <p:sldId id="326" r:id="rId4"/>
    <p:sldId id="327" r:id="rId5"/>
    <p:sldId id="332" r:id="rId6"/>
    <p:sldId id="328" r:id="rId7"/>
    <p:sldId id="286" r:id="rId8"/>
    <p:sldId id="298" r:id="rId9"/>
    <p:sldId id="290" r:id="rId10"/>
    <p:sldId id="331" r:id="rId11"/>
    <p:sldId id="329" r:id="rId12"/>
    <p:sldId id="330" r:id="rId13"/>
    <p:sldId id="334" r:id="rId14"/>
    <p:sldId id="335" r:id="rId15"/>
    <p:sldId id="336" r:id="rId16"/>
    <p:sldId id="333" r:id="rId17"/>
    <p:sldId id="324" r:id="rId18"/>
    <p:sldId id="337" r:id="rId19"/>
    <p:sldId id="338" r:id="rId20"/>
    <p:sldId id="339" r:id="rId21"/>
    <p:sldId id="340" r:id="rId22"/>
    <p:sldId id="341" r:id="rId23"/>
    <p:sldId id="342" r:id="rId24"/>
    <p:sldId id="319" r:id="rId25"/>
    <p:sldId id="315" r:id="rId26"/>
    <p:sldId id="343" r:id="rId27"/>
    <p:sldId id="294" r:id="rId28"/>
    <p:sldId id="293" r:id="rId29"/>
    <p:sldId id="296" r:id="rId30"/>
    <p:sldId id="311" r:id="rId31"/>
    <p:sldId id="312" r:id="rId32"/>
    <p:sldId id="264" r:id="rId33"/>
    <p:sldId id="265" r:id="rId34"/>
    <p:sldId id="266" r:id="rId35"/>
    <p:sldId id="267" r:id="rId36"/>
    <p:sldId id="301" r:id="rId37"/>
    <p:sldId id="345" r:id="rId38"/>
    <p:sldId id="349" r:id="rId39"/>
    <p:sldId id="325" r:id="rId40"/>
    <p:sldId id="323" r:id="rId41"/>
    <p:sldId id="346" r:id="rId42"/>
    <p:sldId id="355" r:id="rId43"/>
    <p:sldId id="354" r:id="rId44"/>
    <p:sldId id="356" r:id="rId45"/>
    <p:sldId id="347" r:id="rId46"/>
    <p:sldId id="350" r:id="rId47"/>
    <p:sldId id="351" r:id="rId48"/>
    <p:sldId id="352" r:id="rId4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32" autoAdjust="0"/>
  </p:normalViewPr>
  <p:slideViewPr>
    <p:cSldViewPr>
      <p:cViewPr>
        <p:scale>
          <a:sx n="100" d="100"/>
          <a:sy n="100" d="100"/>
        </p:scale>
        <p:origin x="-18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7.xml"/><Relationship Id="rId13" Type="http://schemas.openxmlformats.org/officeDocument/2006/relationships/slide" Target="slides/slide35.xml"/><Relationship Id="rId3" Type="http://schemas.openxmlformats.org/officeDocument/2006/relationships/slide" Target="slides/slide6.xml"/><Relationship Id="rId7" Type="http://schemas.openxmlformats.org/officeDocument/2006/relationships/slide" Target="slides/slide26.xml"/><Relationship Id="rId12" Type="http://schemas.openxmlformats.org/officeDocument/2006/relationships/slide" Target="slides/slide3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24.xml"/><Relationship Id="rId11" Type="http://schemas.openxmlformats.org/officeDocument/2006/relationships/slide" Target="slides/slide33.xml"/><Relationship Id="rId5" Type="http://schemas.openxmlformats.org/officeDocument/2006/relationships/slide" Target="slides/slide8.xml"/><Relationship Id="rId10" Type="http://schemas.openxmlformats.org/officeDocument/2006/relationships/slide" Target="slides/slide32.xml"/><Relationship Id="rId4" Type="http://schemas.openxmlformats.org/officeDocument/2006/relationships/slide" Target="slides/slide7.xml"/><Relationship Id="rId9" Type="http://schemas.openxmlformats.org/officeDocument/2006/relationships/slide" Target="slides/slide31.xml"/><Relationship Id="rId14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png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C87E6B8-D1EE-4E39-B7D3-CAAB948E8F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617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82C5443-1EF7-4D50-8A87-6380D3CFB614}" type="slidenum">
              <a:rPr lang="en-US" altLang="zh-TW" sz="1200" smtClean="0">
                <a:latin typeface="Times New Roman" pitchFamily="18" charset="0"/>
              </a:rPr>
              <a:pPr eaLnBrk="1" hangingPunct="1"/>
              <a:t>1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EFF5FE6-8FB7-4432-9E31-05198C3D9A6E}" type="slidenum">
              <a:rPr lang="en-US" altLang="zh-TW" sz="1200" smtClean="0">
                <a:latin typeface="Times New Roman" pitchFamily="18" charset="0"/>
              </a:rPr>
              <a:pPr eaLnBrk="1" hangingPunct="1"/>
              <a:t>19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A35387F9-1DEE-4AA3-96C0-61A3909F3E0E}" type="slidenum">
              <a:rPr lang="en-US" altLang="zh-TW" sz="1200" smtClean="0">
                <a:latin typeface="Times New Roman" pitchFamily="18" charset="0"/>
              </a:rPr>
              <a:pPr eaLnBrk="1" hangingPunct="1"/>
              <a:t>20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FB861A9-C5E5-4D7B-AC38-46FC7C7446E1}" type="slidenum">
              <a:rPr lang="en-US" altLang="zh-TW" sz="1200" smtClean="0">
                <a:latin typeface="Times New Roman" pitchFamily="18" charset="0"/>
              </a:rPr>
              <a:pPr eaLnBrk="1" hangingPunct="1"/>
              <a:t>21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9AEE4A75-D688-422A-B654-CDD5210094B1}" type="slidenum">
              <a:rPr lang="en-US" altLang="zh-TW" sz="1200" smtClean="0">
                <a:latin typeface="Times New Roman" pitchFamily="18" charset="0"/>
              </a:rPr>
              <a:pPr eaLnBrk="1" hangingPunct="1"/>
              <a:t>22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97CDEAE-619B-4366-9B08-60F53A2A4B9D}" type="slidenum">
              <a:rPr lang="en-US" altLang="zh-TW" sz="1200" smtClean="0">
                <a:latin typeface="Times New Roman" pitchFamily="18" charset="0"/>
              </a:rPr>
              <a:pPr eaLnBrk="1" hangingPunct="1"/>
              <a:t>23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6B9C46CC-7A29-4AEE-9703-684A3989DF91}" type="slidenum">
              <a:rPr lang="en-US" altLang="zh-TW" sz="1200" smtClean="0">
                <a:latin typeface="Times New Roman" pitchFamily="18" charset="0"/>
              </a:rPr>
              <a:pPr eaLnBrk="1" hangingPunct="1"/>
              <a:t>24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6DF2955B-3BCB-49D9-A589-E7917FCF64D7}" type="slidenum">
              <a:rPr lang="en-US" altLang="zh-TW" sz="1200" smtClean="0">
                <a:latin typeface="Times New Roman" pitchFamily="18" charset="0"/>
              </a:rPr>
              <a:pPr eaLnBrk="1" hangingPunct="1"/>
              <a:t>26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2DD1FE0C-6C89-4582-ACDB-AB4258F41212}" type="slidenum">
              <a:rPr lang="en-US" altLang="zh-TW" sz="1200" smtClean="0">
                <a:latin typeface="Times New Roman" pitchFamily="18" charset="0"/>
              </a:rPr>
              <a:pPr eaLnBrk="1" hangingPunct="1"/>
              <a:t>27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3DAAE1DF-6E6B-476C-8337-C7E35E88D222}" type="slidenum">
              <a:rPr lang="en-US" altLang="zh-TW" sz="1200" smtClean="0">
                <a:latin typeface="Times New Roman" pitchFamily="18" charset="0"/>
              </a:rPr>
              <a:pPr eaLnBrk="1" hangingPunct="1"/>
              <a:t>28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61CB8E6-4293-42E8-928C-0AE2A7ED3615}" type="slidenum">
              <a:rPr lang="en-US" altLang="zh-TW" sz="1200" smtClean="0">
                <a:latin typeface="Times New Roman" pitchFamily="18" charset="0"/>
              </a:rPr>
              <a:pPr eaLnBrk="1" hangingPunct="1"/>
              <a:t>29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8E37A053-FCC4-41BD-B08E-E388D5B614F4}" type="slidenum">
              <a:rPr lang="en-US" altLang="zh-TW" sz="1200" smtClean="0">
                <a:latin typeface="Times New Roman" pitchFamily="18" charset="0"/>
              </a:rPr>
              <a:pPr eaLnBrk="1" hangingPunct="1"/>
              <a:t>2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B01B7036-F32D-4B13-889B-8A41DB7DB526}" type="slidenum">
              <a:rPr lang="en-US" altLang="zh-TW" sz="1200" smtClean="0">
                <a:latin typeface="Times New Roman" pitchFamily="18" charset="0"/>
              </a:rPr>
              <a:pPr eaLnBrk="1" hangingPunct="1"/>
              <a:t>30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1CFC11C3-1374-4DAF-AF44-2FB1DCE21D6E}" type="slidenum">
              <a:rPr lang="en-US" altLang="zh-TW" sz="1200" smtClean="0">
                <a:latin typeface="Times New Roman" pitchFamily="18" charset="0"/>
              </a:rPr>
              <a:pPr eaLnBrk="1" hangingPunct="1"/>
              <a:t>31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5770CEFE-CE2E-4FF0-B866-4EA2043C565D}" type="slidenum">
              <a:rPr lang="en-US" altLang="zh-TW" sz="1200" smtClean="0">
                <a:latin typeface="Times New Roman" pitchFamily="18" charset="0"/>
              </a:rPr>
              <a:pPr eaLnBrk="1" hangingPunct="1"/>
              <a:t>32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3D2D8D27-DCFE-4F6F-B9E3-2112B4939C36}" type="slidenum">
              <a:rPr lang="en-US" altLang="zh-TW" sz="1200" smtClean="0">
                <a:latin typeface="Times New Roman" pitchFamily="18" charset="0"/>
              </a:rPr>
              <a:pPr eaLnBrk="1" hangingPunct="1"/>
              <a:t>33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5ADC8B5-72C5-4093-8EBC-1EC228141841}" type="slidenum">
              <a:rPr lang="en-US" altLang="zh-TW" sz="1200" smtClean="0">
                <a:latin typeface="Times New Roman" pitchFamily="18" charset="0"/>
              </a:rPr>
              <a:pPr eaLnBrk="1" hangingPunct="1"/>
              <a:t>34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F7F1E180-9A38-4DA0-AE04-C0C5EDF79D97}" type="slidenum">
              <a:rPr lang="en-US" altLang="zh-TW" sz="1200" smtClean="0">
                <a:latin typeface="Times New Roman" pitchFamily="18" charset="0"/>
              </a:rPr>
              <a:pPr eaLnBrk="1" hangingPunct="1"/>
              <a:t>35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422ABE1-CE4B-4C31-9237-24591732FD00}" type="slidenum">
              <a:rPr lang="en-US" altLang="zh-TW" sz="1200" smtClean="0">
                <a:latin typeface="Times New Roman" pitchFamily="18" charset="0"/>
              </a:rPr>
              <a:pPr eaLnBrk="1" hangingPunct="1"/>
              <a:t>38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3546156-D247-4580-AE30-0E4884558A98}" type="slidenum">
              <a:rPr lang="en-US" altLang="zh-TW" sz="1200" smtClean="0">
                <a:latin typeface="Times New Roman" pitchFamily="18" charset="0"/>
              </a:rPr>
              <a:pPr eaLnBrk="1" hangingPunct="1"/>
              <a:t>39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3E25E04D-0B4A-44BA-B07B-CF4A217E2EFC}" type="slidenum">
              <a:rPr lang="en-US" altLang="zh-TW" sz="1200" smtClean="0">
                <a:latin typeface="Times New Roman" pitchFamily="18" charset="0"/>
              </a:rPr>
              <a:pPr eaLnBrk="1" hangingPunct="1"/>
              <a:t>3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6A071CC-037A-4459-A5CB-02890175CBD7}" type="slidenum">
              <a:rPr lang="en-US" altLang="zh-TW" sz="1200" smtClean="0">
                <a:latin typeface="Times New Roman" pitchFamily="18" charset="0"/>
              </a:rPr>
              <a:pPr eaLnBrk="1" hangingPunct="1"/>
              <a:t>6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0553C7B2-2A37-4EDB-B0D0-D2D827357E8A}" type="slidenum">
              <a:rPr lang="en-US" altLang="zh-TW" sz="1200" smtClean="0">
                <a:latin typeface="Times New Roman" pitchFamily="18" charset="0"/>
              </a:rPr>
              <a:pPr eaLnBrk="1" hangingPunct="1"/>
              <a:t>7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B61A6A63-B1DC-4D57-930B-E1C89BAE0C7E}" type="slidenum">
              <a:rPr lang="en-US" altLang="zh-TW" sz="1200" smtClean="0">
                <a:latin typeface="Times New Roman" pitchFamily="18" charset="0"/>
              </a:rPr>
              <a:pPr eaLnBrk="1" hangingPunct="1"/>
              <a:t>8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1D87B40F-C9CB-49B2-AC84-4F7C22279739}" type="slidenum">
              <a:rPr lang="en-US" altLang="zh-TW" sz="1200" smtClean="0">
                <a:latin typeface="Times New Roman" pitchFamily="18" charset="0"/>
              </a:rPr>
              <a:pPr eaLnBrk="1" hangingPunct="1"/>
              <a:t>16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6CDD876-08D1-4DEC-BB2D-B9558F7FCD43}" type="slidenum">
              <a:rPr lang="en-US" altLang="zh-TW" sz="1200" smtClean="0">
                <a:latin typeface="Times New Roman" pitchFamily="18" charset="0"/>
              </a:rPr>
              <a:pPr eaLnBrk="1" hangingPunct="1"/>
              <a:t>17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DEE3FEC2-843E-4B9D-84F7-2A85FFAA6CCD}" type="slidenum">
              <a:rPr lang="en-US" altLang="zh-TW" sz="1200" smtClean="0">
                <a:latin typeface="Times New Roman" pitchFamily="18" charset="0"/>
              </a:rPr>
              <a:pPr eaLnBrk="1" hangingPunct="1"/>
              <a:t>18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4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01321-ECB0-4B03-862B-CF7988F388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958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DA76CF0E-26D6-47F5-9720-EE8C821E46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477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943100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76900" cy="5105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2CA86E83-F7E9-4D1B-BC7B-25592620F2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079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20000" cy="7699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5240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D172DF21-8022-478C-887B-7ABA38244A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5780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20000" cy="7699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DD482D62-2132-4600-ADDF-72A47DBDF6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7393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20000" cy="7699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724400" y="15240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24400" y="36576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B166EB4A-A228-4C53-9A06-1C5370C7C7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400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C5EF8-9E7B-46F6-B75C-4B04CAD53975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96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1CFA4-4C7E-4632-892D-63104BECA44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77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42CF3-24B4-47DC-8D10-521F350367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93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7F47D-3214-43DA-8CD5-B73A6CB4557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01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557D5-A860-431E-8822-DBD15D3E2F0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7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427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D6545-1C44-4980-9C9D-7D5DFA0BF19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80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73AD6-EE5B-4947-A0E4-044216BFBED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56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10F21-4BAF-4EAA-A769-1C442CFF433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42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35376-8084-476D-B718-F9B87D5393B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76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11538-8833-4B84-B9DA-696327ADB53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01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03D6E-4856-433C-8C7A-310ABC03C2C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91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86A90D-E47E-4322-B0FC-98B6E2943DE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83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000000"/>
                </a:solidFill>
              </a:rPr>
              <a:t>National Sun-Yat Sen University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094D53-BD2E-4019-B812-3FC09AAAACDE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DED4B934-A350-49CE-BF17-623AC02748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13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6709B26C-BF62-493F-8870-DD980CFF48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896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8A50FA9A-6383-4349-AE64-98CA87AB05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69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726219EC-C416-4B75-A9C9-7669CC7E9B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641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7FC584FB-34F0-49B0-A1FA-EAFE8E533C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908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CE72D4CB-2BE4-4545-B64A-BEC8F1FFA4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821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4 -</a:t>
            </a:r>
            <a:fld id="{9550AADE-6C1B-45B2-AB1F-44AC0789C0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412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20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4 -</a:t>
            </a:r>
            <a:fld id="{ED7D9535-1350-4D35-A0C5-3557C6AFF1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 smtClean="0">
              <a:solidFill>
                <a:srgbClr val="000000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 smtClean="0">
                <a:solidFill>
                  <a:srgbClr val="000000"/>
                </a:solidFill>
                <a:latin typeface="Arial" charset="0"/>
                <a:ea typeface="新細明體" charset="-120"/>
              </a:rPr>
              <a:t>National Sun-Yat Sen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2776E5-BFAD-48B7-BA40-A518EE55B72C}" type="slidenum">
              <a:rPr lang="en-US" altLang="zh-TW" smtClean="0">
                <a:solidFill>
                  <a:srgbClr val="000000"/>
                </a:solidFill>
                <a:latin typeface="Arial" charset="0"/>
                <a:ea typeface="新細明體" charset="-120"/>
              </a:rPr>
              <a:pPr/>
              <a:t>‹#›</a:t>
            </a:fld>
            <a:endParaRPr lang="en-US" altLang="zh-TW" smtClean="0">
              <a:solidFill>
                <a:srgbClr val="000000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675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Longest Common Subsequence Problem and Its Variants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文字方塊 2"/>
          <p:cNvSpPr txBox="1">
            <a:spLocks noChangeArrowheads="1"/>
          </p:cNvSpPr>
          <p:nvPr/>
        </p:nvSpPr>
        <p:spPr bwMode="auto">
          <a:xfrm>
            <a:off x="6372225" y="5661025"/>
            <a:ext cx="2520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2013/07/16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Yung-Hsing Peng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762000" y="282575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Induction on Length</a:t>
            </a:r>
            <a:endParaRPr lang="zh-TW" altLang="en-US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58888" y="234950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58888" y="307498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4859338" y="234950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859338" y="307498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258888" y="4281488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258888" y="5006975"/>
          <a:ext cx="3025776" cy="366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859338" y="4281488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4859338" y="5006975"/>
          <a:ext cx="3025776" cy="366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sp>
        <p:nvSpPr>
          <p:cNvPr id="13475" name="文字方塊 17"/>
          <p:cNvSpPr txBox="1">
            <a:spLocks noChangeArrowheads="1"/>
          </p:cNvSpPr>
          <p:nvPr/>
        </p:nvSpPr>
        <p:spPr bwMode="auto">
          <a:xfrm>
            <a:off x="1547813" y="1311275"/>
            <a:ext cx="5976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How do we choose the first character for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= 1?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476" name="直線接點 18"/>
          <p:cNvCxnSpPr>
            <a:cxnSpLocks noChangeShapeType="1"/>
          </p:cNvCxnSpPr>
          <p:nvPr/>
        </p:nvCxnSpPr>
        <p:spPr bwMode="auto">
          <a:xfrm flipH="1">
            <a:off x="1476375" y="2708275"/>
            <a:ext cx="358775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7" name="直線接點 22"/>
          <p:cNvCxnSpPr>
            <a:cxnSpLocks noChangeShapeType="1"/>
          </p:cNvCxnSpPr>
          <p:nvPr/>
        </p:nvCxnSpPr>
        <p:spPr bwMode="auto">
          <a:xfrm>
            <a:off x="5076825" y="2708275"/>
            <a:ext cx="1511300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8" name="直線接點 25"/>
          <p:cNvCxnSpPr>
            <a:cxnSpLocks noChangeShapeType="1"/>
          </p:cNvCxnSpPr>
          <p:nvPr/>
        </p:nvCxnSpPr>
        <p:spPr bwMode="auto">
          <a:xfrm flipH="1">
            <a:off x="2555875" y="4652963"/>
            <a:ext cx="360363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9" name="直線接點 29"/>
          <p:cNvCxnSpPr>
            <a:cxnSpLocks noChangeShapeType="1"/>
          </p:cNvCxnSpPr>
          <p:nvPr/>
        </p:nvCxnSpPr>
        <p:spPr bwMode="auto">
          <a:xfrm flipH="1">
            <a:off x="5422900" y="4652963"/>
            <a:ext cx="409575" cy="342900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80" name="文字方塊 32"/>
          <p:cNvSpPr txBox="1">
            <a:spLocks noChangeArrowheads="1"/>
          </p:cNvSpPr>
          <p:nvPr/>
        </p:nvSpPr>
        <p:spPr bwMode="auto">
          <a:xfrm>
            <a:off x="2195513" y="3429000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A: (2,1)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81" name="文字方塊 33"/>
          <p:cNvSpPr txBox="1">
            <a:spLocks noChangeArrowheads="1"/>
          </p:cNvSpPr>
          <p:nvPr/>
        </p:nvSpPr>
        <p:spPr bwMode="auto">
          <a:xfrm>
            <a:off x="5867400" y="3429000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T: (1,5)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82" name="文字方塊 34"/>
          <p:cNvSpPr txBox="1">
            <a:spLocks noChangeArrowheads="1"/>
          </p:cNvSpPr>
          <p:nvPr/>
        </p:nvSpPr>
        <p:spPr bwMode="auto">
          <a:xfrm>
            <a:off x="2195513" y="5405438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C: (5,4)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83" name="文字方塊 35"/>
          <p:cNvSpPr txBox="1">
            <a:spLocks noChangeArrowheads="1"/>
          </p:cNvSpPr>
          <p:nvPr/>
        </p:nvSpPr>
        <p:spPr bwMode="auto">
          <a:xfrm>
            <a:off x="5867400" y="5405438"/>
            <a:ext cx="1008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G: (3,2)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84" name="文字方塊 36"/>
          <p:cNvSpPr txBox="1">
            <a:spLocks noChangeArrowheads="1"/>
          </p:cNvSpPr>
          <p:nvPr/>
        </p:nvSpPr>
        <p:spPr bwMode="auto">
          <a:xfrm>
            <a:off x="1116013" y="6092825"/>
            <a:ext cx="5688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We should not choose (5,4) or (3,2)  (why?)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762000" y="282575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Induction on Length</a:t>
            </a:r>
            <a:endParaRPr lang="zh-TW" altLang="en-US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258888" y="234950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58888" y="307498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4859338" y="234950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859338" y="307498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258888" y="4281488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258888" y="5006975"/>
          <a:ext cx="3025776" cy="366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859338" y="4281488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4859338" y="5006975"/>
          <a:ext cx="3025776" cy="366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sp>
        <p:nvSpPr>
          <p:cNvPr id="14499" name="文字方塊 17"/>
          <p:cNvSpPr txBox="1">
            <a:spLocks noChangeArrowheads="1"/>
          </p:cNvSpPr>
          <p:nvPr/>
        </p:nvSpPr>
        <p:spPr bwMode="auto">
          <a:xfrm>
            <a:off x="611188" y="1196975"/>
            <a:ext cx="8281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With the result of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=2, we can choose the second character for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=2.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500" name="直線接點 18"/>
          <p:cNvCxnSpPr>
            <a:cxnSpLocks noChangeShapeType="1"/>
          </p:cNvCxnSpPr>
          <p:nvPr/>
        </p:nvCxnSpPr>
        <p:spPr bwMode="auto">
          <a:xfrm flipH="1">
            <a:off x="1476375" y="2708275"/>
            <a:ext cx="358775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01" name="直線接點 22"/>
          <p:cNvCxnSpPr>
            <a:cxnSpLocks noChangeShapeType="1"/>
          </p:cNvCxnSpPr>
          <p:nvPr/>
        </p:nvCxnSpPr>
        <p:spPr bwMode="auto">
          <a:xfrm flipH="1">
            <a:off x="5076825" y="2708275"/>
            <a:ext cx="346075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02" name="直線接點 25"/>
          <p:cNvCxnSpPr>
            <a:cxnSpLocks noChangeShapeType="1"/>
          </p:cNvCxnSpPr>
          <p:nvPr/>
        </p:nvCxnSpPr>
        <p:spPr bwMode="auto">
          <a:xfrm flipH="1">
            <a:off x="2555875" y="4652963"/>
            <a:ext cx="360363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03" name="直線接點 29"/>
          <p:cNvCxnSpPr>
            <a:cxnSpLocks noChangeShapeType="1"/>
          </p:cNvCxnSpPr>
          <p:nvPr/>
        </p:nvCxnSpPr>
        <p:spPr bwMode="auto">
          <a:xfrm flipH="1">
            <a:off x="5422900" y="4652963"/>
            <a:ext cx="409575" cy="342900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04" name="文字方塊 32"/>
          <p:cNvSpPr txBox="1">
            <a:spLocks noChangeArrowheads="1"/>
          </p:cNvSpPr>
          <p:nvPr/>
        </p:nvSpPr>
        <p:spPr bwMode="auto">
          <a:xfrm>
            <a:off x="2195513" y="3429000"/>
            <a:ext cx="1296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AA: (6,3)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05" name="文字方塊 33"/>
          <p:cNvSpPr txBox="1">
            <a:spLocks noChangeArrowheads="1"/>
          </p:cNvSpPr>
          <p:nvPr/>
        </p:nvSpPr>
        <p:spPr bwMode="auto">
          <a:xfrm>
            <a:off x="5867400" y="3429000"/>
            <a:ext cx="129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AT: (4,5)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06" name="文字方塊 34"/>
          <p:cNvSpPr txBox="1">
            <a:spLocks noChangeArrowheads="1"/>
          </p:cNvSpPr>
          <p:nvPr/>
        </p:nvSpPr>
        <p:spPr bwMode="auto">
          <a:xfrm>
            <a:off x="2195513" y="5405438"/>
            <a:ext cx="1296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AC: (5,4)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07" name="文字方塊 35"/>
          <p:cNvSpPr txBox="1">
            <a:spLocks noChangeArrowheads="1"/>
          </p:cNvSpPr>
          <p:nvPr/>
        </p:nvSpPr>
        <p:spPr bwMode="auto">
          <a:xfrm>
            <a:off x="5867400" y="5405438"/>
            <a:ext cx="129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AG: (3,2)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508" name="直線接點 21"/>
          <p:cNvCxnSpPr>
            <a:cxnSpLocks noChangeShapeType="1"/>
          </p:cNvCxnSpPr>
          <p:nvPr/>
        </p:nvCxnSpPr>
        <p:spPr bwMode="auto">
          <a:xfrm flipH="1">
            <a:off x="2195513" y="2708275"/>
            <a:ext cx="1152525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09" name="直線接點 26"/>
          <p:cNvCxnSpPr>
            <a:cxnSpLocks noChangeShapeType="1"/>
          </p:cNvCxnSpPr>
          <p:nvPr/>
        </p:nvCxnSpPr>
        <p:spPr bwMode="auto">
          <a:xfrm>
            <a:off x="6156325" y="2708275"/>
            <a:ext cx="360363" cy="3254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10" name="直線接點 30"/>
          <p:cNvCxnSpPr>
            <a:cxnSpLocks noChangeShapeType="1"/>
          </p:cNvCxnSpPr>
          <p:nvPr/>
        </p:nvCxnSpPr>
        <p:spPr bwMode="auto">
          <a:xfrm flipH="1">
            <a:off x="1476375" y="4652963"/>
            <a:ext cx="35877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11" name="直線接點 31"/>
          <p:cNvCxnSpPr>
            <a:cxnSpLocks noChangeShapeType="1"/>
          </p:cNvCxnSpPr>
          <p:nvPr/>
        </p:nvCxnSpPr>
        <p:spPr bwMode="auto">
          <a:xfrm flipH="1">
            <a:off x="5076825" y="4652963"/>
            <a:ext cx="35877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762000" y="282575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Induction on Length</a:t>
            </a:r>
            <a:endParaRPr lang="zh-TW" altLang="en-US" smtClean="0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258888" y="1844675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258888" y="2570163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4859338" y="1844675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4859338" y="2570163"/>
          <a:ext cx="3025776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839" marB="45839"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258888" y="377825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1258888" y="450373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4859338" y="3778250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4859338" y="4503738"/>
          <a:ext cx="3025776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  <a:gridCol w="378222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84" marR="91484" marT="45536" marB="45536"/>
                </a:tc>
              </a:tr>
            </a:tbl>
          </a:graphicData>
        </a:graphic>
      </p:graphicFrame>
      <p:cxnSp>
        <p:nvCxnSpPr>
          <p:cNvPr id="15523" name="直線接點 31"/>
          <p:cNvCxnSpPr>
            <a:cxnSpLocks noChangeShapeType="1"/>
          </p:cNvCxnSpPr>
          <p:nvPr/>
        </p:nvCxnSpPr>
        <p:spPr bwMode="auto">
          <a:xfrm>
            <a:off x="1476375" y="2205038"/>
            <a:ext cx="1439863" cy="323850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24" name="直線接點 37"/>
          <p:cNvCxnSpPr>
            <a:cxnSpLocks noChangeShapeType="1"/>
          </p:cNvCxnSpPr>
          <p:nvPr/>
        </p:nvCxnSpPr>
        <p:spPr bwMode="auto">
          <a:xfrm>
            <a:off x="5076825" y="2205038"/>
            <a:ext cx="1439863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25" name="直線接點 38"/>
          <p:cNvCxnSpPr>
            <a:cxnSpLocks noChangeShapeType="1"/>
          </p:cNvCxnSpPr>
          <p:nvPr/>
        </p:nvCxnSpPr>
        <p:spPr bwMode="auto">
          <a:xfrm>
            <a:off x="2916238" y="4149725"/>
            <a:ext cx="1223962" cy="341313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26" name="直線接點 39"/>
          <p:cNvCxnSpPr>
            <a:cxnSpLocks noChangeShapeType="1"/>
          </p:cNvCxnSpPr>
          <p:nvPr/>
        </p:nvCxnSpPr>
        <p:spPr bwMode="auto">
          <a:xfrm>
            <a:off x="5867400" y="4149725"/>
            <a:ext cx="1081088" cy="341313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27" name="文字方塊 40"/>
          <p:cNvSpPr txBox="1">
            <a:spLocks noChangeArrowheads="1"/>
          </p:cNvSpPr>
          <p:nvPr/>
        </p:nvSpPr>
        <p:spPr bwMode="auto">
          <a:xfrm>
            <a:off x="2195513" y="2924175"/>
            <a:ext cx="1296987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TA: (∞,∞)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28" name="文字方塊 41"/>
          <p:cNvSpPr txBox="1">
            <a:spLocks noChangeArrowheads="1"/>
          </p:cNvSpPr>
          <p:nvPr/>
        </p:nvSpPr>
        <p:spPr bwMode="auto">
          <a:xfrm>
            <a:off x="5867400" y="2924175"/>
            <a:ext cx="12969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TT: (4,7)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29" name="文字方塊 42"/>
          <p:cNvSpPr txBox="1">
            <a:spLocks noChangeArrowheads="1"/>
          </p:cNvSpPr>
          <p:nvPr/>
        </p:nvSpPr>
        <p:spPr bwMode="auto">
          <a:xfrm>
            <a:off x="2195513" y="4900613"/>
            <a:ext cx="1296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TC: (5,7)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30" name="文字方塊 43"/>
          <p:cNvSpPr txBox="1">
            <a:spLocks noChangeArrowheads="1"/>
          </p:cNvSpPr>
          <p:nvPr/>
        </p:nvSpPr>
        <p:spPr bwMode="auto">
          <a:xfrm>
            <a:off x="5867400" y="4900613"/>
            <a:ext cx="129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TG: (3,6)</a:t>
            </a:r>
            <a:endParaRPr lang="zh-TW" altLang="en-U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531" name="直線接點 45"/>
          <p:cNvCxnSpPr>
            <a:cxnSpLocks noChangeShapeType="1"/>
          </p:cNvCxnSpPr>
          <p:nvPr/>
        </p:nvCxnSpPr>
        <p:spPr bwMode="auto">
          <a:xfrm>
            <a:off x="6156325" y="2205038"/>
            <a:ext cx="1223963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32" name="直線接點 46"/>
          <p:cNvCxnSpPr>
            <a:cxnSpLocks noChangeShapeType="1"/>
          </p:cNvCxnSpPr>
          <p:nvPr/>
        </p:nvCxnSpPr>
        <p:spPr bwMode="auto">
          <a:xfrm>
            <a:off x="1476375" y="4149725"/>
            <a:ext cx="1439863" cy="341313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33" name="直線接點 47"/>
          <p:cNvCxnSpPr>
            <a:cxnSpLocks noChangeShapeType="1"/>
          </p:cNvCxnSpPr>
          <p:nvPr/>
        </p:nvCxnSpPr>
        <p:spPr bwMode="auto">
          <a:xfrm>
            <a:off x="5076825" y="4149725"/>
            <a:ext cx="1439863" cy="341313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圓角矩形 37"/>
          <p:cNvSpPr/>
          <p:nvPr/>
        </p:nvSpPr>
        <p:spPr bwMode="auto">
          <a:xfrm>
            <a:off x="6948488" y="1589088"/>
            <a:ext cx="1871662" cy="2703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7092950" y="1765300"/>
            <a:ext cx="1582738" cy="101600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6000" dirty="0">
                <a:latin typeface="Times New Roman" pitchFamily="18" charset="0"/>
                <a:cs typeface="Times New Roman" pitchFamily="18" charset="0"/>
              </a:rPr>
              <a:t>?</a:t>
            </a:r>
            <a:endParaRPr lang="zh-TW" alt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圓角矩形 16"/>
          <p:cNvSpPr/>
          <p:nvPr/>
        </p:nvSpPr>
        <p:spPr bwMode="auto">
          <a:xfrm>
            <a:off x="395288" y="2708275"/>
            <a:ext cx="1512887" cy="20002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zh-TW" altLang="en-US"/>
          </a:p>
        </p:txBody>
      </p:sp>
      <p:sp>
        <p:nvSpPr>
          <p:cNvPr id="16" name="圓角矩形 15"/>
          <p:cNvSpPr/>
          <p:nvPr/>
        </p:nvSpPr>
        <p:spPr bwMode="auto">
          <a:xfrm>
            <a:off x="3348038" y="1412875"/>
            <a:ext cx="1871662" cy="43926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39552" y="2939460"/>
            <a:ext cx="1224136" cy="156966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A: (2,1)</a:t>
            </a:r>
          </a:p>
          <a:p>
            <a:pPr>
              <a:defRPr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T: (1,5)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C: (5,4)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G: (3,2)</a:t>
            </a:r>
            <a:endParaRPr lang="zh-TW" altLang="en-US" strike="sngStri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491880" y="1556792"/>
            <a:ext cx="1584176" cy="156966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AA: (6,3)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AT: (4,5)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AC: (5,4)</a:t>
            </a:r>
          </a:p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AG: (3,2)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491880" y="4019580"/>
            <a:ext cx="1584176" cy="156966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TA: (∞,∞)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TT: (4,7)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TC: (5,7)</a:t>
            </a:r>
          </a:p>
          <a:p>
            <a:pPr>
              <a:defRPr/>
            </a:pPr>
            <a:r>
              <a:rPr lang="en-US" altLang="zh-TW" strike="sngStrike" dirty="0">
                <a:latin typeface="Times New Roman" pitchFamily="18" charset="0"/>
                <a:cs typeface="Times New Roman" pitchFamily="18" charset="0"/>
              </a:rPr>
              <a:t>TG: (3,6)</a:t>
            </a:r>
            <a:endParaRPr lang="zh-TW" altLang="en-US" strike="sngStri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979613" y="2205038"/>
            <a:ext cx="1008062" cy="40005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dirty="0">
                <a:latin typeface="Times New Roman" pitchFamily="18" charset="0"/>
                <a:cs typeface="Times New Roman" pitchFamily="18" charset="0"/>
              </a:rPr>
              <a:t>A: (2,1)</a:t>
            </a:r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051050" y="4508500"/>
            <a:ext cx="1008063" cy="40005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dirty="0">
                <a:latin typeface="Times New Roman" pitchFamily="18" charset="0"/>
                <a:cs typeface="Times New Roman" pitchFamily="18" charset="0"/>
              </a:rPr>
              <a:t>T: (1,5)</a:t>
            </a:r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395" name="直線接點 9"/>
          <p:cNvCxnSpPr>
            <a:cxnSpLocks noChangeShapeType="1"/>
            <a:stCxn id="8" idx="2"/>
            <a:endCxn id="5" idx="3"/>
          </p:cNvCxnSpPr>
          <p:nvPr/>
        </p:nvCxnSpPr>
        <p:spPr bwMode="auto">
          <a:xfrm flipH="1">
            <a:off x="1763713" y="2605088"/>
            <a:ext cx="720725" cy="1119187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6" name="直線接點 11"/>
          <p:cNvCxnSpPr>
            <a:cxnSpLocks noChangeShapeType="1"/>
            <a:stCxn id="9" idx="0"/>
            <a:endCxn id="5" idx="3"/>
          </p:cNvCxnSpPr>
          <p:nvPr/>
        </p:nvCxnSpPr>
        <p:spPr bwMode="auto">
          <a:xfrm flipH="1" flipV="1">
            <a:off x="1763713" y="3724275"/>
            <a:ext cx="792162" cy="784225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7" name="直線接點 17"/>
          <p:cNvCxnSpPr>
            <a:cxnSpLocks noChangeShapeType="1"/>
            <a:stCxn id="6" idx="1"/>
            <a:endCxn id="8" idx="3"/>
          </p:cNvCxnSpPr>
          <p:nvPr/>
        </p:nvCxnSpPr>
        <p:spPr bwMode="auto">
          <a:xfrm flipH="1">
            <a:off x="2987675" y="2341563"/>
            <a:ext cx="504825" cy="63500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8" name="直線接點 20"/>
          <p:cNvCxnSpPr>
            <a:cxnSpLocks noChangeShapeType="1"/>
            <a:stCxn id="7" idx="1"/>
            <a:endCxn id="9" idx="3"/>
          </p:cNvCxnSpPr>
          <p:nvPr/>
        </p:nvCxnSpPr>
        <p:spPr bwMode="auto">
          <a:xfrm flipH="1" flipV="1">
            <a:off x="3059113" y="4708525"/>
            <a:ext cx="433387" cy="95250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99" name="文字方塊 24"/>
          <p:cNvSpPr txBox="1">
            <a:spLocks noChangeArrowheads="1"/>
          </p:cNvSpPr>
          <p:nvPr/>
        </p:nvSpPr>
        <p:spPr bwMode="auto">
          <a:xfrm>
            <a:off x="792163" y="4805363"/>
            <a:ext cx="719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2000" b="1">
                <a:latin typeface="Times New Roman" pitchFamily="18" charset="0"/>
                <a:cs typeface="Times New Roman" pitchFamily="18" charset="0"/>
              </a:rPr>
              <a:t> = 1</a:t>
            </a:r>
            <a:endParaRPr lang="zh-TW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0" name="文字方塊 26"/>
          <p:cNvSpPr txBox="1">
            <a:spLocks noChangeArrowheads="1"/>
          </p:cNvSpPr>
          <p:nvPr/>
        </p:nvSpPr>
        <p:spPr bwMode="auto">
          <a:xfrm>
            <a:off x="3924300" y="5837238"/>
            <a:ext cx="719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2000" b="1">
                <a:latin typeface="Times New Roman" pitchFamily="18" charset="0"/>
                <a:cs typeface="Times New Roman" pitchFamily="18" charset="0"/>
              </a:rPr>
              <a:t> = 2</a:t>
            </a:r>
            <a:endParaRPr lang="zh-TW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01" name="直線接點 29"/>
          <p:cNvCxnSpPr>
            <a:cxnSpLocks noChangeShapeType="1"/>
            <a:stCxn id="31" idx="1"/>
            <a:endCxn id="6" idx="3"/>
          </p:cNvCxnSpPr>
          <p:nvPr/>
        </p:nvCxnSpPr>
        <p:spPr bwMode="auto">
          <a:xfrm flipH="1">
            <a:off x="5076825" y="2333625"/>
            <a:ext cx="503238" cy="7938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文字方塊 30"/>
          <p:cNvSpPr txBox="1"/>
          <p:nvPr/>
        </p:nvSpPr>
        <p:spPr>
          <a:xfrm>
            <a:off x="5580063" y="2133600"/>
            <a:ext cx="1223962" cy="40005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dirty="0">
                <a:latin typeface="Times New Roman" pitchFamily="18" charset="0"/>
                <a:cs typeface="Times New Roman" pitchFamily="18" charset="0"/>
              </a:rPr>
              <a:t>AG: (3,2)</a:t>
            </a:r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03" name="直線接點 35"/>
          <p:cNvCxnSpPr>
            <a:cxnSpLocks noChangeShapeType="1"/>
            <a:stCxn id="42" idx="1"/>
            <a:endCxn id="31" idx="3"/>
          </p:cNvCxnSpPr>
          <p:nvPr/>
        </p:nvCxnSpPr>
        <p:spPr bwMode="auto">
          <a:xfrm flipH="1">
            <a:off x="6804025" y="2273300"/>
            <a:ext cx="288925" cy="60325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4" name="文字方塊 38"/>
          <p:cNvSpPr txBox="1">
            <a:spLocks noChangeArrowheads="1"/>
          </p:cNvSpPr>
          <p:nvPr/>
        </p:nvSpPr>
        <p:spPr bwMode="auto">
          <a:xfrm>
            <a:off x="7524750" y="4405313"/>
            <a:ext cx="719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2000" b="1">
                <a:latin typeface="Times New Roman" pitchFamily="18" charset="0"/>
                <a:cs typeface="Times New Roman" pitchFamily="18" charset="0"/>
              </a:rPr>
              <a:t> = 3</a:t>
            </a:r>
            <a:endParaRPr lang="zh-TW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5" name="標題 1"/>
          <p:cNvSpPr>
            <a:spLocks noGrp="1"/>
          </p:cNvSpPr>
          <p:nvPr>
            <p:ph type="title"/>
          </p:nvPr>
        </p:nvSpPr>
        <p:spPr>
          <a:xfrm>
            <a:off x="762000" y="282575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Implementation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762000" y="282575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Hirschberg’s LCS Algorithm</a:t>
            </a:r>
            <a:endParaRPr lang="zh-TW" altLang="en-US" smtClean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TW" kern="0" dirty="0" smtClean="0">
                <a:latin typeface="Times New Roman" pitchFamily="18" charset="0"/>
              </a:rPr>
              <a:t>Keep candidate solutions for each </a:t>
            </a:r>
            <a:r>
              <a:rPr lang="en-US" altLang="zh-TW" i="1" kern="0" dirty="0" smtClean="0">
                <a:latin typeface="Times New Roman" pitchFamily="18" charset="0"/>
              </a:rPr>
              <a:t>l </a:t>
            </a:r>
            <a:r>
              <a:rPr lang="en-US" altLang="zh-TW" kern="0" dirty="0" smtClean="0">
                <a:latin typeface="Times New Roman" pitchFamily="18" charset="0"/>
              </a:rPr>
              <a:t>= </a:t>
            </a:r>
            <a:r>
              <a:rPr lang="en-US" altLang="zh-TW" i="1" kern="0" dirty="0" smtClean="0">
                <a:latin typeface="Times New Roman" pitchFamily="18" charset="0"/>
              </a:rPr>
              <a:t>k</a:t>
            </a:r>
            <a:r>
              <a:rPr lang="en-US" altLang="zh-TW" kern="0" dirty="0" smtClean="0">
                <a:latin typeface="Times New Roman" pitchFamily="18" charset="0"/>
              </a:rPr>
              <a:t>.</a:t>
            </a:r>
          </a:p>
          <a:p>
            <a:pPr>
              <a:defRPr/>
            </a:pPr>
            <a:endParaRPr lang="en-US" altLang="zh-TW" kern="0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altLang="zh-TW" u="sng" kern="0" dirty="0" smtClean="0">
                <a:solidFill>
                  <a:srgbClr val="FF0000"/>
                </a:solidFill>
                <a:latin typeface="Times New Roman" pitchFamily="18" charset="0"/>
              </a:rPr>
              <a:t>For each </a:t>
            </a:r>
            <a:r>
              <a:rPr lang="en-US" altLang="zh-TW" i="1" u="sng" kern="0" dirty="0" smtClean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altLang="zh-TW" u="sng" kern="0" dirty="0" smtClean="0">
                <a:solidFill>
                  <a:srgbClr val="FF0000"/>
                </a:solidFill>
                <a:latin typeface="Times New Roman" pitchFamily="18" charset="0"/>
              </a:rPr>
              <a:t>, there are no more than O(</a:t>
            </a:r>
            <a:r>
              <a:rPr lang="en-US" altLang="zh-TW" i="1" u="sng" kern="0" dirty="0" smtClean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altLang="zh-TW" u="sng" kern="0" dirty="0" smtClean="0">
                <a:solidFill>
                  <a:srgbClr val="FF0000"/>
                </a:solidFill>
                <a:latin typeface="Times New Roman" pitchFamily="18" charset="0"/>
              </a:rPr>
              <a:t>) candidates</a:t>
            </a:r>
            <a:r>
              <a:rPr lang="en-US" altLang="zh-TW" kern="0" dirty="0" smtClean="0">
                <a:latin typeface="Times New Roman" pitchFamily="18" charset="0"/>
              </a:rPr>
              <a:t>, suppose </a:t>
            </a:r>
            <a:r>
              <a:rPr lang="en-US" altLang="zh-TW" i="1" kern="0" dirty="0" smtClean="0">
                <a:latin typeface="Times New Roman" pitchFamily="18" charset="0"/>
              </a:rPr>
              <a:t>m </a:t>
            </a:r>
            <a:r>
              <a:rPr lang="en-US" altLang="zh-TW" kern="0" dirty="0" smtClean="0">
                <a:latin typeface="Times New Roman" pitchFamily="18" charset="0"/>
              </a:rPr>
              <a:t>≤ </a:t>
            </a:r>
            <a:r>
              <a:rPr lang="en-US" altLang="zh-TW" i="1" kern="0" dirty="0" smtClean="0">
                <a:latin typeface="Times New Roman" pitchFamily="18" charset="0"/>
              </a:rPr>
              <a:t>n</a:t>
            </a:r>
            <a:r>
              <a:rPr lang="en-US" altLang="zh-TW" kern="0" dirty="0" smtClean="0">
                <a:latin typeface="Times New Roman" pitchFamily="18" charset="0"/>
              </a:rPr>
              <a:t>. (why?)</a:t>
            </a:r>
          </a:p>
          <a:p>
            <a:pPr>
              <a:defRPr/>
            </a:pPr>
            <a:endParaRPr lang="en-US" altLang="zh-TW" sz="3300" kern="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altLang="zh-TW" sz="3300" kern="0" dirty="0" smtClean="0">
                <a:latin typeface="Times New Roman" pitchFamily="18" charset="0"/>
              </a:rPr>
              <a:t>This algorithm takes O(</a:t>
            </a:r>
            <a:r>
              <a:rPr lang="en-US" altLang="zh-TW" sz="3300" i="1" kern="0" dirty="0" err="1" smtClean="0">
                <a:latin typeface="Times New Roman" pitchFamily="18" charset="0"/>
              </a:rPr>
              <a:t>L</a:t>
            </a:r>
            <a:r>
              <a:rPr lang="en-US" altLang="zh-TW" sz="3300" i="1" kern="0" baseline="-25000" dirty="0" err="1" smtClean="0">
                <a:latin typeface="Times New Roman" pitchFamily="18" charset="0"/>
              </a:rPr>
              <a:t>m</a:t>
            </a:r>
            <a:r>
              <a:rPr lang="en-US" altLang="zh-TW" sz="3300" kern="0" baseline="-25000" dirty="0" err="1" smtClean="0">
                <a:latin typeface="Times New Roman" pitchFamily="18" charset="0"/>
              </a:rPr>
              <a:t>,</a:t>
            </a:r>
            <a:r>
              <a:rPr lang="en-US" altLang="zh-TW" sz="3300" i="1" kern="0" baseline="-25000" dirty="0" err="1" smtClean="0">
                <a:latin typeface="Times New Roman" pitchFamily="18" charset="0"/>
              </a:rPr>
              <a:t>n</a:t>
            </a:r>
            <a:r>
              <a:rPr lang="en-US" altLang="zh-TW" sz="3300" i="1" kern="0" dirty="0" err="1" smtClean="0">
                <a:latin typeface="Times New Roman" pitchFamily="18" charset="0"/>
              </a:rPr>
              <a:t>n</a:t>
            </a:r>
            <a:r>
              <a:rPr lang="en-US" altLang="zh-TW" sz="3300" kern="0" dirty="0" smtClean="0">
                <a:latin typeface="Times New Roman" pitchFamily="18" charset="0"/>
              </a:rPr>
              <a:t>) time. It is </a:t>
            </a:r>
            <a:r>
              <a:rPr lang="en-US" altLang="zh-TW" sz="3300" kern="0" dirty="0" smtClean="0">
                <a:solidFill>
                  <a:schemeClr val="hlink"/>
                </a:solidFill>
                <a:latin typeface="Times New Roman" pitchFamily="18" charset="0"/>
              </a:rPr>
              <a:t>faster for small </a:t>
            </a:r>
            <a:r>
              <a:rPr lang="en-US" altLang="zh-TW" sz="3300" i="1" kern="0" dirty="0" err="1">
                <a:solidFill>
                  <a:schemeClr val="hlink"/>
                </a:solidFill>
                <a:latin typeface="Times New Roman" pitchFamily="18" charset="0"/>
              </a:rPr>
              <a:t>L</a:t>
            </a:r>
            <a:r>
              <a:rPr lang="en-US" altLang="zh-TW" sz="3300" i="1" kern="0" baseline="-25000" dirty="0" err="1">
                <a:solidFill>
                  <a:schemeClr val="hlink"/>
                </a:solidFill>
                <a:latin typeface="Times New Roman" pitchFamily="18" charset="0"/>
              </a:rPr>
              <a:t>m</a:t>
            </a:r>
            <a:r>
              <a:rPr lang="en-US" altLang="zh-TW" sz="3300" kern="0" baseline="-25000" dirty="0" err="1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3300" i="1" kern="0" baseline="-25000" dirty="0" err="1">
                <a:solidFill>
                  <a:schemeClr val="hlink"/>
                </a:solidFill>
                <a:latin typeface="Times New Roman" pitchFamily="18" charset="0"/>
              </a:rPr>
              <a:t>n</a:t>
            </a:r>
            <a:r>
              <a:rPr lang="en-US" altLang="zh-TW" sz="3300" kern="0" dirty="0" smtClean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Third Approach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Hunt-Szymanski Algorithm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The Pairs of Matching</a:t>
            </a:r>
          </a:p>
        </p:txBody>
      </p:sp>
      <p:graphicFrame>
        <p:nvGraphicFramePr>
          <p:cNvPr id="97536" name="Group 256"/>
          <p:cNvGraphicFramePr>
            <a:graphicFrameLocks noGrp="1"/>
          </p:cNvGraphicFramePr>
          <p:nvPr>
            <p:ph sz="half" idx="1"/>
          </p:nvPr>
        </p:nvGraphicFramePr>
        <p:xfrm>
          <a:off x="1187450" y="2636838"/>
          <a:ext cx="3240085" cy="3529012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809" marB="46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809" marB="46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91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610" name="Group 330"/>
          <p:cNvGraphicFramePr>
            <a:graphicFrameLocks noGrp="1"/>
          </p:cNvGraphicFramePr>
          <p:nvPr>
            <p:ph sz="half" idx="2"/>
          </p:nvPr>
        </p:nvGraphicFramePr>
        <p:xfrm>
          <a:off x="5940425" y="2438400"/>
          <a:ext cx="1660525" cy="3948112"/>
        </p:xfrm>
        <a:graphic>
          <a:graphicData uri="http://schemas.openxmlformats.org/drawingml/2006/table">
            <a:tbl>
              <a:tblPr/>
              <a:tblGrid>
                <a:gridCol w="774099"/>
                <a:gridCol w="886426"/>
              </a:tblGrid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(1,5)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(1,7)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(2,3)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(3,6)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(4,5)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(4,7)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(5,4)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(5,8)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(6,1)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(6,3)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(7,4)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(7,8)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(8,2)</a:t>
                      </a:r>
                    </a:p>
                  </a:txBody>
                  <a:tcPr marL="89968" marR="89968" marT="46796" marB="4679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(8,6)</a:t>
                      </a:r>
                    </a:p>
                  </a:txBody>
                  <a:tcPr marL="89968" marR="89968" marT="46796" marB="4679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78" name="Line 331"/>
          <p:cNvSpPr>
            <a:spLocks noChangeShapeType="1"/>
          </p:cNvSpPr>
          <p:nvPr/>
        </p:nvSpPr>
        <p:spPr bwMode="auto">
          <a:xfrm>
            <a:off x="4787900" y="4221163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9579" name="Rectangle 332"/>
          <p:cNvSpPr>
            <a:spLocks noChangeArrowheads="1"/>
          </p:cNvSpPr>
          <p:nvPr/>
        </p:nvSpPr>
        <p:spPr bwMode="auto">
          <a:xfrm>
            <a:off x="685800" y="15240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Input sequences: TAGTCACG and AGACTGTC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Pairs of matching: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graphicFrame>
        <p:nvGraphicFramePr>
          <p:cNvPr id="97536" name="Group 256"/>
          <p:cNvGraphicFramePr>
            <a:graphicFrameLocks noGrp="1"/>
          </p:cNvGraphicFramePr>
          <p:nvPr>
            <p:ph sz="half" idx="1"/>
          </p:nvPr>
        </p:nvGraphicFramePr>
        <p:xfrm>
          <a:off x="468313" y="2493963"/>
          <a:ext cx="3238497" cy="3527426"/>
        </p:xfrm>
        <a:graphic>
          <a:graphicData uri="http://schemas.openxmlformats.org/drawingml/2006/table">
            <a:tbl>
              <a:tblPr/>
              <a:tblGrid>
                <a:gridCol w="360904"/>
                <a:gridCol w="357046"/>
                <a:gridCol w="360904"/>
                <a:gridCol w="360906"/>
                <a:gridCol w="339676"/>
                <a:gridCol w="380204"/>
                <a:gridCol w="360906"/>
                <a:gridCol w="357045"/>
                <a:gridCol w="360906"/>
              </a:tblGrid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89957" marR="89957" marT="46788" marB="467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89957" marR="89957" marT="46788" marB="467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397" marR="9139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397" marR="9139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5" name="Rectangle 332"/>
          <p:cNvSpPr>
            <a:spLocks noChangeArrowheads="1"/>
          </p:cNvSpPr>
          <p:nvPr/>
        </p:nvSpPr>
        <p:spPr bwMode="auto">
          <a:xfrm>
            <a:off x="539750" y="1341438"/>
            <a:ext cx="79930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match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148263" y="2492375"/>
          <a:ext cx="3240085" cy="3533776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" name="Line 331"/>
          <p:cNvSpPr>
            <a:spLocks noChangeShapeType="1"/>
          </p:cNvSpPr>
          <p:nvPr/>
        </p:nvSpPr>
        <p:spPr bwMode="auto">
          <a:xfrm>
            <a:off x="3995738" y="4149725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sp>
        <p:nvSpPr>
          <p:cNvPr id="21507" name="Rectangle 332"/>
          <p:cNvSpPr>
            <a:spLocks noChangeArrowheads="1"/>
          </p:cNvSpPr>
          <p:nvPr/>
        </p:nvSpPr>
        <p:spPr bwMode="auto">
          <a:xfrm>
            <a:off x="760413" y="1341438"/>
            <a:ext cx="7772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table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219700" y="2349500"/>
          <a:ext cx="3240085" cy="3535401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6" marB="467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6" marB="467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10" name="Line 331"/>
          <p:cNvSpPr>
            <a:spLocks noChangeShapeType="1"/>
          </p:cNvSpPr>
          <p:nvPr/>
        </p:nvSpPr>
        <p:spPr bwMode="auto">
          <a:xfrm>
            <a:off x="4140200" y="4005263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8" name="Group 256"/>
          <p:cNvGraphicFramePr>
            <a:graphicFrameLocks noGrp="1"/>
          </p:cNvGraphicFramePr>
          <p:nvPr>
            <p:ph sz="half" idx="1"/>
          </p:nvPr>
        </p:nvGraphicFramePr>
        <p:xfrm>
          <a:off x="755650" y="2349500"/>
          <a:ext cx="3240085" cy="3532195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sp>
        <p:nvSpPr>
          <p:cNvPr id="22531" name="Rectangle 332"/>
          <p:cNvSpPr>
            <a:spLocks noChangeArrowheads="1"/>
          </p:cNvSpPr>
          <p:nvPr/>
        </p:nvSpPr>
        <p:spPr bwMode="auto">
          <a:xfrm>
            <a:off x="760413" y="1341438"/>
            <a:ext cx="7772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table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219700" y="2349500"/>
          <a:ext cx="3240085" cy="3540196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8" marB="467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8" marB="467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34" name="Line 331"/>
          <p:cNvSpPr>
            <a:spLocks noChangeShapeType="1"/>
          </p:cNvSpPr>
          <p:nvPr/>
        </p:nvSpPr>
        <p:spPr bwMode="auto">
          <a:xfrm>
            <a:off x="4140200" y="4005263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8" name="Group 256"/>
          <p:cNvGraphicFramePr>
            <a:graphicFrameLocks noGrp="1"/>
          </p:cNvGraphicFramePr>
          <p:nvPr>
            <p:ph sz="half" idx="1"/>
          </p:nvPr>
        </p:nvGraphicFramePr>
        <p:xfrm>
          <a:off x="755650" y="2349500"/>
          <a:ext cx="3240085" cy="3535401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6" marB="467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6" marB="467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1213" y="476250"/>
            <a:ext cx="7793037" cy="693738"/>
          </a:xfrm>
        </p:spPr>
        <p:txBody>
          <a:bodyPr/>
          <a:lstStyle/>
          <a:p>
            <a:pPr eaLnBrk="1" hangingPunct="1"/>
            <a:r>
              <a:rPr lang="en-US" altLang="zh-TW" smtClean="0"/>
              <a:t>The Common Part of Sequences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1976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common subsequence (CS) </a:t>
            </a:r>
            <a:r>
              <a:rPr lang="en-US" altLang="zh-TW" sz="280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latin typeface="Courier New" pitchFamily="49" charset="0"/>
              </a:rPr>
              <a:t>	  </a:t>
            </a:r>
            <a:r>
              <a:rPr lang="en-US" altLang="zh-TW" sz="2800" i="1" smtClean="0">
                <a:latin typeface="Times New Roman" pitchFamily="18" charset="0"/>
              </a:rPr>
              <a:t>A</a:t>
            </a:r>
            <a:r>
              <a:rPr lang="en-US" altLang="zh-TW" sz="2800" smtClean="0">
                <a:latin typeface="Courier New" pitchFamily="49" charset="0"/>
              </a:rPr>
              <a:t>: TAGTCACG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latin typeface="Courier New" pitchFamily="49" charset="0"/>
              </a:rPr>
              <a:t>		  </a:t>
            </a:r>
            <a:r>
              <a:rPr lang="en-US" altLang="zh-TW" sz="2800" i="1" smtClean="0">
                <a:latin typeface="Times New Roman" pitchFamily="18" charset="0"/>
              </a:rPr>
              <a:t>B</a:t>
            </a:r>
            <a:r>
              <a:rPr lang="en-US" altLang="zh-TW" sz="2800" smtClean="0">
                <a:latin typeface="Courier New" pitchFamily="49" charset="0"/>
              </a:rPr>
              <a:t>: AGACTGTC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900113" y="3856038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C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G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00113" y="4581525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G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C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cxnSp>
        <p:nvCxnSpPr>
          <p:cNvPr id="5164" name="直線接點 3"/>
          <p:cNvCxnSpPr>
            <a:cxnSpLocks noChangeShapeType="1"/>
          </p:cNvCxnSpPr>
          <p:nvPr/>
        </p:nvCxnSpPr>
        <p:spPr bwMode="auto">
          <a:xfrm>
            <a:off x="1116013" y="4221163"/>
            <a:ext cx="1511300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5" name="直線接點 8"/>
          <p:cNvCxnSpPr>
            <a:cxnSpLocks noChangeShapeType="1"/>
          </p:cNvCxnSpPr>
          <p:nvPr/>
        </p:nvCxnSpPr>
        <p:spPr bwMode="auto">
          <a:xfrm>
            <a:off x="1835150" y="4221163"/>
            <a:ext cx="11525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66" name="直線接點 10"/>
          <p:cNvCxnSpPr>
            <a:cxnSpLocks noChangeShapeType="1"/>
          </p:cNvCxnSpPr>
          <p:nvPr/>
        </p:nvCxnSpPr>
        <p:spPr bwMode="auto">
          <a:xfrm>
            <a:off x="2627313" y="4221163"/>
            <a:ext cx="1081087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67" name="文字方塊 11"/>
          <p:cNvSpPr txBox="1">
            <a:spLocks noChangeArrowheads="1"/>
          </p:cNvSpPr>
          <p:nvPr/>
        </p:nvSpPr>
        <p:spPr bwMode="auto">
          <a:xfrm>
            <a:off x="1331913" y="5157788"/>
            <a:ext cx="16557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CS: “TGC”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4932363" y="3860800"/>
          <a:ext cx="3024184" cy="366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6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C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G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4932363" y="4586288"/>
          <a:ext cx="3024184" cy="36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A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C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839" marB="458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839" marB="45839"/>
                </a:tc>
              </a:tr>
            </a:tbl>
          </a:graphicData>
        </a:graphic>
      </p:graphicFrame>
      <p:cxnSp>
        <p:nvCxnSpPr>
          <p:cNvPr id="5208" name="直線接點 16"/>
          <p:cNvCxnSpPr>
            <a:cxnSpLocks noChangeShapeType="1"/>
          </p:cNvCxnSpPr>
          <p:nvPr/>
        </p:nvCxnSpPr>
        <p:spPr bwMode="auto">
          <a:xfrm flipH="1">
            <a:off x="5148263" y="4227513"/>
            <a:ext cx="360362" cy="358775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09" name="直線接點 17"/>
          <p:cNvCxnSpPr>
            <a:cxnSpLocks noChangeShapeType="1"/>
          </p:cNvCxnSpPr>
          <p:nvPr/>
        </p:nvCxnSpPr>
        <p:spPr bwMode="auto">
          <a:xfrm flipH="1">
            <a:off x="5508625" y="4227513"/>
            <a:ext cx="358775" cy="358775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10" name="直線接點 18"/>
          <p:cNvCxnSpPr>
            <a:cxnSpLocks noChangeShapeType="1"/>
          </p:cNvCxnSpPr>
          <p:nvPr/>
        </p:nvCxnSpPr>
        <p:spPr bwMode="auto">
          <a:xfrm>
            <a:off x="6300788" y="4227513"/>
            <a:ext cx="358775" cy="35401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11" name="文字方塊 19"/>
          <p:cNvSpPr txBox="1">
            <a:spLocks noChangeArrowheads="1"/>
          </p:cNvSpPr>
          <p:nvPr/>
        </p:nvSpPr>
        <p:spPr bwMode="auto">
          <a:xfrm>
            <a:off x="5364163" y="5162550"/>
            <a:ext cx="1871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= 4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CS: “AGTC”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12" name="直線接點 25"/>
          <p:cNvCxnSpPr>
            <a:cxnSpLocks noChangeShapeType="1"/>
          </p:cNvCxnSpPr>
          <p:nvPr/>
        </p:nvCxnSpPr>
        <p:spPr bwMode="auto">
          <a:xfrm>
            <a:off x="6659563" y="4227513"/>
            <a:ext cx="1152525" cy="35401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sp>
        <p:nvSpPr>
          <p:cNvPr id="23555" name="Rectangle 332"/>
          <p:cNvSpPr>
            <a:spLocks noChangeArrowheads="1"/>
          </p:cNvSpPr>
          <p:nvPr/>
        </p:nvSpPr>
        <p:spPr bwMode="auto">
          <a:xfrm>
            <a:off x="760413" y="1341438"/>
            <a:ext cx="7772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table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219700" y="2349500"/>
          <a:ext cx="3240085" cy="3544984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1" marB="467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1" marB="467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58" name="Line 331"/>
          <p:cNvSpPr>
            <a:spLocks noChangeShapeType="1"/>
          </p:cNvSpPr>
          <p:nvPr/>
        </p:nvSpPr>
        <p:spPr bwMode="auto">
          <a:xfrm>
            <a:off x="4140200" y="4005263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8" name="Group 256"/>
          <p:cNvGraphicFramePr>
            <a:graphicFrameLocks noGrp="1"/>
          </p:cNvGraphicFramePr>
          <p:nvPr>
            <p:ph sz="half" idx="1"/>
          </p:nvPr>
        </p:nvGraphicFramePr>
        <p:xfrm>
          <a:off x="755650" y="2349500"/>
          <a:ext cx="3240085" cy="3540196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8" marB="467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78" marB="467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sp>
        <p:nvSpPr>
          <p:cNvPr id="24579" name="Rectangle 332"/>
          <p:cNvSpPr>
            <a:spLocks noChangeArrowheads="1"/>
          </p:cNvSpPr>
          <p:nvPr/>
        </p:nvSpPr>
        <p:spPr bwMode="auto">
          <a:xfrm>
            <a:off x="760413" y="1341438"/>
            <a:ext cx="7772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table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219700" y="2205038"/>
          <a:ext cx="3240085" cy="3549756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6" marB="467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6" marB="467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82" name="Line 331"/>
          <p:cNvSpPr>
            <a:spLocks noChangeShapeType="1"/>
          </p:cNvSpPr>
          <p:nvPr/>
        </p:nvSpPr>
        <p:spPr bwMode="auto">
          <a:xfrm>
            <a:off x="4140200" y="3860800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8" name="Group 256"/>
          <p:cNvGraphicFramePr>
            <a:graphicFrameLocks noGrp="1"/>
          </p:cNvGraphicFramePr>
          <p:nvPr>
            <p:ph sz="half" idx="1"/>
          </p:nvPr>
        </p:nvGraphicFramePr>
        <p:xfrm>
          <a:off x="755650" y="2205038"/>
          <a:ext cx="3240085" cy="3544979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1" marB="467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1" marB="467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Candidate Tails</a:t>
            </a:r>
          </a:p>
        </p:txBody>
      </p:sp>
      <p:sp>
        <p:nvSpPr>
          <p:cNvPr id="25603" name="Rectangle 332"/>
          <p:cNvSpPr>
            <a:spLocks noChangeArrowheads="1"/>
          </p:cNvSpPr>
          <p:nvPr/>
        </p:nvSpPr>
        <p:spPr bwMode="auto">
          <a:xfrm>
            <a:off x="760413" y="1341438"/>
            <a:ext cx="7772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Check the table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row by row</a:t>
            </a:r>
            <a:r>
              <a:rPr lang="en-US" altLang="zh-TW" sz="2800">
                <a:latin typeface="Times New Roman" pitchFamily="18" charset="0"/>
              </a:rPr>
              <a:t>, and </a:t>
            </a:r>
            <a:r>
              <a:rPr lang="en-US" altLang="zh-TW" sz="2800" u="sng">
                <a:solidFill>
                  <a:srgbClr val="FF0000"/>
                </a:solidFill>
                <a:latin typeface="Times New Roman" pitchFamily="18" charset="0"/>
              </a:rPr>
              <a:t>from right to left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9" name="Group 256"/>
          <p:cNvGraphicFramePr>
            <a:graphicFrameLocks noGrp="1"/>
          </p:cNvGraphicFramePr>
          <p:nvPr>
            <p:ph sz="half" idx="1"/>
          </p:nvPr>
        </p:nvGraphicFramePr>
        <p:xfrm>
          <a:off x="5219700" y="2205038"/>
          <a:ext cx="3240085" cy="3554493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90" marB="467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90" marB="467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96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06" name="Line 331"/>
          <p:cNvSpPr>
            <a:spLocks noChangeShapeType="1"/>
          </p:cNvSpPr>
          <p:nvPr/>
        </p:nvSpPr>
        <p:spPr bwMode="auto">
          <a:xfrm>
            <a:off x="4140200" y="3860800"/>
            <a:ext cx="936625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8" name="Group 256"/>
          <p:cNvGraphicFramePr>
            <a:graphicFrameLocks noGrp="1"/>
          </p:cNvGraphicFramePr>
          <p:nvPr>
            <p:ph sz="half" idx="1"/>
          </p:nvPr>
        </p:nvGraphicFramePr>
        <p:xfrm>
          <a:off x="755650" y="2205038"/>
          <a:ext cx="3240085" cy="3549756"/>
        </p:xfrm>
        <a:graphic>
          <a:graphicData uri="http://schemas.openxmlformats.org/drawingml/2006/table">
            <a:tbl>
              <a:tblPr/>
              <a:tblGrid>
                <a:gridCol w="361081"/>
                <a:gridCol w="357221"/>
                <a:gridCol w="361081"/>
                <a:gridCol w="361083"/>
                <a:gridCol w="339842"/>
                <a:gridCol w="380391"/>
                <a:gridCol w="361083"/>
                <a:gridCol w="357220"/>
                <a:gridCol w="361083"/>
              </a:tblGrid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6" marB="467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1" marR="90001" marT="46786" marB="467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L="91441" marR="91441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1" marR="91441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827088" y="6021388"/>
            <a:ext cx="77057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+mj-lt"/>
              </a:rPr>
              <a:t>Now you should be able to complete it by yourself.</a:t>
            </a:r>
            <a:endParaRPr lang="zh-TW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8450"/>
            <a:ext cx="7620000" cy="682625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Implementation</a:t>
            </a:r>
          </a:p>
        </p:txBody>
      </p:sp>
      <p:sp>
        <p:nvSpPr>
          <p:cNvPr id="26627" name="Line 115"/>
          <p:cNvSpPr>
            <a:spLocks noChangeShapeType="1"/>
          </p:cNvSpPr>
          <p:nvPr/>
        </p:nvSpPr>
        <p:spPr bwMode="auto">
          <a:xfrm>
            <a:off x="625475" y="1935163"/>
            <a:ext cx="819467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aphicFrame>
        <p:nvGraphicFramePr>
          <p:cNvPr id="90408" name="Group 296"/>
          <p:cNvGraphicFramePr>
            <a:graphicFrameLocks noGrp="1"/>
          </p:cNvGraphicFramePr>
          <p:nvPr>
            <p:ph idx="1"/>
          </p:nvPr>
        </p:nvGraphicFramePr>
        <p:xfrm>
          <a:off x="568325" y="2193925"/>
          <a:ext cx="8251820" cy="2314575"/>
        </p:xfrm>
        <a:graphic>
          <a:graphicData uri="http://schemas.openxmlformats.org/drawingml/2006/table">
            <a:tbl>
              <a:tblPr/>
              <a:tblGrid>
                <a:gridCol w="475974"/>
                <a:gridCol w="706749"/>
                <a:gridCol w="706750"/>
                <a:gridCol w="706749"/>
                <a:gridCol w="706750"/>
                <a:gridCol w="708352"/>
                <a:gridCol w="706749"/>
                <a:gridCol w="706750"/>
                <a:gridCol w="706749"/>
                <a:gridCol w="706750"/>
                <a:gridCol w="706749"/>
                <a:gridCol w="706749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(1,7)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(1,5)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(2,3)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(3,6)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(4,7)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(4,5)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(5,8)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(5,4)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(6,3)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(1,7)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(1,5)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(2,3)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(2,1)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(3,6)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(3,2)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(4,7)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(4,5)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(4,5)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(5,4)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sng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L="91443" marR="914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(5,8)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(5,8)</a:t>
                      </a: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43" marR="914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08" name="Rectangle 215"/>
          <p:cNvSpPr>
            <a:spLocks noChangeArrowheads="1"/>
          </p:cNvSpPr>
          <p:nvPr/>
        </p:nvSpPr>
        <p:spPr bwMode="auto">
          <a:xfrm>
            <a:off x="685800" y="5410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Time Complexity: </a:t>
            </a:r>
            <a:r>
              <a:rPr lang="en-US" altLang="zh-TW" sz="2800" i="1">
                <a:latin typeface="Times New Roman" pitchFamily="18" charset="0"/>
              </a:rPr>
              <a:t>O</a:t>
            </a:r>
            <a:r>
              <a:rPr lang="en-US" altLang="zh-TW" sz="2800">
                <a:latin typeface="Times New Roman" pitchFamily="18" charset="0"/>
              </a:rPr>
              <a:t>(</a:t>
            </a:r>
            <a:r>
              <a:rPr lang="en-US" altLang="zh-TW" sz="2800" i="1">
                <a:latin typeface="Times New Roman" pitchFamily="18" charset="0"/>
              </a:rPr>
              <a:t>r</a:t>
            </a:r>
            <a:r>
              <a:rPr lang="en-US" altLang="zh-TW" sz="2800">
                <a:latin typeface="Times New Roman" pitchFamily="18" charset="0"/>
              </a:rPr>
              <a:t>log</a:t>
            </a:r>
            <a:r>
              <a:rPr lang="en-US" altLang="zh-TW" sz="2800" i="1">
                <a:latin typeface="Times New Roman" pitchFamily="18" charset="0"/>
              </a:rPr>
              <a:t>n</a:t>
            </a:r>
            <a:r>
              <a:rPr lang="en-US" altLang="zh-TW" sz="2800">
                <a:latin typeface="Times New Roman" pitchFamily="18" charset="0"/>
              </a:rPr>
              <a:t>), </a:t>
            </a:r>
            <a:r>
              <a:rPr lang="en-US" altLang="zh-TW" sz="2800" i="1">
                <a:latin typeface="Times New Roman" pitchFamily="18" charset="0"/>
              </a:rPr>
              <a:t>r</a:t>
            </a:r>
            <a:r>
              <a:rPr lang="en-US" altLang="zh-TW" sz="2800">
                <a:latin typeface="Times New Roman" pitchFamily="18" charset="0"/>
              </a:rPr>
              <a:t>: # of matches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2800">
                <a:latin typeface="Times New Roman" pitchFamily="18" charset="0"/>
              </a:rPr>
              <a:t>    Each match needs </a:t>
            </a:r>
            <a:r>
              <a:rPr lang="en-US" altLang="zh-TW" sz="2800" i="1">
                <a:latin typeface="Times New Roman" pitchFamily="18" charset="0"/>
              </a:rPr>
              <a:t>O</a:t>
            </a:r>
            <a:r>
              <a:rPr lang="en-US" altLang="zh-TW" sz="2800">
                <a:latin typeface="Times New Roman" pitchFamily="18" charset="0"/>
              </a:rPr>
              <a:t>(log</a:t>
            </a:r>
            <a:r>
              <a:rPr lang="en-US" altLang="zh-TW" sz="2800" i="1">
                <a:latin typeface="Times New Roman" pitchFamily="18" charset="0"/>
              </a:rPr>
              <a:t>n</a:t>
            </a:r>
            <a:r>
              <a:rPr lang="en-US" altLang="zh-TW" sz="2800">
                <a:latin typeface="Times New Roman" pitchFamily="18" charset="0"/>
              </a:rPr>
              <a:t>) time for binary search.</a:t>
            </a:r>
          </a:p>
        </p:txBody>
      </p:sp>
      <p:sp>
        <p:nvSpPr>
          <p:cNvPr id="26709" name="Line 218"/>
          <p:cNvSpPr>
            <a:spLocks noChangeShapeType="1"/>
          </p:cNvSpPr>
          <p:nvPr/>
        </p:nvSpPr>
        <p:spPr bwMode="auto">
          <a:xfrm>
            <a:off x="263525" y="2193925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6710" name="Rectangle 220"/>
          <p:cNvSpPr>
            <a:spLocks noChangeArrowheads="1"/>
          </p:cNvSpPr>
          <p:nvPr/>
        </p:nvSpPr>
        <p:spPr bwMode="auto">
          <a:xfrm>
            <a:off x="34925" y="2955925"/>
            <a:ext cx="411163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i="1">
                <a:latin typeface="Times New Roman" pitchFamily="18" charset="0"/>
              </a:rPr>
              <a:t>L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132138" y="1311275"/>
            <a:ext cx="3024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  <a:latin typeface="+mj-lt"/>
              </a:rPr>
              <a:t>Insertion of matches</a:t>
            </a:r>
            <a:endParaRPr lang="zh-TW" altLang="en-US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Hunt-Szymanski LCS Algorithm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latin typeface="Times New Roman" pitchFamily="18" charset="0"/>
              </a:rPr>
              <a:t>By extending the idea in </a:t>
            </a:r>
            <a:r>
              <a:rPr lang="en-US" altLang="zh-TW" u="sng" dirty="0" smtClean="0">
                <a:solidFill>
                  <a:schemeClr val="hlink"/>
                </a:solidFill>
                <a:latin typeface="Times New Roman" pitchFamily="18" charset="0"/>
              </a:rPr>
              <a:t>RSK algorithm for LIS</a:t>
            </a:r>
            <a:r>
              <a:rPr lang="en-US" altLang="zh-TW" dirty="0" smtClean="0">
                <a:latin typeface="Times New Roman" pitchFamily="18" charset="0"/>
              </a:rPr>
              <a:t>, the LCS problem can be solved in O(</a:t>
            </a:r>
            <a:r>
              <a:rPr lang="en-US" altLang="zh-TW" i="1" dirty="0" err="1" smtClean="0">
                <a:latin typeface="Times New Roman" pitchFamily="18" charset="0"/>
              </a:rPr>
              <a:t>r</a:t>
            </a:r>
            <a:r>
              <a:rPr lang="en-US" altLang="zh-TW" dirty="0" err="1" smtClean="0">
                <a:latin typeface="Times New Roman" pitchFamily="18" charset="0"/>
              </a:rPr>
              <a:t>log</a:t>
            </a:r>
            <a:r>
              <a:rPr lang="en-US" altLang="zh-TW" i="1" dirty="0" err="1" smtClean="0">
                <a:latin typeface="Times New Roman" pitchFamily="18" charset="0"/>
              </a:rPr>
              <a:t>n</a:t>
            </a:r>
            <a:r>
              <a:rPr lang="en-US" altLang="zh-TW" dirty="0" smtClean="0">
                <a:latin typeface="Times New Roman" pitchFamily="18" charset="0"/>
              </a:rPr>
              <a:t>) time, where </a:t>
            </a:r>
            <a:r>
              <a:rPr lang="en-US" altLang="zh-TW" i="1" dirty="0" smtClean="0">
                <a:latin typeface="Times New Roman" pitchFamily="18" charset="0"/>
              </a:rPr>
              <a:t>r</a:t>
            </a:r>
            <a:r>
              <a:rPr lang="en-US" altLang="zh-TW" dirty="0" smtClean="0">
                <a:latin typeface="Times New Roman" pitchFamily="18" charset="0"/>
              </a:rPr>
              <a:t> denotes the number of matches.</a:t>
            </a:r>
          </a:p>
          <a:p>
            <a:pPr eaLnBrk="1" hangingPunct="1"/>
            <a:endParaRPr lang="en-US" altLang="zh-TW" dirty="0" smtClean="0">
              <a:latin typeface="Times New Roman" pitchFamily="18" charset="0"/>
            </a:endParaRPr>
          </a:p>
          <a:p>
            <a:pPr eaLnBrk="1" hangingPunct="1"/>
            <a:r>
              <a:rPr lang="en-US" altLang="zh-TW" dirty="0" smtClean="0">
                <a:latin typeface="Times New Roman" pitchFamily="18" charset="0"/>
              </a:rPr>
              <a:t>This algorithm is </a:t>
            </a:r>
            <a:r>
              <a:rPr lang="en-US" altLang="zh-TW" u="sng" dirty="0" smtClean="0">
                <a:solidFill>
                  <a:schemeClr val="hlink"/>
                </a:solidFill>
                <a:latin typeface="Times New Roman" pitchFamily="18" charset="0"/>
              </a:rPr>
              <a:t>faster</a:t>
            </a:r>
            <a:r>
              <a:rPr lang="en-US" altLang="zh-TW" dirty="0" smtClean="0">
                <a:latin typeface="Times New Roman" pitchFamily="18" charset="0"/>
              </a:rPr>
              <a:t> than traditional dynamic programming </a:t>
            </a:r>
            <a:r>
              <a:rPr lang="en-US" altLang="zh-TW" u="sng" dirty="0" smtClean="0">
                <a:solidFill>
                  <a:schemeClr val="hlink"/>
                </a:solidFill>
                <a:latin typeface="Times New Roman" pitchFamily="18" charset="0"/>
              </a:rPr>
              <a:t>if </a:t>
            </a:r>
            <a:r>
              <a:rPr lang="en-US" altLang="zh-TW" i="1" u="sng" dirty="0" smtClean="0">
                <a:solidFill>
                  <a:schemeClr val="hlink"/>
                </a:solidFill>
                <a:latin typeface="Times New Roman" pitchFamily="18" charset="0"/>
              </a:rPr>
              <a:t>r</a:t>
            </a:r>
            <a:r>
              <a:rPr lang="en-US" altLang="zh-TW" u="sng" dirty="0" smtClean="0">
                <a:solidFill>
                  <a:schemeClr val="hlink"/>
                </a:solidFill>
                <a:latin typeface="Times New Roman" pitchFamily="18" charset="0"/>
              </a:rPr>
              <a:t> is small</a:t>
            </a:r>
            <a:r>
              <a:rPr lang="en-US" altLang="zh-TW" sz="3300" dirty="0" smtClean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Variants of LCS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Sequence Alignment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Sequence Alignment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zh-TW" sz="2800" i="1" smtClean="0">
                <a:latin typeface="Times New Roman" pitchFamily="18" charset="0"/>
              </a:rPr>
              <a:t>S</a:t>
            </a:r>
            <a:r>
              <a:rPr lang="en-US" altLang="zh-TW" sz="2800" i="1" baseline="-25000" smtClean="0">
                <a:latin typeface="Times New Roman" pitchFamily="18" charset="0"/>
              </a:rPr>
              <a:t>1</a:t>
            </a:r>
            <a:r>
              <a:rPr lang="en-US" altLang="zh-TW" sz="2800" smtClean="0">
                <a:latin typeface="Times New Roman" pitchFamily="18" charset="0"/>
              </a:rPr>
              <a:t> = </a:t>
            </a:r>
            <a:r>
              <a:rPr lang="en-US" altLang="zh-TW" sz="2800" smtClean="0">
                <a:latin typeface="Courier New" pitchFamily="49" charset="0"/>
              </a:rPr>
              <a:t>TAGTCACG</a:t>
            </a:r>
            <a:endParaRPr lang="en-US" altLang="zh-TW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zh-TW" sz="2800" i="1" smtClean="0">
                <a:latin typeface="Times New Roman" pitchFamily="18" charset="0"/>
              </a:rPr>
              <a:t>S</a:t>
            </a:r>
            <a:r>
              <a:rPr lang="en-US" altLang="zh-TW" sz="2800" i="1" baseline="-25000" smtClean="0">
                <a:latin typeface="Times New Roman" pitchFamily="18" charset="0"/>
              </a:rPr>
              <a:t>2</a:t>
            </a:r>
            <a:r>
              <a:rPr lang="en-US" altLang="zh-TW" sz="2800" smtClean="0">
                <a:latin typeface="Times New Roman" pitchFamily="18" charset="0"/>
              </a:rPr>
              <a:t> = </a:t>
            </a:r>
            <a:r>
              <a:rPr lang="en-US" altLang="zh-TW" sz="2800" smtClean="0">
                <a:latin typeface="Courier New" pitchFamily="49" charset="0"/>
              </a:rPr>
              <a:t>AGACTGTC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zh-TW" sz="2800" smtClean="0">
                <a:sym typeface="Symbol" pitchFamily="18" charset="2"/>
              </a:rPr>
              <a:t>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zh-TW" sz="2800" smtClean="0">
                <a:latin typeface="Courier New" pitchFamily="49" charset="0"/>
              </a:rPr>
              <a:t>----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T</a:t>
            </a:r>
            <a:r>
              <a:rPr lang="en-US" altLang="zh-TW" sz="2800" smtClean="0">
                <a:latin typeface="Courier New" pitchFamily="49" charset="0"/>
              </a:rPr>
              <a:t>A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GTC</a:t>
            </a:r>
            <a:r>
              <a:rPr lang="en-US" altLang="zh-TW" sz="2800" smtClean="0">
                <a:latin typeface="Courier New" pitchFamily="49" charset="0"/>
              </a:rPr>
              <a:t>ACG	    T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2800" smtClean="0">
                <a:latin typeface="Courier New" pitchFamily="49" charset="0"/>
              </a:rPr>
              <a:t>TC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AC</a:t>
            </a:r>
            <a:r>
              <a:rPr lang="en-US" altLang="zh-TW" sz="2800" smtClean="0">
                <a:latin typeface="Courier New" pitchFamily="49" charset="0"/>
              </a:rPr>
              <a:t>-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G</a:t>
            </a:r>
            <a:r>
              <a:rPr lang="en-US" altLang="zh-TW" sz="2800" smtClean="0">
                <a:latin typeface="Courier New" pitchFamily="49" charset="0"/>
              </a:rPr>
              <a:t>--		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altLang="zh-TW" sz="2800" smtClean="0">
                <a:latin typeface="Courier New" pitchFamily="49" charset="0"/>
              </a:rPr>
              <a:t>AGAC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T</a:t>
            </a:r>
            <a:r>
              <a:rPr lang="en-US" altLang="zh-TW" sz="2800" smtClean="0">
                <a:latin typeface="Courier New" pitchFamily="49" charset="0"/>
              </a:rPr>
              <a:t>-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GTC</a:t>
            </a:r>
            <a:r>
              <a:rPr lang="en-US" altLang="zh-TW" sz="2800" smtClean="0">
                <a:latin typeface="Courier New" pitchFamily="49" charset="0"/>
              </a:rPr>
              <a:t>---	    -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2800" smtClean="0">
                <a:latin typeface="Courier New" pitchFamily="49" charset="0"/>
              </a:rPr>
              <a:t>--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AC</a:t>
            </a:r>
            <a:r>
              <a:rPr lang="en-US" altLang="zh-TW" sz="2800" smtClean="0">
                <a:latin typeface="Courier New" pitchFamily="49" charset="0"/>
              </a:rPr>
              <a:t>T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G</a:t>
            </a:r>
            <a:r>
              <a:rPr lang="en-US" altLang="zh-TW" sz="2800" smtClean="0">
                <a:latin typeface="Courier New" pitchFamily="49" charset="0"/>
              </a:rPr>
              <a:t>TC		</a:t>
            </a:r>
            <a:endParaRPr lang="en-US" altLang="zh-TW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altLang="zh-TW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latin typeface="Times New Roman" pitchFamily="18" charset="0"/>
              </a:rPr>
              <a:t>Which one is better?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latin typeface="Times New Roman" pitchFamily="18" charset="0"/>
              </a:rPr>
              <a:t>We can set different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gap penalties</a:t>
            </a:r>
            <a:r>
              <a:rPr lang="en-US" altLang="zh-TW" sz="2800" smtClean="0">
                <a:latin typeface="Times New Roman" pitchFamily="18" charset="0"/>
              </a:rPr>
              <a:t> as parameters for different purposes.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smtClean="0"/>
          </a:p>
          <a:p>
            <a:pPr eaLnBrk="1" hangingPunct="1">
              <a:lnSpc>
                <a:spcPct val="90000"/>
              </a:lnSpc>
            </a:pPr>
            <a:endParaRPr lang="en-US" altLang="zh-TW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Gap Penalty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 eaLnBrk="1" hangingPunct="1"/>
            <a:endParaRPr lang="en-US" altLang="zh-TW" i="1" smtClean="0">
              <a:latin typeface="Times New Roman" pitchFamily="18" charset="0"/>
            </a:endParaRPr>
          </a:p>
          <a:p>
            <a:pPr eaLnBrk="1" hangingPunct="1"/>
            <a:endParaRPr lang="en-US" altLang="zh-TW" i="1" smtClean="0">
              <a:latin typeface="Times New Roman" pitchFamily="18" charset="0"/>
            </a:endParaRP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                             is the </a:t>
            </a:r>
            <a:r>
              <a:rPr lang="en-US" altLang="zh-TW" sz="2800" u="sng" smtClean="0">
                <a:solidFill>
                  <a:srgbClr val="FF0000"/>
                </a:solidFill>
                <a:latin typeface="Times New Roman" pitchFamily="18" charset="0"/>
              </a:rPr>
              <a:t>gap penalty</a:t>
            </a:r>
            <a:r>
              <a:rPr lang="en-US" altLang="zh-TW" sz="280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Suppose </a:t>
            </a:r>
          </a:p>
          <a:p>
            <a:pPr eaLnBrk="1" hangingPunct="1"/>
            <a:endParaRPr lang="en-US" altLang="zh-TW" sz="2800" smtClean="0">
              <a:latin typeface="Times New Roman" pitchFamily="18" charset="0"/>
            </a:endParaRPr>
          </a:p>
        </p:txBody>
      </p:sp>
      <p:graphicFrame>
        <p:nvGraphicFramePr>
          <p:cNvPr id="30724" name="Object 5"/>
          <p:cNvGraphicFramePr>
            <a:graphicFrameLocks noChangeAspect="1"/>
          </p:cNvGraphicFramePr>
          <p:nvPr/>
        </p:nvGraphicFramePr>
        <p:xfrm>
          <a:off x="1219200" y="4429125"/>
          <a:ext cx="685800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點陣圖影像" r:id="rId4" imgW="5912381" imgH="2179509" progId="Paint.Picture">
                  <p:embed/>
                </p:oleObj>
              </mc:Choice>
              <mc:Fallback>
                <p:oleObj name="點陣圖影像" r:id="rId4" imgW="5912381" imgH="217950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29125"/>
                        <a:ext cx="6858000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6"/>
          <p:cNvGraphicFramePr>
            <a:graphicFrameLocks noChangeAspect="1"/>
          </p:cNvGraphicFramePr>
          <p:nvPr/>
        </p:nvGraphicFramePr>
        <p:xfrm>
          <a:off x="1524000" y="763588"/>
          <a:ext cx="441960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5" name="Equation" r:id="rId6" imgW="2362200" imgH="1193800" progId="Equation.3">
                  <p:embed/>
                </p:oleObj>
              </mc:Choice>
              <mc:Fallback>
                <p:oleObj name="Equation" r:id="rId6" imgW="2362200" imgH="119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63588"/>
                        <a:ext cx="4419600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7"/>
          <p:cNvGraphicFramePr>
            <a:graphicFrameLocks noChangeAspect="1"/>
          </p:cNvGraphicFramePr>
          <p:nvPr/>
        </p:nvGraphicFramePr>
        <p:xfrm>
          <a:off x="1293813" y="3086100"/>
          <a:ext cx="23606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6" name="Equation" r:id="rId8" imgW="1180588" imgH="203112" progId="Equation.3">
                  <p:embed/>
                </p:oleObj>
              </mc:Choice>
              <mc:Fallback>
                <p:oleObj name="Equation" r:id="rId8" imgW="118058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3086100"/>
                        <a:ext cx="236061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8"/>
          <p:cNvGraphicFramePr>
            <a:graphicFrameLocks noChangeAspect="1"/>
          </p:cNvGraphicFramePr>
          <p:nvPr/>
        </p:nvGraphicFramePr>
        <p:xfrm>
          <a:off x="2400300" y="3505200"/>
          <a:ext cx="51276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Equation" r:id="rId10" imgW="2565400" imgH="457200" progId="Equation.3">
                  <p:embed/>
                </p:oleObj>
              </mc:Choice>
              <mc:Fallback>
                <p:oleObj name="Equation" r:id="rId10" imgW="25654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3505200"/>
                        <a:ext cx="51276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Example for Sequence Alignment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5867400" y="4648200"/>
            <a:ext cx="3048000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zh-TW" sz="3200">
                <a:latin typeface="Courier New" pitchFamily="49" charset="0"/>
              </a:rPr>
              <a:t>T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3200">
                <a:latin typeface="Courier New" pitchFamily="49" charset="0"/>
              </a:rPr>
              <a:t>TC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AC</a:t>
            </a:r>
            <a:r>
              <a:rPr lang="en-US" altLang="zh-TW" sz="3200">
                <a:latin typeface="Courier New" pitchFamily="49" charset="0"/>
              </a:rPr>
              <a:t>-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G</a:t>
            </a:r>
            <a:r>
              <a:rPr lang="en-US" altLang="zh-TW" sz="3200">
                <a:latin typeface="Courier New" pitchFamily="49" charset="0"/>
              </a:rPr>
              <a:t>--	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zh-TW" sz="3200">
                <a:latin typeface="Courier New" pitchFamily="49" charset="0"/>
              </a:rPr>
              <a:t>-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3200">
                <a:latin typeface="Courier New" pitchFamily="49" charset="0"/>
              </a:rPr>
              <a:t>--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AC</a:t>
            </a:r>
            <a:r>
              <a:rPr lang="en-US" altLang="zh-TW" sz="3200">
                <a:latin typeface="Courier New" pitchFamily="49" charset="0"/>
              </a:rPr>
              <a:t>T</a:t>
            </a:r>
            <a:r>
              <a:rPr lang="en-US" altLang="zh-TW" sz="3200">
                <a:solidFill>
                  <a:srgbClr val="FF3300"/>
                </a:solidFill>
                <a:latin typeface="Courier New" pitchFamily="49" charset="0"/>
              </a:rPr>
              <a:t>G</a:t>
            </a:r>
            <a:r>
              <a:rPr lang="en-US" altLang="zh-TW" sz="3200">
                <a:latin typeface="Courier New" pitchFamily="49" charset="0"/>
              </a:rPr>
              <a:t>TC	</a:t>
            </a:r>
          </a:p>
        </p:txBody>
      </p:sp>
      <p:pic>
        <p:nvPicPr>
          <p:cNvPr id="31748" name="Picture 150" descr="align_d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5638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zh-TW" smtClean="0"/>
              <a:t>PAM250 Score Matrix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33400" y="1066800"/>
          <a:ext cx="7993063" cy="547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文件" r:id="rId4" imgW="5455920" imgH="3858768" progId="Word.Document.8">
                  <p:embed/>
                </p:oleObj>
              </mc:Choice>
              <mc:Fallback>
                <p:oleObj name="文件" r:id="rId4" imgW="5455920" imgH="385876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7993063" cy="547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11213" y="287338"/>
            <a:ext cx="7793037" cy="1054100"/>
          </a:xfrm>
        </p:spPr>
        <p:txBody>
          <a:bodyPr/>
          <a:lstStyle/>
          <a:p>
            <a:pPr eaLnBrk="1" hangingPunct="1"/>
            <a:r>
              <a:rPr lang="en-US" altLang="zh-TW" smtClean="0"/>
              <a:t>The Longest Common Subsequence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1976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longest common subsequence (LCS) </a:t>
            </a:r>
            <a:r>
              <a:rPr lang="en-US" altLang="zh-TW" sz="280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latin typeface="Courier New" pitchFamily="49" charset="0"/>
              </a:rPr>
              <a:t>	  </a:t>
            </a:r>
            <a:r>
              <a:rPr lang="en-US" altLang="zh-TW" sz="2800" i="1" smtClean="0">
                <a:latin typeface="Times New Roman" pitchFamily="18" charset="0"/>
              </a:rPr>
              <a:t>A</a:t>
            </a:r>
            <a:r>
              <a:rPr lang="en-US" altLang="zh-TW" sz="2800" smtClean="0">
                <a:latin typeface="Courier New" pitchFamily="49" charset="0"/>
              </a:rPr>
              <a:t>: TAGTCACG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latin typeface="Courier New" pitchFamily="49" charset="0"/>
              </a:rPr>
              <a:t>		  </a:t>
            </a:r>
            <a:r>
              <a:rPr lang="en-US" altLang="zh-TW" sz="2800" i="1" smtClean="0">
                <a:latin typeface="Times New Roman" pitchFamily="18" charset="0"/>
              </a:rPr>
              <a:t>B</a:t>
            </a:r>
            <a:r>
              <a:rPr lang="en-US" altLang="zh-TW" sz="2800" smtClean="0">
                <a:latin typeface="Courier New" pitchFamily="49" charset="0"/>
              </a:rPr>
              <a:t>: AGACTGTC</a:t>
            </a: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484438" y="3789363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2484438" y="4514850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cxnSp>
        <p:nvCxnSpPr>
          <p:cNvPr id="6188" name="直線接點 16"/>
          <p:cNvCxnSpPr>
            <a:cxnSpLocks noChangeShapeType="1"/>
          </p:cNvCxnSpPr>
          <p:nvPr/>
        </p:nvCxnSpPr>
        <p:spPr bwMode="auto">
          <a:xfrm flipH="1">
            <a:off x="2700338" y="4154488"/>
            <a:ext cx="35877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9" name="直線接點 17"/>
          <p:cNvCxnSpPr>
            <a:cxnSpLocks noChangeShapeType="1"/>
          </p:cNvCxnSpPr>
          <p:nvPr/>
        </p:nvCxnSpPr>
        <p:spPr bwMode="auto">
          <a:xfrm flipH="1">
            <a:off x="3059113" y="4154488"/>
            <a:ext cx="360362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0" name="直線接點 18"/>
          <p:cNvCxnSpPr>
            <a:cxnSpLocks noChangeShapeType="1"/>
          </p:cNvCxnSpPr>
          <p:nvPr/>
        </p:nvCxnSpPr>
        <p:spPr bwMode="auto">
          <a:xfrm flipH="1">
            <a:off x="3419475" y="4154488"/>
            <a:ext cx="11525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1" name="文字方塊 19"/>
          <p:cNvSpPr txBox="1">
            <a:spLocks noChangeArrowheads="1"/>
          </p:cNvSpPr>
          <p:nvPr/>
        </p:nvSpPr>
        <p:spPr bwMode="auto">
          <a:xfrm>
            <a:off x="2916238" y="5091113"/>
            <a:ext cx="2303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LCS: “AGACG”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92" name="直線接點 25"/>
          <p:cNvCxnSpPr>
            <a:cxnSpLocks noChangeShapeType="1"/>
          </p:cNvCxnSpPr>
          <p:nvPr/>
        </p:nvCxnSpPr>
        <p:spPr bwMode="auto">
          <a:xfrm flipH="1">
            <a:off x="3779838" y="4154488"/>
            <a:ext cx="1223962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93" name="直線接點 21"/>
          <p:cNvCxnSpPr>
            <a:cxnSpLocks noChangeShapeType="1"/>
          </p:cNvCxnSpPr>
          <p:nvPr/>
        </p:nvCxnSpPr>
        <p:spPr bwMode="auto">
          <a:xfrm flipH="1">
            <a:off x="4572000" y="4154488"/>
            <a:ext cx="7207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4" name="文字方塊 20"/>
          <p:cNvSpPr txBox="1">
            <a:spLocks noChangeArrowheads="1"/>
          </p:cNvSpPr>
          <p:nvPr/>
        </p:nvSpPr>
        <p:spPr bwMode="auto">
          <a:xfrm>
            <a:off x="5940425" y="5118100"/>
            <a:ext cx="2879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How can we find the LCS?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zh-TW" smtClean="0"/>
              <a:t>Blosum62 Score Matrix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38200" y="990600"/>
          <a:ext cx="7543800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文件" r:id="rId4" imgW="6065923" imgH="5045178" progId="Word.Document.8">
                  <p:embed/>
                </p:oleObj>
              </mc:Choice>
              <mc:Fallback>
                <p:oleObj name="文件" r:id="rId4" imgW="6065923" imgH="504517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90600"/>
                        <a:ext cx="7543800" cy="583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769938"/>
          </a:xfrm>
        </p:spPr>
        <p:txBody>
          <a:bodyPr/>
          <a:lstStyle/>
          <a:p>
            <a:pPr eaLnBrk="1" hangingPunct="1"/>
            <a:r>
              <a:rPr lang="en-US" altLang="zh-TW" smtClean="0"/>
              <a:t>The Affine Gap Penalty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Times New Roman" pitchFamily="18" charset="0"/>
              </a:rPr>
              <a:t>=</a:t>
            </a:r>
            <a:r>
              <a:rPr lang="en-US" altLang="zh-TW" sz="2800" dirty="0" smtClean="0">
                <a:latin typeface="Courier New" pitchFamily="49" charset="0"/>
              </a:rPr>
              <a:t>ACTTGATCC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900" dirty="0" smtClean="0">
                <a:latin typeface="Times New Roman" pitchFamily="18" charset="0"/>
              </a:rPr>
              <a:t>  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2</a:t>
            </a:r>
            <a:r>
              <a:rPr lang="en-US" altLang="zh-TW" sz="2800" dirty="0" smtClean="0">
                <a:latin typeface="Courier New" pitchFamily="49" charset="0"/>
              </a:rPr>
              <a:t>=AGTTAGTAGTCC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An optimal alignment: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i="1" dirty="0" smtClean="0">
                <a:latin typeface="Times New Roman" pitchFamily="18" charset="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</a:rPr>
              <a:t>1</a:t>
            </a:r>
            <a:r>
              <a:rPr lang="en-US" altLang="zh-TW" dirty="0" smtClean="0">
                <a:latin typeface="Courier New" pitchFamily="49" charset="0"/>
              </a:rPr>
              <a:t>=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dirty="0" smtClean="0">
                <a:latin typeface="Courier New" pitchFamily="49" charset="0"/>
              </a:rPr>
              <a:t>C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dirty="0" smtClean="0">
                <a:latin typeface="Courier New" pitchFamily="49" charset="0"/>
              </a:rPr>
              <a:t>-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G</a:t>
            </a:r>
            <a:r>
              <a:rPr lang="en-US" altLang="zh-TW" dirty="0" smtClean="0">
                <a:latin typeface="Courier New" pitchFamily="49" charset="0"/>
              </a:rPr>
              <a:t>-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dirty="0" smtClean="0">
                <a:latin typeface="Courier New" pitchFamily="49" charset="0"/>
              </a:rPr>
              <a:t>-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i="1" dirty="0" smtClean="0">
                <a:latin typeface="Times New Roman" pitchFamily="18" charset="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</a:rPr>
              <a:t>=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dirty="0" smtClean="0">
                <a:latin typeface="Courier New" pitchFamily="49" charset="0"/>
              </a:rPr>
              <a:t>G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dirty="0" smtClean="0">
                <a:latin typeface="Courier New" pitchFamily="49" charset="0"/>
              </a:rPr>
              <a:t>A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G</a:t>
            </a:r>
            <a:r>
              <a:rPr lang="en-US" altLang="zh-TW" dirty="0" smtClean="0">
                <a:latin typeface="Courier New" pitchFamily="49" charset="0"/>
              </a:rPr>
              <a:t>T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dirty="0" smtClean="0">
                <a:latin typeface="Courier New" pitchFamily="49" charset="0"/>
              </a:rPr>
              <a:t>G</a:t>
            </a:r>
            <a:r>
              <a:rPr lang="en-US" altLang="zh-TW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  <a:r>
              <a:rPr lang="en-US" altLang="zh-TW" dirty="0" smtClean="0">
                <a:latin typeface="Times New Roman" pitchFamily="18" charset="0"/>
              </a:rPr>
              <a:t>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</a:rPr>
              <a:t>Original score=12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The following alignment may be better because there is only one </a:t>
            </a:r>
            <a:r>
              <a:rPr lang="en-US" altLang="zh-TW" sz="2800" u="sng" dirty="0" smtClean="0">
                <a:solidFill>
                  <a:schemeClr val="hlink"/>
                </a:solidFill>
                <a:latin typeface="Times New Roman" pitchFamily="18" charset="0"/>
              </a:rPr>
              <a:t>gap</a:t>
            </a:r>
            <a:r>
              <a:rPr lang="en-US" altLang="zh-TW" sz="28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</a:rPr>
              <a:t>  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Courier New" pitchFamily="49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C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---GA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Courier New" pitchFamily="49" charset="0"/>
              </a:rPr>
              <a:t>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2</a:t>
            </a:r>
            <a:r>
              <a:rPr lang="en-US" altLang="zh-TW" sz="2800" dirty="0" smtClean="0">
                <a:latin typeface="Courier New" pitchFamily="49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AGTAG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  <a:r>
              <a:rPr lang="en-US" altLang="zh-TW" sz="2800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</a:rPr>
              <a:t>    Original score=6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Definition of Affine Gap Penalty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A</a:t>
            </a:r>
            <a:r>
              <a:rPr lang="en-US" altLang="zh-TW" smtClean="0">
                <a:latin typeface="Times New Roman" pitchFamily="18" charset="0"/>
              </a:rPr>
              <a:t>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gap</a:t>
            </a:r>
            <a:r>
              <a:rPr lang="en-US" altLang="zh-TW" sz="2800" smtClean="0">
                <a:latin typeface="Times New Roman" pitchFamily="18" charset="0"/>
              </a:rPr>
              <a:t> is caused by a mutational event which removes a sequence of residues..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A long gap is often more preferable than several gaps.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An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affine gap penalty</a:t>
            </a:r>
            <a:r>
              <a:rPr lang="en-US" altLang="zh-TW" sz="2800" smtClean="0">
                <a:latin typeface="Times New Roman" pitchFamily="18" charset="0"/>
              </a:rPr>
              <a:t> is defined as </a:t>
            </a:r>
            <a:r>
              <a:rPr lang="en-US" altLang="zh-TW" sz="2800" i="1" smtClean="0">
                <a:latin typeface="Times New Roman" pitchFamily="18" charset="0"/>
              </a:rPr>
              <a:t>P</a:t>
            </a:r>
            <a:r>
              <a:rPr lang="en-US" altLang="zh-TW" sz="2800" i="1" baseline="-25000" smtClean="0">
                <a:latin typeface="Times New Roman" pitchFamily="18" charset="0"/>
              </a:rPr>
              <a:t>g</a:t>
            </a:r>
            <a:r>
              <a:rPr lang="en-US" altLang="zh-TW" sz="2800" smtClean="0">
                <a:latin typeface="Times New Roman" pitchFamily="18" charset="0"/>
              </a:rPr>
              <a:t>+</a:t>
            </a:r>
            <a:r>
              <a:rPr lang="en-US" altLang="zh-TW" sz="2800" i="1" smtClean="0">
                <a:latin typeface="Times New Roman" pitchFamily="18" charset="0"/>
              </a:rPr>
              <a:t>kP</a:t>
            </a:r>
            <a:r>
              <a:rPr lang="en-US" altLang="zh-TW" sz="2800" i="1" baseline="-25000" smtClean="0">
                <a:latin typeface="Times New Roman" pitchFamily="18" charset="0"/>
              </a:rPr>
              <a:t>e</a:t>
            </a:r>
            <a:r>
              <a:rPr lang="en-US" altLang="zh-TW" sz="2800" smtClean="0">
                <a:latin typeface="Times New Roman" pitchFamily="18" charset="0"/>
              </a:rPr>
              <a:t> for a gap with </a:t>
            </a:r>
            <a:r>
              <a:rPr lang="en-US" altLang="zh-TW" sz="2800" i="1" smtClean="0">
                <a:latin typeface="Times New Roman" pitchFamily="18" charset="0"/>
              </a:rPr>
              <a:t>k</a:t>
            </a:r>
            <a:r>
              <a:rPr lang="en-US" altLang="zh-TW" sz="2800" smtClean="0">
                <a:latin typeface="Times New Roman" pitchFamily="18" charset="0"/>
              </a:rPr>
              <a:t>, </a:t>
            </a:r>
            <a:r>
              <a:rPr lang="en-US" altLang="zh-TW" sz="2800" i="1" smtClean="0">
                <a:latin typeface="Times New Roman" pitchFamily="18" charset="0"/>
              </a:rPr>
              <a:t>k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1</a:t>
            </a:r>
            <a:r>
              <a:rPr lang="en-US" altLang="zh-TW" sz="2800" smtClean="0">
                <a:latin typeface="Times New Roman" pitchFamily="18" charset="0"/>
              </a:rPr>
              <a:t>, spaces where </a:t>
            </a:r>
            <a:r>
              <a:rPr lang="en-US" altLang="zh-TW" sz="2800" i="1" smtClean="0">
                <a:latin typeface="Times New Roman" pitchFamily="18" charset="0"/>
              </a:rPr>
              <a:t>P</a:t>
            </a:r>
            <a:r>
              <a:rPr lang="en-US" altLang="zh-TW" sz="2800" i="1" baseline="-25000" smtClean="0">
                <a:latin typeface="Times New Roman" pitchFamily="18" charset="0"/>
              </a:rPr>
              <a:t>g</a:t>
            </a:r>
            <a:r>
              <a:rPr lang="en-US" altLang="zh-TW" sz="2800" smtClean="0">
                <a:latin typeface="Times New Roman" pitchFamily="18" charset="0"/>
              </a:rPr>
              <a:t>,</a:t>
            </a:r>
            <a:r>
              <a:rPr lang="en-US" altLang="zh-TW" sz="2800" i="1" smtClean="0">
                <a:latin typeface="Times New Roman" pitchFamily="18" charset="0"/>
              </a:rPr>
              <a:t> P</a:t>
            </a:r>
            <a:r>
              <a:rPr lang="en-US" altLang="zh-TW" sz="2800" i="1" baseline="-25000" smtClean="0">
                <a:latin typeface="Times New Roman" pitchFamily="18" charset="0"/>
              </a:rPr>
              <a:t>e</a:t>
            </a:r>
            <a:r>
              <a:rPr lang="en-US" altLang="zh-TW" sz="2800" smtClean="0">
                <a:latin typeface="Times New Roman" pitchFamily="18" charset="0"/>
              </a:rPr>
              <a:t> 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altLang="zh-TW" sz="2800" smtClean="0">
                <a:latin typeface="Times New Roman" pitchFamily="18" charset="0"/>
              </a:rPr>
              <a:t> 0.</a:t>
            </a:r>
          </a:p>
          <a:p>
            <a:pPr eaLnBrk="1" hangingPunct="1"/>
            <a:r>
              <a:rPr lang="en-US" altLang="zh-TW" sz="2800" i="1" smtClean="0">
                <a:latin typeface="Times New Roman" pitchFamily="18" charset="0"/>
              </a:rPr>
              <a:t>P</a:t>
            </a:r>
            <a:r>
              <a:rPr lang="en-US" altLang="zh-TW" sz="2800" i="1" baseline="-25000" smtClean="0">
                <a:latin typeface="Times New Roman" pitchFamily="18" charset="0"/>
              </a:rPr>
              <a:t>g</a:t>
            </a:r>
            <a:r>
              <a:rPr lang="en-US" altLang="zh-TW" sz="2800" i="1" smtClean="0">
                <a:latin typeface="Times New Roman" pitchFamily="18" charset="0"/>
              </a:rPr>
              <a:t> </a:t>
            </a:r>
            <a:r>
              <a:rPr lang="en-US" altLang="zh-TW" sz="2800" smtClean="0">
                <a:latin typeface="Times New Roman" pitchFamily="18" charset="0"/>
              </a:rPr>
              <a:t>is related to the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initiation of a gap</a:t>
            </a:r>
            <a:r>
              <a:rPr lang="en-US" altLang="zh-TW" sz="2800" smtClean="0">
                <a:latin typeface="Times New Roman" pitchFamily="18" charset="0"/>
              </a:rPr>
              <a:t> and </a:t>
            </a:r>
            <a:r>
              <a:rPr lang="en-US" altLang="zh-TW" sz="2800" i="1" smtClean="0">
                <a:latin typeface="Times New Roman" pitchFamily="18" charset="0"/>
              </a:rPr>
              <a:t>P</a:t>
            </a:r>
            <a:r>
              <a:rPr lang="en-US" altLang="zh-TW" sz="2800" i="1" baseline="-25000" smtClean="0">
                <a:latin typeface="Times New Roman" pitchFamily="18" charset="0"/>
              </a:rPr>
              <a:t>e</a:t>
            </a:r>
            <a:r>
              <a:rPr lang="en-US" altLang="zh-TW" sz="2800" smtClean="0">
                <a:latin typeface="Times New Roman" pitchFamily="18" charset="0"/>
              </a:rPr>
              <a:t> is related to the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length of the gap</a:t>
            </a:r>
            <a:r>
              <a:rPr lang="en-US" altLang="zh-TW" sz="280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Suppose that </a:t>
            </a:r>
            <a:r>
              <a:rPr lang="en-US" altLang="zh-TW" sz="2800" i="1" dirty="0" err="1" smtClean="0">
                <a:latin typeface="Times New Roman" pitchFamily="18" charset="0"/>
              </a:rPr>
              <a:t>P</a:t>
            </a:r>
            <a:r>
              <a:rPr lang="en-US" altLang="zh-TW" sz="2800" i="1" baseline="-25000" dirty="0" err="1" smtClean="0">
                <a:latin typeface="Times New Roman" pitchFamily="18" charset="0"/>
              </a:rPr>
              <a:t>g</a:t>
            </a:r>
            <a:r>
              <a:rPr lang="en-US" altLang="zh-TW" sz="2800" dirty="0" smtClean="0">
                <a:latin typeface="Times New Roman" pitchFamily="18" charset="0"/>
              </a:rPr>
              <a:t>=4 and </a:t>
            </a:r>
            <a:r>
              <a:rPr lang="en-US" altLang="zh-TW" sz="2800" i="1" dirty="0" err="1" smtClean="0">
                <a:latin typeface="Times New Roman" pitchFamily="18" charset="0"/>
              </a:rPr>
              <a:t>P</a:t>
            </a:r>
            <a:r>
              <a:rPr lang="en-US" altLang="zh-TW" sz="2800" i="1" baseline="-25000" dirty="0" err="1" smtClean="0">
                <a:latin typeface="Times New Roman" pitchFamily="18" charset="0"/>
              </a:rPr>
              <a:t>e</a:t>
            </a:r>
            <a:r>
              <a:rPr lang="en-US" altLang="zh-TW" sz="2800" dirty="0" smtClean="0">
                <a:latin typeface="Times New Roman" pitchFamily="18" charset="0"/>
              </a:rPr>
              <a:t>=1.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Times New Roman" pitchFamily="18" charset="0"/>
              </a:rPr>
              <a:t>=</a:t>
            </a:r>
            <a:r>
              <a:rPr lang="en-US" altLang="zh-TW" sz="2800" dirty="0" smtClean="0">
                <a:latin typeface="Courier New" pitchFamily="49" charset="0"/>
              </a:rPr>
              <a:t>ACTTGATCC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900" dirty="0" smtClean="0">
                <a:latin typeface="Times New Roman" pitchFamily="18" charset="0"/>
              </a:rPr>
              <a:t>  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2</a:t>
            </a:r>
            <a:r>
              <a:rPr lang="en-US" altLang="zh-TW" sz="2800" dirty="0" smtClean="0">
                <a:latin typeface="Courier New" pitchFamily="49" charset="0"/>
              </a:rPr>
              <a:t>=AGTTAGTAGTCC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Courier New" pitchFamily="49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C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-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G</a:t>
            </a:r>
            <a:r>
              <a:rPr lang="en-US" altLang="zh-TW" sz="2800" dirty="0" smtClean="0">
                <a:latin typeface="Courier New" pitchFamily="49" charset="0"/>
              </a:rPr>
              <a:t>-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-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i="1" dirty="0" smtClean="0">
                <a:latin typeface="Times New Roman" pitchFamily="18" charset="0"/>
              </a:rPr>
              <a:t> 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2 </a:t>
            </a:r>
            <a:r>
              <a:rPr lang="en-US" altLang="zh-TW" sz="2800" dirty="0" smtClean="0">
                <a:latin typeface="Times New Roman" pitchFamily="18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A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G</a:t>
            </a:r>
            <a:r>
              <a:rPr lang="en-US" altLang="zh-TW" sz="2800" dirty="0" smtClean="0">
                <a:latin typeface="Courier New" pitchFamily="49" charset="0"/>
              </a:rPr>
              <a:t>T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  <a:r>
              <a:rPr lang="en-US" altLang="zh-TW" dirty="0" smtClean="0">
                <a:latin typeface="Times New Roman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</a:rPr>
              <a:t>   </a:t>
            </a:r>
            <a:r>
              <a:rPr lang="en-US" altLang="zh-TW" sz="2800" dirty="0" smtClean="0">
                <a:latin typeface="Times New Roman" pitchFamily="18" charset="0"/>
              </a:rPr>
              <a:t>Score=8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zh-TW" sz="2800" dirty="0" smtClean="0">
                <a:latin typeface="Times New Roman" pitchFamily="18" charset="0"/>
              </a:rPr>
              <a:t>2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zh-TW" sz="28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1</a:t>
            </a:r>
            <a:r>
              <a:rPr lang="en-US" altLang="zh-TW" sz="2800" dirty="0" smtClean="0">
                <a:latin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zh-TW" sz="2800" dirty="0" smtClean="0">
                <a:latin typeface="Times New Roman" pitchFamily="18" charset="0"/>
              </a:rPr>
              <a:t> 3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zh-TW" sz="2800" dirty="0" smtClean="0">
                <a:latin typeface="Times New Roman" pitchFamily="18" charset="0"/>
              </a:rPr>
              <a:t>(4+1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1</a:t>
            </a:r>
            <a:r>
              <a:rPr lang="en-US" altLang="zh-TW" sz="2800" dirty="0" smtClean="0">
                <a:latin typeface="Times New Roman" pitchFamily="18" charset="0"/>
              </a:rPr>
              <a:t>)=0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1</a:t>
            </a:r>
            <a:r>
              <a:rPr lang="en-US" altLang="zh-TW" sz="2800" dirty="0" smtClean="0">
                <a:latin typeface="Courier New" pitchFamily="49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C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---GA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</a:rPr>
              <a:t>    </a:t>
            </a:r>
            <a:r>
              <a:rPr lang="en-US" altLang="zh-TW" sz="2800" i="1" dirty="0" smtClean="0">
                <a:latin typeface="Times New Roman" pitchFamily="18" charset="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</a:rPr>
              <a:t>2</a:t>
            </a:r>
            <a:r>
              <a:rPr lang="en-US" altLang="zh-TW" sz="2800" dirty="0" smtClean="0">
                <a:latin typeface="Courier New" pitchFamily="49" charset="0"/>
              </a:rPr>
              <a:t>=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zh-TW" sz="2800" dirty="0" smtClean="0">
                <a:latin typeface="Courier New" pitchFamily="49" charset="0"/>
              </a:rPr>
              <a:t>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TT</a:t>
            </a:r>
            <a:r>
              <a:rPr lang="en-US" altLang="zh-TW" sz="2800" dirty="0" smtClean="0">
                <a:latin typeface="Courier New" pitchFamily="49" charset="0"/>
              </a:rPr>
              <a:t>AGTAG</a:t>
            </a:r>
            <a:r>
              <a:rPr lang="en-US" altLang="zh-TW" sz="2800" dirty="0" smtClean="0">
                <a:solidFill>
                  <a:schemeClr val="hlink"/>
                </a:solidFill>
                <a:latin typeface="Courier New" pitchFamily="49" charset="0"/>
              </a:rPr>
              <a:t>TCC</a:t>
            </a:r>
            <a:r>
              <a:rPr lang="en-US" altLang="zh-TW" sz="2800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</a:rPr>
              <a:t>    Score=6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zh-TW" sz="2800" dirty="0" smtClean="0">
                <a:latin typeface="Times New Roman" pitchFamily="18" charset="0"/>
              </a:rPr>
              <a:t>2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zh-TW" sz="2800" dirty="0" smtClean="0">
                <a:latin typeface="Times New Roman" pitchFamily="18" charset="0"/>
              </a:rPr>
              <a:t> 3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1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zh-TW" sz="2800" dirty="0" smtClean="0">
                <a:latin typeface="Times New Roman" pitchFamily="18" charset="0"/>
              </a:rPr>
              <a:t>(4+3</a:t>
            </a:r>
            <a:r>
              <a:rPr lang="en-US" altLang="zh-TW" sz="2800" dirty="0" smtClean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zh-TW" sz="2800" dirty="0" smtClean="0">
                <a:latin typeface="Times New Roman" pitchFamily="18" charset="0"/>
              </a:rPr>
              <a:t>1)=2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848600" cy="769938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Multiple Sequence Alignment (MSA)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152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Suppose three sequence are involved: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i="1" dirty="0" smtClean="0">
                <a:latin typeface="Times New Roman" pitchFamily="18" charset="0"/>
              </a:rPr>
              <a:t>      </a:t>
            </a: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1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ATTCGAT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2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TTGAG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3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ATGCT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A very good alignment: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      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1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ATTCGAT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2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-TT-GAG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2800" i="1" dirty="0" smtClean="0">
                <a:latin typeface="Times New Roman" pitchFamily="18" charset="0"/>
                <a:ea typeface="標楷體" pitchFamily="65" charset="-120"/>
              </a:rPr>
              <a:t>S</a:t>
            </a:r>
            <a:r>
              <a:rPr lang="en-US" altLang="zh-TW" sz="2800" baseline="-25000" dirty="0" smtClean="0">
                <a:latin typeface="Times New Roman" pitchFamily="18" charset="0"/>
                <a:ea typeface="標楷體" pitchFamily="65" charset="-120"/>
              </a:rPr>
              <a:t>3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= </a:t>
            </a:r>
            <a:r>
              <a:rPr lang="en-US" altLang="zh-TW" sz="2800" dirty="0" smtClean="0">
                <a:latin typeface="Courier New" pitchFamily="49" charset="0"/>
                <a:ea typeface="標楷體" pitchFamily="65" charset="-120"/>
              </a:rPr>
              <a:t>AT--GCT</a:t>
            </a:r>
            <a:r>
              <a:rPr lang="en-US" altLang="zh-TW" sz="2800" dirty="0" smtClean="0">
                <a:latin typeface="Times New Roman" pitchFamily="18" charset="0"/>
              </a:rPr>
              <a:t> </a:t>
            </a:r>
            <a:endParaRPr lang="en-US" altLang="zh-TW" sz="2800" dirty="0" smtClean="0">
              <a:latin typeface="Courier New" pitchFamily="49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smtClean="0">
                <a:latin typeface="Times New Roman" pitchFamily="18" charset="0"/>
              </a:rPr>
              <a:t>In fact, the above alignment between every pair of sequences is also good.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848600" cy="769938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Complexity of MSA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3152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latin typeface="Times New Roman" pitchFamily="18" charset="0"/>
              </a:rPr>
              <a:t>2-sequence alignment problem: 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>
                <a:latin typeface="Times New Roman" pitchFamily="18" charset="0"/>
              </a:rPr>
              <a:t>Time complexity: O(</a:t>
            </a:r>
            <a:r>
              <a:rPr lang="en-US" altLang="zh-TW" sz="2400" i="1" dirty="0" smtClean="0">
                <a:latin typeface="Times New Roman" pitchFamily="18" charset="0"/>
              </a:rPr>
              <a:t>n</a:t>
            </a:r>
            <a:r>
              <a:rPr lang="en-US" altLang="zh-TW" sz="2400" baseline="30000" dirty="0" smtClean="0">
                <a:latin typeface="Times New Roman" pitchFamily="18" charset="0"/>
              </a:rPr>
              <a:t>2</a:t>
            </a:r>
            <a:r>
              <a:rPr lang="en-US" altLang="zh-TW" sz="2400" dirty="0" smtClean="0">
                <a:latin typeface="Times New Roman" pitchFamily="18" charset="0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latin typeface="Times New Roman" pitchFamily="18" charset="0"/>
              </a:rPr>
              <a:t>3-sequence alignment problem: 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4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i="1" dirty="0" smtClean="0"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altLang="zh-TW" sz="2400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zh-TW" sz="2400" i="1" dirty="0" err="1" smtClean="0">
                <a:latin typeface="Times New Roman" pitchFamily="18" charset="0"/>
                <a:sym typeface="Symbol" pitchFamily="18" charset="2"/>
              </a:rPr>
              <a:t>x,y,z</a:t>
            </a:r>
            <a:r>
              <a:rPr lang="en-US" altLang="zh-TW" sz="2400" dirty="0" smtClean="0">
                <a:latin typeface="Times New Roman" pitchFamily="18" charset="0"/>
                <a:sym typeface="Symbol" pitchFamily="18" charset="2"/>
              </a:rPr>
              <a:t>) has to be defined.</a:t>
            </a:r>
            <a:endParaRPr lang="en-US" altLang="zh-TW" sz="2400" dirty="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smtClean="0">
                <a:latin typeface="Times New Roman" pitchFamily="18" charset="0"/>
              </a:rPr>
              <a:t>Time complexity: O(</a:t>
            </a:r>
            <a:r>
              <a:rPr lang="en-US" altLang="zh-TW" sz="2400" i="1" dirty="0" smtClean="0">
                <a:latin typeface="Times New Roman" pitchFamily="18" charset="0"/>
              </a:rPr>
              <a:t>n</a:t>
            </a:r>
            <a:r>
              <a:rPr lang="en-US" altLang="zh-TW" sz="2400" baseline="30000" dirty="0" smtClean="0">
                <a:latin typeface="Times New Roman" pitchFamily="18" charset="0"/>
              </a:rPr>
              <a:t>3</a:t>
            </a:r>
            <a:r>
              <a:rPr lang="en-US" altLang="zh-TW" sz="2400" dirty="0" smtClean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b="1" i="1" dirty="0" smtClean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itchFamily="18" charset="0"/>
              </a:rPr>
              <a:t>-sequence alignment problem: 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</a:rPr>
              <a:t>O(</a:t>
            </a:r>
            <a:r>
              <a:rPr lang="en-US" altLang="zh-TW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kn</a:t>
            </a:r>
            <a:r>
              <a:rPr lang="en-US" altLang="zh-TW" sz="2800" b="1" i="1" baseline="30000" dirty="0" err="1" smtClean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altLang="zh-TW" sz="24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438400" y="1371600"/>
          <a:ext cx="25908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6" name="方程式" r:id="rId4" imgW="1409088" imgH="710891" progId="Equation.3">
                  <p:embed/>
                </p:oleObj>
              </mc:Choice>
              <mc:Fallback>
                <p:oleObj name="方程式" r:id="rId4" imgW="1409088" imgH="7108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371600"/>
                        <a:ext cx="259080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676400" y="3505200"/>
          <a:ext cx="5257800" cy="181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Equation" r:id="rId6" imgW="2654300" imgH="914400" progId="Equation.3">
                  <p:embed/>
                </p:oleObj>
              </mc:Choice>
              <mc:Fallback>
                <p:oleObj name="Equation" r:id="rId6" imgW="26543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05200"/>
                        <a:ext cx="5257800" cy="181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Variants of LCS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Constrained LCS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/>
          </p:cNvSpPr>
          <p:nvPr>
            <p:ph type="title"/>
          </p:nvPr>
        </p:nvSpPr>
        <p:spPr>
          <a:xfrm>
            <a:off x="762000" y="476250"/>
            <a:ext cx="7620000" cy="769938"/>
          </a:xfrm>
        </p:spPr>
        <p:txBody>
          <a:bodyPr/>
          <a:lstStyle/>
          <a:p>
            <a:r>
              <a:rPr lang="en-US" altLang="zh-TW" dirty="0" smtClean="0"/>
              <a:t>The Constrained Sequence</a:t>
            </a:r>
            <a:endParaRPr lang="zh-TW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772400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zh-TW" sz="2800" kern="0" dirty="0" smtClean="0">
                <a:latin typeface="Courier New" pitchFamily="49" charset="0"/>
              </a:rPr>
              <a:t>	  </a:t>
            </a:r>
            <a:r>
              <a:rPr lang="en-US" altLang="zh-TW" sz="2800" i="1" kern="0" dirty="0" smtClean="0">
                <a:latin typeface="Times New Roman" pitchFamily="18" charset="0"/>
              </a:rPr>
              <a:t>A</a:t>
            </a:r>
            <a:r>
              <a:rPr lang="en-US" altLang="zh-TW" sz="2800" kern="0" dirty="0" smtClean="0">
                <a:latin typeface="Courier New" pitchFamily="49" charset="0"/>
              </a:rPr>
              <a:t>: TAGTCACG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800" kern="0" dirty="0" smtClean="0">
                <a:latin typeface="Courier New" pitchFamily="49" charset="0"/>
              </a:rPr>
              <a:t>		  </a:t>
            </a:r>
            <a:r>
              <a:rPr lang="en-US" altLang="zh-TW" sz="2800" i="1" kern="0" dirty="0" smtClean="0">
                <a:latin typeface="Times New Roman" pitchFamily="18" charset="0"/>
              </a:rPr>
              <a:t>B</a:t>
            </a:r>
            <a:r>
              <a:rPr lang="en-US" altLang="zh-TW" sz="2800" kern="0" dirty="0" smtClean="0">
                <a:latin typeface="Courier New" pitchFamily="49" charset="0"/>
              </a:rPr>
              <a:t>: AGACTGTC</a:t>
            </a:r>
            <a:endParaRPr lang="en-US" altLang="zh-TW" sz="2800" kern="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800" kern="0" dirty="0" smtClean="0">
                <a:latin typeface="Courier New" pitchFamily="49" charset="0"/>
              </a:rPr>
              <a:t>		  </a:t>
            </a:r>
            <a:r>
              <a:rPr lang="en-US" altLang="zh-TW" sz="2800" b="1" i="1" kern="0" dirty="0">
                <a:solidFill>
                  <a:srgbClr val="3333CC"/>
                </a:solidFill>
                <a:latin typeface="Times New Roman" pitchFamily="18" charset="0"/>
              </a:rPr>
              <a:t>C</a:t>
            </a:r>
            <a:r>
              <a:rPr lang="en-US" altLang="zh-TW" sz="2800" b="1" kern="0" dirty="0" smtClean="0">
                <a:solidFill>
                  <a:srgbClr val="3333CC"/>
                </a:solidFill>
                <a:latin typeface="Courier New" pitchFamily="49" charset="0"/>
              </a:rPr>
              <a:t>: 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800" kern="0" dirty="0" smtClean="0">
              <a:latin typeface="Courier New" pitchFamily="49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27088" y="3573463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27088" y="4298950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cxnSp>
        <p:nvCxnSpPr>
          <p:cNvPr id="41004" name="直線接點 16"/>
          <p:cNvCxnSpPr>
            <a:cxnSpLocks noChangeShapeType="1"/>
          </p:cNvCxnSpPr>
          <p:nvPr/>
        </p:nvCxnSpPr>
        <p:spPr bwMode="auto">
          <a:xfrm flipH="1">
            <a:off x="1042988" y="3938588"/>
            <a:ext cx="35877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05" name="直線接點 17"/>
          <p:cNvCxnSpPr>
            <a:cxnSpLocks noChangeShapeType="1"/>
          </p:cNvCxnSpPr>
          <p:nvPr/>
        </p:nvCxnSpPr>
        <p:spPr bwMode="auto">
          <a:xfrm flipH="1">
            <a:off x="1401763" y="3938588"/>
            <a:ext cx="360362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06" name="直線接點 18"/>
          <p:cNvCxnSpPr>
            <a:cxnSpLocks noChangeShapeType="1"/>
          </p:cNvCxnSpPr>
          <p:nvPr/>
        </p:nvCxnSpPr>
        <p:spPr bwMode="auto">
          <a:xfrm flipH="1">
            <a:off x="1762125" y="3938588"/>
            <a:ext cx="11525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07" name="文字方塊 19"/>
          <p:cNvSpPr txBox="1">
            <a:spLocks noChangeArrowheads="1"/>
          </p:cNvSpPr>
          <p:nvPr/>
        </p:nvSpPr>
        <p:spPr bwMode="auto">
          <a:xfrm>
            <a:off x="1258888" y="4875213"/>
            <a:ext cx="2303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CS: “AGACG”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008" name="直線接點 25"/>
          <p:cNvCxnSpPr>
            <a:cxnSpLocks noChangeShapeType="1"/>
          </p:cNvCxnSpPr>
          <p:nvPr/>
        </p:nvCxnSpPr>
        <p:spPr bwMode="auto">
          <a:xfrm flipH="1">
            <a:off x="2122488" y="3938588"/>
            <a:ext cx="1223962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09" name="直線接點 21"/>
          <p:cNvCxnSpPr>
            <a:cxnSpLocks noChangeShapeType="1"/>
          </p:cNvCxnSpPr>
          <p:nvPr/>
        </p:nvCxnSpPr>
        <p:spPr bwMode="auto">
          <a:xfrm flipH="1">
            <a:off x="2914650" y="3938588"/>
            <a:ext cx="7207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5148263" y="3573463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5148263" y="4298950"/>
          <a:ext cx="3024184" cy="36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  <a:gridCol w="378023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T</a:t>
                      </a:r>
                      <a:endParaRPr lang="zh-TW" altLang="en-US" sz="1800" dirty="0"/>
                    </a:p>
                  </a:txBody>
                  <a:tcPr marL="91435" marR="91435" marT="45536" marB="455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536" marB="45536"/>
                </a:tc>
              </a:tr>
            </a:tbl>
          </a:graphicData>
        </a:graphic>
      </p:graphicFrame>
      <p:cxnSp>
        <p:nvCxnSpPr>
          <p:cNvPr id="41050" name="直線接點 16"/>
          <p:cNvCxnSpPr>
            <a:cxnSpLocks noChangeShapeType="1"/>
          </p:cNvCxnSpPr>
          <p:nvPr/>
        </p:nvCxnSpPr>
        <p:spPr bwMode="auto">
          <a:xfrm flipH="1">
            <a:off x="5364163" y="3938588"/>
            <a:ext cx="35877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1" name="直線接點 17"/>
          <p:cNvCxnSpPr>
            <a:cxnSpLocks noChangeShapeType="1"/>
          </p:cNvCxnSpPr>
          <p:nvPr/>
        </p:nvCxnSpPr>
        <p:spPr bwMode="auto">
          <a:xfrm flipH="1">
            <a:off x="5722938" y="3938588"/>
            <a:ext cx="360362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52" name="文字方塊 19"/>
          <p:cNvSpPr txBox="1">
            <a:spLocks noChangeArrowheads="1"/>
          </p:cNvSpPr>
          <p:nvPr/>
        </p:nvSpPr>
        <p:spPr bwMode="auto">
          <a:xfrm>
            <a:off x="5435600" y="4875213"/>
            <a:ext cx="2665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= 4</a:t>
            </a: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CS: “</a:t>
            </a:r>
            <a:r>
              <a:rPr lang="en-US" altLang="zh-TW" b="1" u="sng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zh-TW" b="1" u="sng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G”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053" name="直線接點 25"/>
          <p:cNvCxnSpPr>
            <a:cxnSpLocks noChangeShapeType="1"/>
          </p:cNvCxnSpPr>
          <p:nvPr/>
        </p:nvCxnSpPr>
        <p:spPr bwMode="auto">
          <a:xfrm>
            <a:off x="6443663" y="3938588"/>
            <a:ext cx="431800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4" name="直線接點 21"/>
          <p:cNvCxnSpPr>
            <a:cxnSpLocks noChangeShapeType="1"/>
          </p:cNvCxnSpPr>
          <p:nvPr/>
        </p:nvCxnSpPr>
        <p:spPr bwMode="auto">
          <a:xfrm flipH="1">
            <a:off x="7235825" y="3938588"/>
            <a:ext cx="720725" cy="360362"/>
          </a:xfrm>
          <a:prstGeom prst="line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55" name="文字方塊 24"/>
          <p:cNvSpPr txBox="1">
            <a:spLocks noChangeArrowheads="1"/>
          </p:cNvSpPr>
          <p:nvPr/>
        </p:nvSpPr>
        <p:spPr bwMode="auto">
          <a:xfrm>
            <a:off x="1619250" y="5876925"/>
            <a:ext cx="165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Infeasible!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6" name="文字方塊 25"/>
          <p:cNvSpPr txBox="1">
            <a:spLocks noChangeArrowheads="1"/>
          </p:cNvSpPr>
          <p:nvPr/>
        </p:nvSpPr>
        <p:spPr bwMode="auto">
          <a:xfrm>
            <a:off x="5940425" y="5848350"/>
            <a:ext cx="1368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Feasible!</a:t>
            </a:r>
            <a:endParaRPr lang="zh-TW" alt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2" grpId="0"/>
      <p:bldP spid="41055" grpId="0"/>
      <p:bldP spid="4105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Example for CLCS Algorithm</a:t>
            </a:r>
          </a:p>
        </p:txBody>
      </p:sp>
      <p:graphicFrame>
        <p:nvGraphicFramePr>
          <p:cNvPr id="100010" name="Group 682"/>
          <p:cNvGraphicFramePr>
            <a:graphicFrameLocks noGrp="1"/>
          </p:cNvGraphicFramePr>
          <p:nvPr>
            <p:ph sz="half" idx="1"/>
          </p:nvPr>
        </p:nvGraphicFramePr>
        <p:xfrm>
          <a:off x="539750" y="2997200"/>
          <a:ext cx="2520950" cy="2743200"/>
        </p:xfrm>
        <a:graphic>
          <a:graphicData uri="http://schemas.openxmlformats.org/drawingml/2006/table">
            <a:tbl>
              <a:tblPr/>
              <a:tblGrid>
                <a:gridCol w="250825"/>
                <a:gridCol w="236538"/>
                <a:gridCol w="266700"/>
                <a:gridCol w="254000"/>
                <a:gridCol w="254000"/>
                <a:gridCol w="250825"/>
                <a:gridCol w="254000"/>
                <a:gridCol w="247650"/>
                <a:gridCol w="255587"/>
                <a:gridCol w="250825"/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033" name="Group 705"/>
          <p:cNvGraphicFramePr>
            <a:graphicFrameLocks noGrp="1"/>
          </p:cNvGraphicFramePr>
          <p:nvPr>
            <p:ph sz="quarter" idx="2"/>
          </p:nvPr>
        </p:nvGraphicFramePr>
        <p:xfrm>
          <a:off x="3348038" y="2997200"/>
          <a:ext cx="2449512" cy="2744861"/>
        </p:xfrm>
        <a:graphic>
          <a:graphicData uri="http://schemas.openxmlformats.org/drawingml/2006/table">
            <a:tbl>
              <a:tblPr/>
              <a:tblGrid>
                <a:gridCol w="244475"/>
                <a:gridCol w="247650"/>
                <a:gridCol w="241300"/>
                <a:gridCol w="274637"/>
                <a:gridCol w="219075"/>
                <a:gridCol w="244475"/>
                <a:gridCol w="244475"/>
                <a:gridCol w="241300"/>
                <a:gridCol w="247650"/>
                <a:gridCol w="244475"/>
              </a:tblGrid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041" name="Group 713"/>
          <p:cNvGraphicFramePr>
            <a:graphicFrameLocks noGrp="1"/>
          </p:cNvGraphicFramePr>
          <p:nvPr>
            <p:ph sz="quarter" idx="3"/>
          </p:nvPr>
        </p:nvGraphicFramePr>
        <p:xfrm>
          <a:off x="6156325" y="2997200"/>
          <a:ext cx="2303463" cy="2743200"/>
        </p:xfrm>
        <a:graphic>
          <a:graphicData uri="http://schemas.openxmlformats.org/drawingml/2006/table">
            <a:tbl>
              <a:tblPr/>
              <a:tblGrid>
                <a:gridCol w="230188"/>
                <a:gridCol w="230187"/>
                <a:gridCol w="231775"/>
                <a:gridCol w="228600"/>
                <a:gridCol w="233363"/>
                <a:gridCol w="228600"/>
                <a:gridCol w="228600"/>
                <a:gridCol w="231775"/>
                <a:gridCol w="230187"/>
                <a:gridCol w="230188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356" name="Text Box 687"/>
          <p:cNvSpPr txBox="1">
            <a:spLocks noChangeArrowheads="1"/>
          </p:cNvSpPr>
          <p:nvPr/>
        </p:nvSpPr>
        <p:spPr bwMode="auto">
          <a:xfrm>
            <a:off x="1403350" y="24923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i="1">
                <a:latin typeface="Times New Roman" pitchFamily="18" charset="0"/>
              </a:rPr>
              <a:t>k</a:t>
            </a:r>
            <a:r>
              <a:rPr lang="en-US" altLang="zh-TW">
                <a:latin typeface="Times New Roman" pitchFamily="18" charset="0"/>
              </a:rPr>
              <a:t> = 0</a:t>
            </a:r>
          </a:p>
        </p:txBody>
      </p:sp>
      <p:sp>
        <p:nvSpPr>
          <p:cNvPr id="42357" name="Text Box 689"/>
          <p:cNvSpPr txBox="1">
            <a:spLocks noChangeArrowheads="1"/>
          </p:cNvSpPr>
          <p:nvPr/>
        </p:nvSpPr>
        <p:spPr bwMode="auto">
          <a:xfrm>
            <a:off x="6172200" y="2492375"/>
            <a:ext cx="2362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200" i="1">
                <a:latin typeface="Times New Roman" pitchFamily="18" charset="0"/>
              </a:rPr>
              <a:t>k</a:t>
            </a:r>
            <a:r>
              <a:rPr lang="en-US" altLang="zh-TW" sz="2200">
                <a:latin typeface="Times New Roman" pitchFamily="18" charset="0"/>
              </a:rPr>
              <a:t> = 2 (constraint T)</a:t>
            </a:r>
          </a:p>
        </p:txBody>
      </p:sp>
      <p:sp>
        <p:nvSpPr>
          <p:cNvPr id="42358" name="Text Box 690"/>
          <p:cNvSpPr txBox="1">
            <a:spLocks noChangeArrowheads="1"/>
          </p:cNvSpPr>
          <p:nvPr/>
        </p:nvSpPr>
        <p:spPr bwMode="auto">
          <a:xfrm>
            <a:off x="3352800" y="2514600"/>
            <a:ext cx="2438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200" i="1">
                <a:latin typeface="Times New Roman" pitchFamily="18" charset="0"/>
              </a:rPr>
              <a:t>k</a:t>
            </a:r>
            <a:r>
              <a:rPr lang="en-US" altLang="zh-TW" sz="2200">
                <a:latin typeface="Times New Roman" pitchFamily="18" charset="0"/>
              </a:rPr>
              <a:t> = 1 (constraint A)</a:t>
            </a:r>
          </a:p>
        </p:txBody>
      </p:sp>
      <p:sp>
        <p:nvSpPr>
          <p:cNvPr id="42359" name="Line 697"/>
          <p:cNvSpPr>
            <a:spLocks noChangeShapeType="1"/>
          </p:cNvSpPr>
          <p:nvPr/>
        </p:nvSpPr>
        <p:spPr bwMode="auto">
          <a:xfrm flipH="1">
            <a:off x="8101013" y="5661025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0" name="Line 698"/>
          <p:cNvSpPr>
            <a:spLocks noChangeShapeType="1"/>
          </p:cNvSpPr>
          <p:nvPr/>
        </p:nvSpPr>
        <p:spPr bwMode="auto">
          <a:xfrm flipH="1">
            <a:off x="7885113" y="5661025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1" name="Line 699"/>
          <p:cNvSpPr>
            <a:spLocks noChangeShapeType="1"/>
          </p:cNvSpPr>
          <p:nvPr/>
        </p:nvSpPr>
        <p:spPr bwMode="auto">
          <a:xfrm flipH="1" flipV="1">
            <a:off x="7667625" y="5373688"/>
            <a:ext cx="215900" cy="142875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2" name="Line 700"/>
          <p:cNvSpPr>
            <a:spLocks noChangeShapeType="1"/>
          </p:cNvSpPr>
          <p:nvPr/>
        </p:nvSpPr>
        <p:spPr bwMode="auto">
          <a:xfrm flipH="1" flipV="1">
            <a:off x="7716838" y="5003800"/>
            <a:ext cx="0" cy="21590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3" name="Line 701"/>
          <p:cNvSpPr>
            <a:spLocks noChangeShapeType="1"/>
          </p:cNvSpPr>
          <p:nvPr/>
        </p:nvSpPr>
        <p:spPr bwMode="auto">
          <a:xfrm flipH="1" flipV="1">
            <a:off x="7740650" y="4724400"/>
            <a:ext cx="0" cy="217488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4" name="Line 702"/>
          <p:cNvSpPr>
            <a:spLocks noChangeShapeType="1"/>
          </p:cNvSpPr>
          <p:nvPr/>
        </p:nvSpPr>
        <p:spPr bwMode="auto">
          <a:xfrm flipH="1" flipV="1">
            <a:off x="7740650" y="4437063"/>
            <a:ext cx="0" cy="217487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5" name="Line 703"/>
          <p:cNvSpPr>
            <a:spLocks noChangeShapeType="1"/>
          </p:cNvSpPr>
          <p:nvPr/>
        </p:nvSpPr>
        <p:spPr bwMode="auto">
          <a:xfrm flipH="1" flipV="1">
            <a:off x="4716463" y="4292600"/>
            <a:ext cx="2879725" cy="21590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6" name="Line 704"/>
          <p:cNvSpPr>
            <a:spLocks noChangeShapeType="1"/>
          </p:cNvSpPr>
          <p:nvPr/>
        </p:nvSpPr>
        <p:spPr bwMode="auto">
          <a:xfrm flipH="1" flipV="1">
            <a:off x="4427538" y="4292600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7" name="Line 706"/>
          <p:cNvSpPr>
            <a:spLocks noChangeShapeType="1"/>
          </p:cNvSpPr>
          <p:nvPr/>
        </p:nvSpPr>
        <p:spPr bwMode="auto">
          <a:xfrm flipH="1" flipV="1">
            <a:off x="4211638" y="4292600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8" name="Line 707"/>
          <p:cNvSpPr>
            <a:spLocks noChangeShapeType="1"/>
          </p:cNvSpPr>
          <p:nvPr/>
        </p:nvSpPr>
        <p:spPr bwMode="auto">
          <a:xfrm flipH="1" flipV="1">
            <a:off x="3995738" y="4005263"/>
            <a:ext cx="144462" cy="144462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69" name="Line 708"/>
          <p:cNvSpPr>
            <a:spLocks noChangeShapeType="1"/>
          </p:cNvSpPr>
          <p:nvPr/>
        </p:nvSpPr>
        <p:spPr bwMode="auto">
          <a:xfrm flipH="1" flipV="1">
            <a:off x="971550" y="3716338"/>
            <a:ext cx="2952750" cy="144462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2370" name="Oval 714"/>
          <p:cNvSpPr>
            <a:spLocks noChangeArrowheads="1"/>
          </p:cNvSpPr>
          <p:nvPr/>
        </p:nvSpPr>
        <p:spPr bwMode="auto">
          <a:xfrm>
            <a:off x="7740650" y="5445125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371" name="Oval 715"/>
          <p:cNvSpPr>
            <a:spLocks noChangeArrowheads="1"/>
          </p:cNvSpPr>
          <p:nvPr/>
        </p:nvSpPr>
        <p:spPr bwMode="auto">
          <a:xfrm>
            <a:off x="7524750" y="4292600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372" name="Oval 716"/>
          <p:cNvSpPr>
            <a:spLocks noChangeArrowheads="1"/>
          </p:cNvSpPr>
          <p:nvPr/>
        </p:nvSpPr>
        <p:spPr bwMode="auto">
          <a:xfrm>
            <a:off x="4067175" y="4005263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373" name="Oval 717"/>
          <p:cNvSpPr>
            <a:spLocks noChangeArrowheads="1"/>
          </p:cNvSpPr>
          <p:nvPr/>
        </p:nvSpPr>
        <p:spPr bwMode="auto">
          <a:xfrm>
            <a:off x="3829050" y="3706813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2374" name="Text Box 718"/>
          <p:cNvSpPr txBox="1">
            <a:spLocks noChangeArrowheads="1"/>
          </p:cNvSpPr>
          <p:nvPr/>
        </p:nvSpPr>
        <p:spPr bwMode="auto">
          <a:xfrm>
            <a:off x="539750" y="6021388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Following the link, we can obtain the CLCS </a:t>
            </a:r>
            <a:r>
              <a:rPr lang="en-US" altLang="zh-TW" u="sng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altLang="zh-TW" u="sng">
                <a:latin typeface="Times New Roman" pitchFamily="18" charset="0"/>
              </a:rPr>
              <a:t>G</a:t>
            </a:r>
            <a:r>
              <a:rPr lang="en-US" altLang="zh-TW" u="sng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altLang="zh-TW" u="sng">
                <a:latin typeface="Times New Roman" pitchFamily="18" charset="0"/>
              </a:rPr>
              <a:t>G</a:t>
            </a:r>
            <a:endParaRPr lang="en-US" altLang="zh-TW">
              <a:latin typeface="Times New Roman" pitchFamily="18" charset="0"/>
            </a:endParaRPr>
          </a:p>
        </p:txBody>
      </p:sp>
      <p:sp>
        <p:nvSpPr>
          <p:cNvPr id="42375" name="Rectangle 719"/>
          <p:cNvSpPr>
            <a:spLocks noChangeArrowheads="1"/>
          </p:cNvSpPr>
          <p:nvPr/>
        </p:nvSpPr>
        <p:spPr bwMode="auto">
          <a:xfrm>
            <a:off x="838200" y="13716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i="1">
                <a:latin typeface="Times New Roman" pitchFamily="18" charset="0"/>
              </a:rPr>
              <a:t>Input: A</a:t>
            </a:r>
            <a:r>
              <a:rPr lang="en-US" altLang="zh-TW">
                <a:latin typeface="Times New Roman" pitchFamily="18" charset="0"/>
              </a:rPr>
              <a:t> = TAGTCACG, </a:t>
            </a:r>
            <a:r>
              <a:rPr lang="en-US" altLang="zh-TW" i="1">
                <a:latin typeface="Times New Roman" pitchFamily="18" charset="0"/>
              </a:rPr>
              <a:t>B</a:t>
            </a:r>
            <a:r>
              <a:rPr lang="en-US" altLang="zh-TW">
                <a:latin typeface="Times New Roman" pitchFamily="18" charset="0"/>
              </a:rPr>
              <a:t> = AGACTGTC and </a:t>
            </a:r>
            <a:r>
              <a:rPr lang="en-US" altLang="zh-TW" i="1">
                <a:latin typeface="Times New Roman" pitchFamily="18" charset="0"/>
              </a:rPr>
              <a:t>C</a:t>
            </a:r>
            <a:r>
              <a:rPr lang="en-US" altLang="zh-TW">
                <a:latin typeface="Times New Roman" pitchFamily="18" charset="0"/>
              </a:rPr>
              <a:t> =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</a:rPr>
              <a:t>AT</a:t>
            </a:r>
            <a:r>
              <a:rPr lang="en-US" altLang="zh-TW">
                <a:latin typeface="Times New Roman" pitchFamily="18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>
                <a:latin typeface="Times New Roman" pitchFamily="18" charset="0"/>
              </a:rPr>
              <a:t>CLCS of </a:t>
            </a:r>
            <a:r>
              <a:rPr lang="en-US" altLang="zh-TW" i="1">
                <a:latin typeface="Times New Roman" pitchFamily="18" charset="0"/>
              </a:rPr>
              <a:t>A</a:t>
            </a:r>
            <a:r>
              <a:rPr lang="en-US" altLang="zh-TW">
                <a:latin typeface="Times New Roman" pitchFamily="18" charset="0"/>
              </a:rPr>
              <a:t> and </a:t>
            </a:r>
            <a:r>
              <a:rPr lang="en-US" altLang="zh-TW" i="1">
                <a:latin typeface="Times New Roman" pitchFamily="18" charset="0"/>
              </a:rPr>
              <a:t>B</a:t>
            </a:r>
            <a:r>
              <a:rPr lang="en-US" altLang="zh-TW">
                <a:latin typeface="Times New Roman" pitchFamily="18" charset="0"/>
              </a:rPr>
              <a:t> with constraint </a:t>
            </a:r>
            <a:r>
              <a:rPr lang="en-US" altLang="zh-TW" i="1">
                <a:latin typeface="Times New Roman" pitchFamily="18" charset="0"/>
              </a:rPr>
              <a:t>C</a:t>
            </a:r>
            <a:r>
              <a:rPr lang="en-US" altLang="zh-TW">
                <a:latin typeface="Times New Roman" pitchFamily="18" charset="0"/>
              </a:rPr>
              <a:t>: (X means -∞)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04813"/>
            <a:ext cx="7620000" cy="769937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The CLCS Algorithm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24862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smtClean="0">
                <a:latin typeface="Times New Roman" pitchFamily="18" charset="0"/>
              </a:rPr>
              <a:t> = </a:t>
            </a: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baseline="-30000" smtClean="0">
                <a:latin typeface="Times New Roman" pitchFamily="18" charset="0"/>
              </a:rPr>
              <a:t>1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baseline="-30000" smtClean="0">
                <a:latin typeface="Times New Roman" pitchFamily="18" charset="0"/>
              </a:rPr>
              <a:t>2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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i="1" baseline="-30000" smtClean="0">
                <a:latin typeface="Times New Roman" pitchFamily="18" charset="0"/>
              </a:rPr>
              <a:t>m </a:t>
            </a:r>
            <a:r>
              <a:rPr lang="en-US" altLang="zh-TW" sz="2400" i="1" smtClean="0">
                <a:latin typeface="Times New Roman" pitchFamily="18" charset="0"/>
              </a:rPr>
              <a:t>,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B</a:t>
            </a:r>
            <a:r>
              <a:rPr lang="en-US" altLang="zh-TW" sz="2400" smtClean="0">
                <a:latin typeface="Times New Roman" pitchFamily="18" charset="0"/>
              </a:rPr>
              <a:t> = </a:t>
            </a:r>
            <a:r>
              <a:rPr lang="en-US" altLang="zh-TW" sz="2400" i="1" smtClean="0">
                <a:latin typeface="Times New Roman" pitchFamily="18" charset="0"/>
              </a:rPr>
              <a:t>b</a:t>
            </a:r>
            <a:r>
              <a:rPr lang="en-US" altLang="zh-TW" sz="2400" baseline="-30000" smtClean="0">
                <a:latin typeface="Times New Roman" pitchFamily="18" charset="0"/>
              </a:rPr>
              <a:t>1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b</a:t>
            </a:r>
            <a:r>
              <a:rPr lang="en-US" altLang="zh-TW" sz="2400" baseline="-30000" smtClean="0">
                <a:latin typeface="Times New Roman" pitchFamily="18" charset="0"/>
              </a:rPr>
              <a:t>2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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b</a:t>
            </a:r>
            <a:r>
              <a:rPr lang="en-US" altLang="zh-TW" sz="2400" i="1" baseline="-30000" smtClean="0">
                <a:latin typeface="Times New Roman" pitchFamily="18" charset="0"/>
              </a:rPr>
              <a:t>n </a:t>
            </a:r>
            <a:r>
              <a:rPr lang="en-US" altLang="zh-TW" sz="2400" smtClean="0">
                <a:latin typeface="Times New Roman" pitchFamily="18" charset="0"/>
              </a:rPr>
              <a:t>and </a:t>
            </a:r>
            <a:r>
              <a:rPr lang="en-US" altLang="zh-TW" sz="2400" i="1" smtClean="0">
                <a:latin typeface="Times New Roman" pitchFamily="18" charset="0"/>
              </a:rPr>
              <a:t>C</a:t>
            </a:r>
            <a:r>
              <a:rPr lang="en-US" altLang="zh-TW" sz="2400" smtClean="0">
                <a:latin typeface="Times New Roman" pitchFamily="18" charset="0"/>
              </a:rPr>
              <a:t> = </a:t>
            </a:r>
            <a:r>
              <a:rPr lang="en-US" altLang="zh-TW" sz="2400" i="1" smtClean="0">
                <a:latin typeface="Times New Roman" pitchFamily="18" charset="0"/>
              </a:rPr>
              <a:t>c</a:t>
            </a:r>
            <a:r>
              <a:rPr lang="en-US" altLang="zh-TW" sz="2400" baseline="-25000" smtClean="0">
                <a:latin typeface="Times New Roman" pitchFamily="18" charset="0"/>
              </a:rPr>
              <a:t>1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c</a:t>
            </a:r>
            <a:r>
              <a:rPr lang="en-US" altLang="zh-TW" sz="2400" baseline="-25000" smtClean="0">
                <a:latin typeface="Times New Roman" pitchFamily="18" charset="0"/>
              </a:rPr>
              <a:t>2</a:t>
            </a:r>
            <a:r>
              <a:rPr lang="en-US" altLang="zh-TW" sz="2400" i="1" smtClean="0">
                <a:latin typeface="Times New Roman" pitchFamily="18" charset="0"/>
              </a:rPr>
              <a:t> 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 </a:t>
            </a:r>
            <a:r>
              <a:rPr lang="en-US" altLang="zh-TW" sz="2400" i="1" smtClean="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-25000" smtClean="0">
                <a:latin typeface="Times New Roman" pitchFamily="18" charset="0"/>
                <a:sym typeface="Symbol" pitchFamily="18" charset="2"/>
              </a:rPr>
              <a:t>r</a:t>
            </a:r>
            <a:endParaRPr lang="en-US" altLang="zh-TW" sz="2400" baseline="-250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zh-TW" sz="2400" i="1" smtClean="0">
                <a:latin typeface="Times New Roman" pitchFamily="18" charset="0"/>
              </a:rPr>
              <a:t>R</a:t>
            </a:r>
            <a:r>
              <a:rPr lang="en-US" altLang="zh-TW" sz="2400" i="1" baseline="-30000" smtClean="0">
                <a:latin typeface="Times New Roman" pitchFamily="18" charset="0"/>
              </a:rPr>
              <a:t>k</a:t>
            </a:r>
            <a:r>
              <a:rPr lang="en-US" altLang="zh-TW" sz="2400" baseline="-30000" smtClean="0">
                <a:latin typeface="Times New Roman" pitchFamily="18" charset="0"/>
              </a:rPr>
              <a:t>,</a:t>
            </a:r>
            <a:r>
              <a:rPr lang="en-US" altLang="zh-TW" sz="2400" i="1" baseline="-30000" smtClean="0">
                <a:latin typeface="Times New Roman" pitchFamily="18" charset="0"/>
              </a:rPr>
              <a:t>i,j</a:t>
            </a:r>
            <a:r>
              <a:rPr lang="en-US" altLang="zh-TW" sz="2400" smtClean="0">
                <a:latin typeface="Times New Roman" pitchFamily="18" charset="0"/>
              </a:rPr>
              <a:t> denotes the length of the longest common subsequence of </a:t>
            </a: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baseline="-30000" smtClean="0">
                <a:latin typeface="Times New Roman" pitchFamily="18" charset="0"/>
              </a:rPr>
              <a:t>1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a</a:t>
            </a:r>
            <a:r>
              <a:rPr lang="en-US" altLang="zh-TW" sz="2400" baseline="-30000" smtClean="0">
                <a:latin typeface="Times New Roman" pitchFamily="18" charset="0"/>
              </a:rPr>
              <a:t>2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  <a:sym typeface="Symbol" pitchFamily="18" charset="2"/>
              </a:rPr>
              <a:t></a:t>
            </a:r>
            <a:r>
              <a:rPr lang="en-US" altLang="zh-TW" sz="2400" i="1" smtClean="0">
                <a:latin typeface="Times New Roman" pitchFamily="18" charset="0"/>
              </a:rPr>
              <a:t> a</a:t>
            </a:r>
            <a:r>
              <a:rPr lang="en-US" altLang="zh-TW" sz="2400" i="1" baseline="-30000" smtClean="0">
                <a:latin typeface="Times New Roman" pitchFamily="18" charset="0"/>
              </a:rPr>
              <a:t>i</a:t>
            </a:r>
            <a:r>
              <a:rPr lang="en-US" altLang="zh-TW" sz="2400" smtClean="0">
                <a:latin typeface="Times New Roman" pitchFamily="18" charset="0"/>
              </a:rPr>
              <a:t> , </a:t>
            </a:r>
            <a:r>
              <a:rPr lang="en-US" altLang="zh-TW" sz="2400" i="1" smtClean="0">
                <a:latin typeface="Times New Roman" pitchFamily="18" charset="0"/>
              </a:rPr>
              <a:t>b</a:t>
            </a:r>
            <a:r>
              <a:rPr lang="en-US" altLang="zh-TW" sz="2400" baseline="-30000" smtClean="0">
                <a:latin typeface="Times New Roman" pitchFamily="18" charset="0"/>
              </a:rPr>
              <a:t>1</a:t>
            </a:r>
            <a:r>
              <a:rPr lang="en-US" altLang="zh-TW" sz="2400" i="1" smtClean="0">
                <a:latin typeface="Times New Roman" pitchFamily="18" charset="0"/>
              </a:rPr>
              <a:t> b</a:t>
            </a:r>
            <a:r>
              <a:rPr lang="en-US" altLang="zh-TW" sz="2400" baseline="-30000" smtClean="0">
                <a:latin typeface="Times New Roman" pitchFamily="18" charset="0"/>
              </a:rPr>
              <a:t>2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  <a:sym typeface="Symbol" pitchFamily="18" charset="2"/>
              </a:rPr>
              <a:t></a:t>
            </a:r>
            <a:r>
              <a:rPr lang="en-US" altLang="zh-TW" sz="2400" i="1" smtClean="0">
                <a:latin typeface="Times New Roman" pitchFamily="18" charset="0"/>
              </a:rPr>
              <a:t> b</a:t>
            </a:r>
            <a:r>
              <a:rPr lang="en-US" altLang="zh-TW" sz="2400" i="1" baseline="-30000" smtClean="0">
                <a:latin typeface="Times New Roman" pitchFamily="18" charset="0"/>
              </a:rPr>
              <a:t>j.</a:t>
            </a:r>
            <a:r>
              <a:rPr lang="en-US" altLang="zh-TW" sz="2400" smtClean="0">
                <a:latin typeface="Times New Roman" pitchFamily="18" charset="0"/>
              </a:rPr>
              <a:t>and</a:t>
            </a:r>
            <a:r>
              <a:rPr lang="en-US" altLang="zh-TW" sz="2400" i="1" smtClean="0">
                <a:latin typeface="Times New Roman" pitchFamily="18" charset="0"/>
              </a:rPr>
              <a:t> c</a:t>
            </a:r>
            <a:r>
              <a:rPr lang="en-US" altLang="zh-TW" sz="2400" baseline="-25000" smtClean="0">
                <a:latin typeface="Times New Roman" pitchFamily="18" charset="0"/>
              </a:rPr>
              <a:t>1</a:t>
            </a:r>
            <a:r>
              <a:rPr lang="en-US" altLang="zh-TW" sz="2400" smtClean="0">
                <a:latin typeface="Times New Roman" pitchFamily="18" charset="0"/>
              </a:rPr>
              <a:t> </a:t>
            </a:r>
            <a:r>
              <a:rPr lang="en-US" altLang="zh-TW" sz="2400" i="1" smtClean="0">
                <a:latin typeface="Times New Roman" pitchFamily="18" charset="0"/>
              </a:rPr>
              <a:t>c</a:t>
            </a:r>
            <a:r>
              <a:rPr lang="en-US" altLang="zh-TW" sz="2400" baseline="-25000" smtClean="0">
                <a:latin typeface="Times New Roman" pitchFamily="18" charset="0"/>
              </a:rPr>
              <a:t>2</a:t>
            </a:r>
            <a:r>
              <a:rPr lang="en-US" altLang="zh-TW" sz="2400" i="1" smtClean="0">
                <a:latin typeface="Times New Roman" pitchFamily="18" charset="0"/>
              </a:rPr>
              <a:t> 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 </a:t>
            </a:r>
            <a:r>
              <a:rPr lang="en-US" altLang="zh-TW" sz="2400" i="1" smtClean="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zh-TW" sz="2400" i="1" baseline="-25000" smtClean="0">
                <a:latin typeface="Times New Roman" pitchFamily="18" charset="0"/>
                <a:sym typeface="Symbol" pitchFamily="18" charset="2"/>
              </a:rPr>
              <a:t>k</a:t>
            </a:r>
            <a:endParaRPr lang="en-US" altLang="zh-TW" sz="2400" i="1" baseline="-250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zh-TW" sz="2400" u="sng" smtClean="0">
                <a:solidFill>
                  <a:srgbClr val="FF0000"/>
                </a:solidFill>
                <a:latin typeface="Times New Roman" pitchFamily="18" charset="0"/>
              </a:rPr>
              <a:t>Dynamic programming</a:t>
            </a:r>
            <a:r>
              <a:rPr lang="en-US" altLang="zh-TW" sz="200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i="1" smtClean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R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k,i,j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=    R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k-</a:t>
            </a:r>
            <a:r>
              <a:rPr lang="en-US" altLang="zh-TW" sz="2400" baseline="-250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+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             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if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c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= a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= b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                 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R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+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               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if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c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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a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= b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endParaRPr lang="en-US" altLang="zh-TW" sz="2400" i="1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          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     max {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R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R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k,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j-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}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           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if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a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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b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endParaRPr lang="en-US" altLang="zh-TW" sz="2400" i="1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smtClean="0">
                <a:latin typeface="Times New Roman" pitchFamily="18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i="1" smtClean="0">
                <a:latin typeface="Times New Roman" pitchFamily="18" charset="0"/>
              </a:rPr>
              <a:t>R</a:t>
            </a:r>
            <a:r>
              <a:rPr lang="en-US" altLang="zh-TW" sz="2400" i="1" baseline="-30000" smtClean="0">
                <a:latin typeface="Times New Roman" pitchFamily="18" charset="0"/>
              </a:rPr>
              <a:t>k</a:t>
            </a:r>
            <a:r>
              <a:rPr lang="en-US" altLang="zh-TW" sz="2400" baseline="-30000" smtClean="0">
                <a:latin typeface="Times New Roman" pitchFamily="18" charset="0"/>
              </a:rPr>
              <a:t>,0,0</a:t>
            </a:r>
            <a:r>
              <a:rPr lang="en-US" altLang="zh-TW" sz="2400" smtClean="0">
                <a:latin typeface="Times New Roman" pitchFamily="18" charset="0"/>
              </a:rPr>
              <a:t> = </a:t>
            </a:r>
            <a:r>
              <a:rPr lang="en-US" altLang="zh-TW" sz="2400" i="1" smtClean="0">
                <a:latin typeface="Times New Roman" pitchFamily="18" charset="0"/>
              </a:rPr>
              <a:t>R</a:t>
            </a:r>
            <a:r>
              <a:rPr lang="en-US" altLang="zh-TW" sz="2400" i="1" baseline="-30000" smtClean="0">
                <a:latin typeface="Times New Roman" pitchFamily="18" charset="0"/>
              </a:rPr>
              <a:t>k,i,</a:t>
            </a:r>
            <a:r>
              <a:rPr lang="en-US" altLang="zh-TW" sz="2400" baseline="-30000" smtClean="0">
                <a:latin typeface="Times New Roman" pitchFamily="18" charset="0"/>
              </a:rPr>
              <a:t>0</a:t>
            </a:r>
            <a:r>
              <a:rPr lang="en-US" altLang="zh-TW" sz="2400" smtClean="0">
                <a:latin typeface="Times New Roman" pitchFamily="18" charset="0"/>
              </a:rPr>
              <a:t> = </a:t>
            </a:r>
            <a:r>
              <a:rPr lang="en-US" altLang="zh-TW" sz="2400" i="1" smtClean="0">
                <a:latin typeface="Times New Roman" pitchFamily="18" charset="0"/>
              </a:rPr>
              <a:t>R</a:t>
            </a:r>
            <a:r>
              <a:rPr lang="en-US" altLang="zh-TW" sz="2400" i="1" baseline="-30000" smtClean="0">
                <a:latin typeface="Times New Roman" pitchFamily="18" charset="0"/>
              </a:rPr>
              <a:t>k,</a:t>
            </a:r>
            <a:r>
              <a:rPr lang="en-US" altLang="zh-TW" sz="2400" baseline="-30000" smtClean="0">
                <a:latin typeface="Times New Roman" pitchFamily="18" charset="0"/>
              </a:rPr>
              <a:t>0</a:t>
            </a:r>
            <a:r>
              <a:rPr lang="en-US" altLang="zh-TW" sz="2400" i="1" baseline="-30000" smtClean="0">
                <a:latin typeface="Times New Roman" pitchFamily="18" charset="0"/>
              </a:rPr>
              <a:t>,i</a:t>
            </a:r>
            <a:r>
              <a:rPr lang="en-US" altLang="zh-TW" sz="2400" smtClean="0">
                <a:latin typeface="Times New Roman" pitchFamily="18" charset="0"/>
              </a:rPr>
              <a:t> = -</a:t>
            </a:r>
            <a:r>
              <a:rPr lang="en-US" altLang="zh-TW" sz="2400" smtClean="0"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en-US" altLang="zh-TW" sz="2400" smtClean="0">
                <a:latin typeface="Times New Roman" pitchFamily="18" charset="0"/>
              </a:rPr>
              <a:t>   for 1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k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r</a:t>
            </a:r>
            <a:r>
              <a:rPr lang="en-US" altLang="zh-TW" sz="2400" smtClean="0">
                <a:latin typeface="Times New Roman" pitchFamily="18" charset="0"/>
              </a:rPr>
              <a:t>, 1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i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m</a:t>
            </a:r>
            <a:r>
              <a:rPr lang="en-US" altLang="zh-TW" sz="2400" smtClean="0">
                <a:latin typeface="Times New Roman" pitchFamily="18" charset="0"/>
              </a:rPr>
              <a:t>, 1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j</a:t>
            </a:r>
            <a:r>
              <a:rPr lang="en-US" altLang="zh-TW" sz="24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400" i="1" smtClean="0">
                <a:latin typeface="Times New Roman" pitchFamily="18" charset="0"/>
              </a:rPr>
              <a:t>n</a:t>
            </a:r>
            <a:r>
              <a:rPr lang="en-US" altLang="zh-TW" sz="2400" smtClean="0">
                <a:latin typeface="Times New Roman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R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0,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baseline="-300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4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400" smtClean="0">
                <a:solidFill>
                  <a:schemeClr val="hlink"/>
                </a:solidFill>
                <a:latin typeface="Times New Roman" pitchFamily="18" charset="0"/>
              </a:rPr>
              <a:t> = </a:t>
            </a:r>
            <a:r>
              <a:rPr lang="en-US" altLang="zh-TW" sz="2400" i="1" smtClean="0">
                <a:solidFill>
                  <a:schemeClr val="hlink"/>
                </a:solidFill>
                <a:latin typeface="Times New Roman" pitchFamily="18" charset="0"/>
              </a:rPr>
              <a:t>L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400" baseline="-250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400" i="1" baseline="-25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400" smtClean="0">
                <a:latin typeface="Times New Roman" pitchFamily="18" charset="0"/>
              </a:rPr>
              <a:t>  (LCS without constraint, please read previous pages)</a:t>
            </a:r>
            <a:endParaRPr lang="en-US" altLang="zh-TW" sz="2400" i="1" baseline="-250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4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Time complexity: O(</a:t>
            </a:r>
            <a:r>
              <a:rPr lang="en-US" altLang="zh-TW" sz="2400" i="1" smtClean="0">
                <a:latin typeface="Times New Roman" pitchFamily="18" charset="0"/>
              </a:rPr>
              <a:t>rnm</a:t>
            </a:r>
            <a:r>
              <a:rPr lang="en-US" altLang="zh-TW" sz="2400" smtClean="0">
                <a:latin typeface="Times New Roman" pitchFamily="18" charset="0"/>
              </a:rPr>
              <a:t>)</a:t>
            </a: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1611313" y="3068638"/>
            <a:ext cx="152400" cy="914400"/>
            <a:chOff x="0" y="1"/>
            <a:chExt cx="20000" cy="19999"/>
          </a:xfrm>
        </p:grpSpPr>
        <p:sp>
          <p:nvSpPr>
            <p:cNvPr id="43013" name="Arc 5"/>
            <p:cNvSpPr>
              <a:spLocks/>
            </p:cNvSpPr>
            <p:nvPr/>
          </p:nvSpPr>
          <p:spPr bwMode="auto">
            <a:xfrm flipH="1" flipV="1">
              <a:off x="9945" y="18335"/>
              <a:ext cx="10055" cy="1665"/>
            </a:xfrm>
            <a:custGeom>
              <a:avLst/>
              <a:gdLst>
                <a:gd name="T0" fmla="*/ 0 w 21600"/>
                <a:gd name="T1" fmla="*/ 0 h 21600"/>
                <a:gd name="T2" fmla="*/ 2179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9945" y="11656"/>
              <a:ext cx="110" cy="669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5" name="Arc 7"/>
            <p:cNvSpPr>
              <a:spLocks/>
            </p:cNvSpPr>
            <p:nvPr/>
          </p:nvSpPr>
          <p:spPr bwMode="auto">
            <a:xfrm>
              <a:off x="0" y="9991"/>
              <a:ext cx="9945" cy="1665"/>
            </a:xfrm>
            <a:custGeom>
              <a:avLst/>
              <a:gdLst>
                <a:gd name="T0" fmla="*/ 0 w 21600"/>
                <a:gd name="T1" fmla="*/ 0 h 21600"/>
                <a:gd name="T2" fmla="*/ 2108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6" name="Arc 8"/>
            <p:cNvSpPr>
              <a:spLocks/>
            </p:cNvSpPr>
            <p:nvPr/>
          </p:nvSpPr>
          <p:spPr bwMode="auto">
            <a:xfrm flipV="1">
              <a:off x="0" y="8326"/>
              <a:ext cx="9945" cy="1665"/>
            </a:xfrm>
            <a:custGeom>
              <a:avLst/>
              <a:gdLst>
                <a:gd name="T0" fmla="*/ 0 w 21600"/>
                <a:gd name="T1" fmla="*/ 0 h 21600"/>
                <a:gd name="T2" fmla="*/ 2108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9945" y="1666"/>
              <a:ext cx="110" cy="6679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018" name="Arc 10"/>
            <p:cNvSpPr>
              <a:spLocks/>
            </p:cNvSpPr>
            <p:nvPr/>
          </p:nvSpPr>
          <p:spPr bwMode="auto">
            <a:xfrm flipH="1">
              <a:off x="9945" y="1"/>
              <a:ext cx="10055" cy="1665"/>
            </a:xfrm>
            <a:custGeom>
              <a:avLst/>
              <a:gdLst>
                <a:gd name="T0" fmla="*/ 0 w 21600"/>
                <a:gd name="T1" fmla="*/ 0 h 21600"/>
                <a:gd name="T2" fmla="*/ 2179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First Approach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Variants of LCS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Merged LCS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82798"/>
            <a:ext cx="8058472" cy="769938"/>
          </a:xfrm>
        </p:spPr>
        <p:txBody>
          <a:bodyPr/>
          <a:lstStyle/>
          <a:p>
            <a:r>
              <a:rPr lang="en-US" altLang="zh-TW" dirty="0" smtClean="0"/>
              <a:t>Doubly Conserved </a:t>
            </a:r>
            <a:r>
              <a:rPr lang="en-US" altLang="zh-TW" dirty="0" err="1" smtClean="0"/>
              <a:t>Synteny</a:t>
            </a:r>
            <a:r>
              <a:rPr lang="en-US" altLang="zh-TW" dirty="0" smtClean="0"/>
              <a:t> Block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508720"/>
            <a:ext cx="7772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/>
                <a:cs typeface="+mn-cs"/>
              </a:rPr>
              <a:t>Two </a:t>
            </a:r>
            <a:r>
              <a:rPr kumimoji="1" lang="en-US" altLang="zh-TW" sz="32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新細明體"/>
                <a:cs typeface="+mn-cs"/>
              </a:rPr>
              <a:t>yeast</a:t>
            </a:r>
            <a:r>
              <a:rPr kumimoji="1" lang="en-US" altLang="zh-TW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/>
                <a:cs typeface="+mn-cs"/>
              </a:rPr>
              <a:t> species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zh-TW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/>
              </a:rPr>
              <a:t>Kluyveromyces waltii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zh-TW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/>
              </a:rPr>
              <a:t>Saccharomyces cerevisiae</a:t>
            </a:r>
            <a:endParaRPr kumimoji="1" lang="en-US" altLang="zh-TW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789825"/>
              </p:ext>
            </p:extLst>
          </p:nvPr>
        </p:nvGraphicFramePr>
        <p:xfrm>
          <a:off x="250825" y="3281958"/>
          <a:ext cx="8512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VISIO" r:id="rId3" imgW="6827760" imgH="2133720" progId="Visio.Drawing.6">
                  <p:embed/>
                </p:oleObj>
              </mc:Choice>
              <mc:Fallback>
                <p:oleObj name="VISIO" r:id="rId3" imgW="6827760" imgH="21337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281958"/>
                        <a:ext cx="8512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29000" y="5928320"/>
            <a:ext cx="487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1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[Kellis </a:t>
            </a:r>
            <a:r>
              <a:rPr lang="en-US" altLang="zh-TW" sz="1800" i="1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et al</a:t>
            </a:r>
            <a:r>
              <a:rPr lang="en-US" altLang="zh-TW" sz="1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., Nature 428(6983), 2004]</a:t>
            </a:r>
          </a:p>
        </p:txBody>
      </p:sp>
    </p:spTree>
    <p:extLst>
      <p:ext uri="{BB962C8B-B14F-4D97-AF65-F5344CB8AC3E}">
        <p14:creationId xmlns:p14="http://schemas.microsoft.com/office/powerpoint/2010/main" val="1064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altLang="zh-TW" sz="3600">
                <a:latin typeface="Times New Roman" pitchFamily="18" charset="0"/>
              </a:rPr>
              <a:t>Example for the Merged LCS Problem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611188" y="1196975"/>
            <a:ext cx="7056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i="1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= t c a t c g a,  </a:t>
            </a:r>
            <a:r>
              <a:rPr lang="en-US" altLang="zh-TW" sz="2800" i="1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A</a:t>
            </a:r>
            <a:r>
              <a:rPr lang="en-US" altLang="zh-TW" sz="2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= </a:t>
            </a:r>
            <a:r>
              <a:rPr lang="en-US" altLang="zh-TW" sz="280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a c t t</a:t>
            </a:r>
            <a:r>
              <a:rPr lang="en-US" altLang="zh-TW" sz="2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,  </a:t>
            </a:r>
            <a:r>
              <a:rPr lang="en-US" altLang="zh-TW" sz="2800" i="1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B</a:t>
            </a:r>
            <a:r>
              <a:rPr lang="en-US" altLang="zh-TW" sz="280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= </a:t>
            </a:r>
            <a:r>
              <a:rPr lang="en-US" altLang="zh-TW" sz="280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c t g</a:t>
            </a:r>
          </a:p>
        </p:txBody>
      </p:sp>
      <p:sp>
        <p:nvSpPr>
          <p:cNvPr id="175343" name="Text Box 239"/>
          <p:cNvSpPr txBox="1">
            <a:spLocks noChangeArrowheads="1"/>
          </p:cNvSpPr>
          <p:nvPr/>
        </p:nvSpPr>
        <p:spPr bwMode="auto">
          <a:xfrm>
            <a:off x="323850" y="5084763"/>
            <a:ext cx="842486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Goal: Determine the best </a:t>
            </a:r>
            <a:r>
              <a:rPr lang="en-US" altLang="zh-TW" b="1" i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b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 such that LCS(</a:t>
            </a:r>
            <a:r>
              <a:rPr lang="en-US" altLang="zh-TW" b="1" i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b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,</a:t>
            </a:r>
            <a:r>
              <a:rPr lang="en-US" altLang="zh-TW" b="1" i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b="1" u="sng" smtClean="0">
                <a:solidFill>
                  <a:srgbClr val="333399"/>
                </a:solidFill>
                <a:latin typeface="Times New Roman" pitchFamily="18" charset="0"/>
                <a:ea typeface="新細明體" charset="-120"/>
              </a:rPr>
              <a:t>) is maximized.</a:t>
            </a:r>
          </a:p>
          <a:p>
            <a:pPr>
              <a:spcBef>
                <a:spcPct val="50000"/>
              </a:spcBef>
            </a:pPr>
            <a:r>
              <a:rPr lang="en-US" altLang="zh-TW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In this example, </a:t>
            </a:r>
            <a:r>
              <a:rPr lang="en-US" altLang="zh-TW" i="1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baseline="-2500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3</a:t>
            </a:r>
            <a:r>
              <a:rPr lang="en-US" altLang="zh-TW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 is one of the optimal solutions.</a:t>
            </a:r>
          </a:p>
        </p:txBody>
      </p:sp>
      <p:sp>
        <p:nvSpPr>
          <p:cNvPr id="175347" name="Text Box 243"/>
          <p:cNvSpPr txBox="1">
            <a:spLocks noChangeArrowheads="1"/>
          </p:cNvSpPr>
          <p:nvPr/>
        </p:nvSpPr>
        <p:spPr bwMode="auto">
          <a:xfrm>
            <a:off x="395288" y="1916113"/>
            <a:ext cx="8353425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1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=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a c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err="1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 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err="1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err="1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g	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	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LCS(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, 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1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) = 3 (c t g)</a:t>
            </a:r>
            <a:endParaRPr lang="en-US" altLang="zh-TW" sz="2800" dirty="0" smtClean="0">
              <a:solidFill>
                <a:srgbClr val="FF0000"/>
              </a:solidFill>
              <a:latin typeface="Times New Roman" pitchFamily="18" charset="0"/>
              <a:ea typeface="新細明體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2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=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a c t </a:t>
            </a:r>
            <a:r>
              <a:rPr lang="en-US" altLang="zh-TW" sz="2800" dirty="0" err="1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c t g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 		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LCS(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, 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2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) = 4 (c t c g)</a:t>
            </a:r>
          </a:p>
          <a:p>
            <a:pPr>
              <a:spcBef>
                <a:spcPct val="50000"/>
              </a:spcBef>
            </a:pP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3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= </a:t>
            </a:r>
            <a:r>
              <a:rPr lang="en-US" altLang="zh-TW" sz="2800" dirty="0" smtClean="0">
                <a:solidFill>
                  <a:srgbClr val="FF3300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a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FF3300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c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FF3300"/>
                </a:solidFill>
                <a:latin typeface="Times New Roman" pitchFamily="18" charset="0"/>
                <a:ea typeface="新細明體" charset="-120"/>
              </a:rPr>
              <a:t>g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t </a:t>
            </a:r>
            <a:r>
              <a:rPr lang="en-US" altLang="zh-TW" sz="2800" dirty="0" err="1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2800" dirty="0" smtClean="0">
                <a:solidFill>
                  <a:srgbClr val="0066FF"/>
                </a:solidFill>
                <a:latin typeface="Times New Roman" pitchFamily="18" charset="0"/>
                <a:ea typeface="新細明體" charset="-120"/>
              </a:rPr>
              <a:t>		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LCS(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T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, </a:t>
            </a:r>
            <a:r>
              <a:rPr lang="en-US" altLang="zh-TW" sz="2800" i="1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M</a:t>
            </a:r>
            <a:r>
              <a:rPr lang="en-US" altLang="zh-TW" sz="2800" baseline="-250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3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  <a:ea typeface="新細明體" charset="-120"/>
              </a:rPr>
              <a:t>) = 5 (c a t c g)</a:t>
            </a:r>
          </a:p>
        </p:txBody>
      </p:sp>
    </p:spTree>
    <p:extLst>
      <p:ext uri="{BB962C8B-B14F-4D97-AF65-F5344CB8AC3E}">
        <p14:creationId xmlns:p14="http://schemas.microsoft.com/office/powerpoint/2010/main" val="150599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7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34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404664"/>
            <a:ext cx="7620000" cy="769938"/>
          </a:xfrm>
        </p:spPr>
        <p:txBody>
          <a:bodyPr/>
          <a:lstStyle/>
          <a:p>
            <a:r>
              <a:rPr lang="en-US" altLang="zh-TW" dirty="0" smtClean="0"/>
              <a:t>Algorithms for Merged LCS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569296"/>
          </a:xfrm>
        </p:spPr>
        <p:txBody>
          <a:bodyPr/>
          <a:lstStyle/>
          <a:p>
            <a:r>
              <a:rPr lang="en-US" altLang="zh-TW" dirty="0" smtClean="0">
                <a:latin typeface="+mj-lt"/>
              </a:rPr>
              <a:t>Dynamic Programming</a:t>
            </a:r>
          </a:p>
          <a:p>
            <a:pPr lvl="1"/>
            <a:r>
              <a:rPr lang="en-US" altLang="zh-TW" dirty="0" smtClean="0">
                <a:latin typeface="+mj-lt"/>
              </a:rPr>
              <a:t>O(</a:t>
            </a:r>
            <a:r>
              <a:rPr lang="en-US" altLang="zh-TW" i="1" dirty="0" smtClean="0">
                <a:latin typeface="+mj-lt"/>
              </a:rPr>
              <a:t>n</a:t>
            </a:r>
            <a:r>
              <a:rPr lang="en-US" altLang="zh-TW" baseline="30000" dirty="0" smtClean="0">
                <a:latin typeface="+mj-lt"/>
              </a:rPr>
              <a:t>3</a:t>
            </a:r>
            <a:r>
              <a:rPr lang="en-US" altLang="zh-TW" dirty="0" smtClean="0">
                <a:latin typeface="+mj-lt"/>
              </a:rPr>
              <a:t>)		(Huang </a:t>
            </a:r>
            <a:r>
              <a:rPr lang="en-US" altLang="zh-TW" i="1" dirty="0" smtClean="0">
                <a:latin typeface="+mj-lt"/>
              </a:rPr>
              <a:t>et al</a:t>
            </a:r>
            <a:r>
              <a:rPr lang="en-US" altLang="zh-TW" dirty="0" smtClean="0">
                <a:latin typeface="+mj-lt"/>
              </a:rPr>
              <a:t>, 2007)</a:t>
            </a:r>
          </a:p>
          <a:p>
            <a:pPr lvl="1"/>
            <a:endParaRPr lang="en-US" altLang="zh-TW" dirty="0">
              <a:latin typeface="+mj-lt"/>
            </a:endParaRPr>
          </a:p>
          <a:p>
            <a:r>
              <a:rPr lang="en-US" altLang="zh-TW" dirty="0" smtClean="0">
                <a:latin typeface="+mj-lt"/>
              </a:rPr>
              <a:t>Length Induction</a:t>
            </a:r>
          </a:p>
          <a:p>
            <a:pPr lvl="1"/>
            <a:r>
              <a:rPr lang="en-US" altLang="zh-TW" dirty="0" smtClean="0">
                <a:latin typeface="+mj-lt"/>
              </a:rPr>
              <a:t>O(</a:t>
            </a:r>
            <a:r>
              <a:rPr lang="en-US" altLang="zh-TW" i="1" dirty="0" smtClean="0">
                <a:latin typeface="+mj-lt"/>
              </a:rPr>
              <a:t>Ln</a:t>
            </a:r>
            <a:r>
              <a:rPr lang="en-US" altLang="zh-TW" baseline="30000" dirty="0" smtClean="0">
                <a:latin typeface="+mj-lt"/>
              </a:rPr>
              <a:t>2</a:t>
            </a:r>
            <a:r>
              <a:rPr lang="en-US" altLang="zh-TW" dirty="0" smtClean="0">
                <a:latin typeface="+mj-lt"/>
              </a:rPr>
              <a:t>)</a:t>
            </a:r>
            <a:r>
              <a:rPr lang="en-US" altLang="zh-TW" dirty="0">
                <a:latin typeface="+mj-lt"/>
              </a:rPr>
              <a:t>	</a:t>
            </a:r>
            <a:r>
              <a:rPr lang="en-US" altLang="zh-TW" dirty="0" smtClean="0">
                <a:latin typeface="+mj-lt"/>
              </a:rPr>
              <a:t>	(</a:t>
            </a:r>
            <a:r>
              <a:rPr lang="en-US" altLang="zh-TW" dirty="0" err="1" smtClean="0">
                <a:latin typeface="+mj-lt"/>
              </a:rPr>
              <a:t>Peng</a:t>
            </a:r>
            <a:r>
              <a:rPr lang="en-US" altLang="zh-TW" dirty="0" smtClean="0">
                <a:latin typeface="+mj-lt"/>
              </a:rPr>
              <a:t> </a:t>
            </a:r>
            <a:r>
              <a:rPr lang="en-US" altLang="zh-TW" i="1" dirty="0">
                <a:latin typeface="+mj-lt"/>
              </a:rPr>
              <a:t>et al</a:t>
            </a:r>
            <a:r>
              <a:rPr lang="en-US" altLang="zh-TW" dirty="0">
                <a:latin typeface="+mj-lt"/>
              </a:rPr>
              <a:t>, </a:t>
            </a:r>
            <a:r>
              <a:rPr lang="en-US" altLang="zh-TW" dirty="0" smtClean="0">
                <a:latin typeface="+mj-lt"/>
              </a:rPr>
              <a:t>2008)</a:t>
            </a:r>
          </a:p>
          <a:p>
            <a:endParaRPr lang="en-US" altLang="zh-TW" dirty="0">
              <a:latin typeface="+mj-lt"/>
            </a:endParaRPr>
          </a:p>
          <a:p>
            <a:r>
              <a:rPr lang="en-US" altLang="zh-TW" dirty="0" smtClean="0">
                <a:latin typeface="+mj-lt"/>
              </a:rPr>
              <a:t>Matching Pair</a:t>
            </a:r>
          </a:p>
          <a:p>
            <a:pPr lvl="1"/>
            <a:r>
              <a:rPr lang="en-US" altLang="zh-TW" dirty="0" smtClean="0">
                <a:latin typeface="+mj-lt"/>
              </a:rPr>
              <a:t>????</a:t>
            </a:r>
            <a:endParaRPr lang="zh-TW" altLang="en-US" dirty="0">
              <a:latin typeface="+mj-lt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625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Variants of LCS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Gapped LCS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zh-TW" dirty="0" smtClean="0"/>
              <a:t>The LCS Problem</a:t>
            </a:r>
            <a:endParaRPr lang="zh-TW" altLang="en-US" dirty="0" smtClean="0"/>
          </a:p>
        </p:txBody>
      </p:sp>
      <p:sp>
        <p:nvSpPr>
          <p:cNvPr id="5" name="矩形 4"/>
          <p:cNvSpPr/>
          <p:nvPr/>
        </p:nvSpPr>
        <p:spPr>
          <a:xfrm>
            <a:off x="2482850" y="14128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87675" y="1412875"/>
            <a:ext cx="503238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90913" y="14128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95738" y="1412875"/>
            <a:ext cx="503237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98975" y="14128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03800" y="1412875"/>
            <a:ext cx="503238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507038" y="1412875"/>
            <a:ext cx="504825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82850" y="2060575"/>
            <a:ext cx="504825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87675" y="2060575"/>
            <a:ext cx="503238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90913" y="20605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95738" y="2060575"/>
            <a:ext cx="503237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498975" y="2060575"/>
            <a:ext cx="504825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003800" y="2060575"/>
            <a:ext cx="503238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507038" y="20605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011863" y="2060575"/>
            <a:ext cx="503237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15100" y="20605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482850" y="3860800"/>
            <a:ext cx="504825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987675" y="3860800"/>
            <a:ext cx="503238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490913" y="3860800"/>
            <a:ext cx="504825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995738" y="3860800"/>
            <a:ext cx="503237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498975" y="3860800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003800" y="3860800"/>
            <a:ext cx="503238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507038" y="3860800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482850" y="45100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987675" y="4510088"/>
            <a:ext cx="503238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490913" y="4510088"/>
            <a:ext cx="504825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995738" y="4510088"/>
            <a:ext cx="503237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498975" y="45100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003800" y="4510088"/>
            <a:ext cx="503238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5507038" y="45100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011863" y="4510088"/>
            <a:ext cx="503237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515100" y="4510088"/>
            <a:ext cx="504825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pSp>
        <p:nvGrpSpPr>
          <p:cNvPr id="3" name="群組 2"/>
          <p:cNvGrpSpPr>
            <a:grpSpLocks/>
          </p:cNvGrpSpPr>
          <p:nvPr/>
        </p:nvGrpSpPr>
        <p:grpSpPr bwMode="auto">
          <a:xfrm>
            <a:off x="611188" y="2924175"/>
            <a:ext cx="7705725" cy="3529013"/>
            <a:chOff x="611560" y="2924971"/>
            <a:chExt cx="7705353" cy="3528217"/>
          </a:xfrm>
        </p:grpSpPr>
        <p:sp>
          <p:nvSpPr>
            <p:cNvPr id="46116" name="文字方塊 3"/>
            <p:cNvSpPr txBox="1">
              <a:spLocks noChangeArrowheads="1"/>
            </p:cNvSpPr>
            <p:nvPr/>
          </p:nvSpPr>
          <p:spPr bwMode="auto">
            <a:xfrm>
              <a:off x="1187450" y="5961063"/>
              <a:ext cx="7129463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Solvable in 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O(</a:t>
              </a:r>
              <a:r>
                <a:rPr lang="en-US" altLang="zh-TW" sz="26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nm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time </a:t>
              </a:r>
              <a:r>
                <a:rPr lang="en-US" altLang="zh-TW" sz="2600">
                  <a:latin typeface="Times New Roman" pitchFamily="18" charset="0"/>
                  <a:cs typeface="Times New Roman" pitchFamily="18" charset="0"/>
                </a:rPr>
                <a:t>(Hirschberg, 1975)</a:t>
              </a:r>
              <a:endParaRPr lang="zh-TW" alt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6117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2924971"/>
              <a:ext cx="1728192" cy="259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922338"/>
          </a:xfrm>
        </p:spPr>
        <p:txBody>
          <a:bodyPr/>
          <a:lstStyle/>
          <a:p>
            <a:r>
              <a:rPr lang="en-US" altLang="zh-TW" smtClean="0"/>
              <a:t>The Fixed Gap LCS Problem</a:t>
            </a:r>
            <a:endParaRPr lang="zh-TW" altLang="en-US" smtClean="0"/>
          </a:p>
        </p:txBody>
      </p:sp>
      <p:sp>
        <p:nvSpPr>
          <p:cNvPr id="2" name="矩形 1"/>
          <p:cNvSpPr/>
          <p:nvPr/>
        </p:nvSpPr>
        <p:spPr>
          <a:xfrm>
            <a:off x="2627313" y="11969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2138" y="1196975"/>
            <a:ext cx="503237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635375" y="11969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40200" y="1196975"/>
            <a:ext cx="503238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43438" y="1196975"/>
            <a:ext cx="504825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48263" y="1196975"/>
            <a:ext cx="503237" cy="503238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51500" y="1196975"/>
            <a:ext cx="504825" cy="503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27313" y="1844675"/>
            <a:ext cx="504825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32138" y="1844675"/>
            <a:ext cx="503237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635375" y="18446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140200" y="1844675"/>
            <a:ext cx="503238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43438" y="1844675"/>
            <a:ext cx="504825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8263" y="1844675"/>
            <a:ext cx="503237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51500" y="18446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56325" y="1844675"/>
            <a:ext cx="503238" cy="504825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659563" y="1844675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123" name="文字方塊 2"/>
          <p:cNvSpPr txBox="1">
            <a:spLocks noChangeArrowheads="1"/>
          </p:cNvSpPr>
          <p:nvPr/>
        </p:nvSpPr>
        <p:spPr bwMode="auto">
          <a:xfrm>
            <a:off x="1187450" y="1527175"/>
            <a:ext cx="100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i="1">
                <a:latin typeface="Arial" charset="0"/>
              </a:rPr>
              <a:t>k</a:t>
            </a:r>
            <a:r>
              <a:rPr lang="en-US" altLang="zh-TW">
                <a:latin typeface="Arial" charset="0"/>
              </a:rPr>
              <a:t> = 2</a:t>
            </a:r>
            <a:endParaRPr lang="zh-TW" altLang="en-US">
              <a:latin typeface="Arial" charset="0"/>
            </a:endParaRPr>
          </a:p>
        </p:txBody>
      </p:sp>
      <p:grpSp>
        <p:nvGrpSpPr>
          <p:cNvPr id="3" name="群組 2"/>
          <p:cNvGrpSpPr>
            <a:grpSpLocks/>
          </p:cNvGrpSpPr>
          <p:nvPr/>
        </p:nvGrpSpPr>
        <p:grpSpPr bwMode="auto">
          <a:xfrm>
            <a:off x="1187450" y="4437063"/>
            <a:ext cx="5976938" cy="1152525"/>
            <a:chOff x="1187450" y="2852738"/>
            <a:chExt cx="5976938" cy="1152525"/>
          </a:xfrm>
        </p:grpSpPr>
        <p:sp>
          <p:nvSpPr>
            <p:cNvPr id="23" name="矩形 22"/>
            <p:cNvSpPr/>
            <p:nvPr/>
          </p:nvSpPr>
          <p:spPr>
            <a:xfrm>
              <a:off x="2627313" y="28527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132138" y="2852738"/>
              <a:ext cx="503237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635375" y="2852738"/>
              <a:ext cx="504825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4140200" y="2852738"/>
              <a:ext cx="503238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643438" y="28527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5148263" y="2852738"/>
              <a:ext cx="503237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5651500" y="28527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2627313" y="35004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3132138" y="3500438"/>
              <a:ext cx="503237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3635375" y="35004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140200" y="3500438"/>
              <a:ext cx="503238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4643438" y="35004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5148263" y="3500438"/>
              <a:ext cx="503237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5651500" y="35004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6156325" y="3500438"/>
              <a:ext cx="503238" cy="5048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6659563" y="3500438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7161" name="文字方塊 55"/>
            <p:cNvSpPr txBox="1">
              <a:spLocks noChangeArrowheads="1"/>
            </p:cNvSpPr>
            <p:nvPr/>
          </p:nvSpPr>
          <p:spPr bwMode="auto">
            <a:xfrm>
              <a:off x="1187450" y="3213100"/>
              <a:ext cx="100806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i="1">
                  <a:latin typeface="Arial" charset="0"/>
                </a:rPr>
                <a:t>k</a:t>
              </a:r>
              <a:r>
                <a:rPr lang="en-US" altLang="zh-TW">
                  <a:latin typeface="Arial" charset="0"/>
                </a:rPr>
                <a:t> = 1</a:t>
              </a:r>
              <a:endParaRPr lang="zh-TW" altLang="en-US">
                <a:latin typeface="Arial" charset="0"/>
              </a:endParaRPr>
            </a:p>
          </p:txBody>
        </p:sp>
      </p:grpSp>
      <p:grpSp>
        <p:nvGrpSpPr>
          <p:cNvPr id="6" name="群組 5"/>
          <p:cNvGrpSpPr>
            <a:grpSpLocks/>
          </p:cNvGrpSpPr>
          <p:nvPr/>
        </p:nvGrpSpPr>
        <p:grpSpPr bwMode="auto">
          <a:xfrm>
            <a:off x="111125" y="2476500"/>
            <a:ext cx="8205788" cy="3976688"/>
            <a:chOff x="111506" y="2476946"/>
            <a:chExt cx="8205407" cy="3976242"/>
          </a:xfrm>
        </p:grpSpPr>
        <p:sp>
          <p:nvSpPr>
            <p:cNvPr id="47143" name="文字方塊 3"/>
            <p:cNvSpPr txBox="1">
              <a:spLocks noChangeArrowheads="1"/>
            </p:cNvSpPr>
            <p:nvPr/>
          </p:nvSpPr>
          <p:spPr bwMode="auto">
            <a:xfrm>
              <a:off x="1187450" y="5961063"/>
              <a:ext cx="7129463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Solvable in 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O(</a:t>
              </a:r>
              <a:r>
                <a:rPr lang="en-US" altLang="zh-TW" sz="26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nm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time </a:t>
              </a:r>
              <a:r>
                <a:rPr lang="en-US" altLang="zh-TW" sz="2600">
                  <a:latin typeface="Times New Roman" pitchFamily="18" charset="0"/>
                  <a:cs typeface="Times New Roman" pitchFamily="18" charset="0"/>
                </a:rPr>
                <a:t>(Iliopoulos </a:t>
              </a:r>
              <a:r>
                <a:rPr lang="en-US" altLang="zh-TW" sz="2600" i="1">
                  <a:latin typeface="Times New Roman" pitchFamily="18" charset="0"/>
                  <a:cs typeface="Times New Roman" pitchFamily="18" charset="0"/>
                </a:rPr>
                <a:t>et al</a:t>
              </a:r>
              <a:r>
                <a:rPr lang="en-US" altLang="zh-TW" sz="2600">
                  <a:latin typeface="Times New Roman" pitchFamily="18" charset="0"/>
                  <a:cs typeface="Times New Roman" pitchFamily="18" charset="0"/>
                </a:rPr>
                <a:t>., 2007)</a:t>
              </a:r>
              <a:endParaRPr lang="zh-TW" alt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7144" name="圖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06" y="2476946"/>
              <a:ext cx="2408336" cy="2176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0" name="矩形 59"/>
          <p:cNvSpPr/>
          <p:nvPr/>
        </p:nvSpPr>
        <p:spPr>
          <a:xfrm>
            <a:off x="2627313" y="2781300"/>
            <a:ext cx="504825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132138" y="2781300"/>
            <a:ext cx="503237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635375" y="2781300"/>
            <a:ext cx="504825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140200" y="2781300"/>
            <a:ext cx="503238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643438" y="2781300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148263" y="2781300"/>
            <a:ext cx="503237" cy="504825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651500" y="2781300"/>
            <a:ext cx="504825" cy="504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627313" y="34305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132138" y="3430588"/>
            <a:ext cx="503237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635375" y="3430588"/>
            <a:ext cx="504825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140200" y="3430588"/>
            <a:ext cx="503238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643438" y="34305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5148263" y="3430588"/>
            <a:ext cx="503237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5651500" y="3430588"/>
            <a:ext cx="504825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L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156325" y="3430588"/>
            <a:ext cx="503238" cy="50323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659563" y="3430588"/>
            <a:ext cx="504825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dirty="0">
                <a:solidFill>
                  <a:schemeClr val="tx1"/>
                </a:solidFill>
              </a:rPr>
              <a:t>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11413" y="981075"/>
            <a:ext cx="4968875" cy="1584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18488" cy="850900"/>
          </a:xfrm>
        </p:spPr>
        <p:txBody>
          <a:bodyPr/>
          <a:lstStyle/>
          <a:p>
            <a:r>
              <a:rPr lang="en-US" altLang="zh-TW" smtClean="0"/>
              <a:t>The Variable Gap LCS Problem</a:t>
            </a:r>
            <a:endParaRPr lang="zh-TW" altLang="en-US" smtClean="0"/>
          </a:p>
        </p:txBody>
      </p:sp>
      <p:grpSp>
        <p:nvGrpSpPr>
          <p:cNvPr id="4" name="群組 3"/>
          <p:cNvGrpSpPr>
            <a:grpSpLocks/>
          </p:cNvGrpSpPr>
          <p:nvPr/>
        </p:nvGrpSpPr>
        <p:grpSpPr bwMode="auto">
          <a:xfrm>
            <a:off x="971550" y="981075"/>
            <a:ext cx="6696075" cy="2016125"/>
            <a:chOff x="971550" y="981075"/>
            <a:chExt cx="6696075" cy="2016125"/>
          </a:xfrm>
        </p:grpSpPr>
        <p:sp>
          <p:nvSpPr>
            <p:cNvPr id="89" name="矩形 88"/>
            <p:cNvSpPr/>
            <p:nvPr/>
          </p:nvSpPr>
          <p:spPr>
            <a:xfrm>
              <a:off x="3130550" y="1412875"/>
              <a:ext cx="504825" cy="504825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3635375" y="1412875"/>
              <a:ext cx="503238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4138613" y="1412875"/>
              <a:ext cx="504825" cy="504825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4643438" y="1412875"/>
              <a:ext cx="503237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5146675" y="1412875"/>
              <a:ext cx="504825" cy="504825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5651500" y="1412875"/>
              <a:ext cx="503238" cy="504825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6154738" y="1412875"/>
              <a:ext cx="504825" cy="504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3130550" y="2062163"/>
              <a:ext cx="504825" cy="503237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3635375" y="2062163"/>
              <a:ext cx="503238" cy="503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4138613" y="2062163"/>
              <a:ext cx="504825" cy="503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4643438" y="2062163"/>
              <a:ext cx="503237" cy="503237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5146675" y="2062163"/>
              <a:ext cx="504825" cy="503237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5651500" y="2062163"/>
              <a:ext cx="503238" cy="503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P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6154738" y="2062163"/>
              <a:ext cx="504825" cy="503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L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6659563" y="2062163"/>
              <a:ext cx="503237" cy="503237"/>
            </a:xfrm>
            <a:prstGeom prst="rect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R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7162800" y="2062163"/>
              <a:ext cx="504825" cy="5032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3130550" y="981075"/>
              <a:ext cx="504825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3635375" y="981075"/>
              <a:ext cx="503238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4138613" y="981075"/>
              <a:ext cx="504825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4643438" y="981075"/>
              <a:ext cx="503237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5146675" y="981075"/>
              <a:ext cx="504825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5651500" y="981075"/>
              <a:ext cx="503238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6154738" y="981075"/>
              <a:ext cx="504825" cy="5048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3130550" y="2493963"/>
              <a:ext cx="504825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>
              <a:off x="3635375" y="2493963"/>
              <a:ext cx="503238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4138613" y="2493963"/>
              <a:ext cx="504825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4643438" y="2493963"/>
              <a:ext cx="503237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5146675" y="2493963"/>
              <a:ext cx="504825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5651500" y="2493963"/>
              <a:ext cx="503238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6154738" y="2493963"/>
              <a:ext cx="504825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6659563" y="2493963"/>
              <a:ext cx="503237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7162800" y="2493963"/>
              <a:ext cx="504825" cy="5032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8202" name="文字方塊 55"/>
            <p:cNvSpPr txBox="1">
              <a:spLocks noChangeArrowheads="1"/>
            </p:cNvSpPr>
            <p:nvPr/>
          </p:nvSpPr>
          <p:spPr bwMode="auto">
            <a:xfrm>
              <a:off x="971550" y="1743075"/>
              <a:ext cx="19431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>
                  <a:latin typeface="Arial" charset="0"/>
                </a:rPr>
                <a:t>Special case</a:t>
              </a:r>
              <a:endParaRPr lang="zh-TW" altLang="en-US">
                <a:latin typeface="Arial" charset="0"/>
              </a:endParaRPr>
            </a:p>
          </p:txBody>
        </p:sp>
      </p:grpSp>
      <p:grpSp>
        <p:nvGrpSpPr>
          <p:cNvPr id="6" name="群組 5"/>
          <p:cNvGrpSpPr>
            <a:grpSpLocks/>
          </p:cNvGrpSpPr>
          <p:nvPr/>
        </p:nvGrpSpPr>
        <p:grpSpPr bwMode="auto">
          <a:xfrm>
            <a:off x="971550" y="3141663"/>
            <a:ext cx="6696075" cy="2016125"/>
            <a:chOff x="971550" y="3141663"/>
            <a:chExt cx="6696075" cy="2016125"/>
          </a:xfrm>
        </p:grpSpPr>
        <p:sp>
          <p:nvSpPr>
            <p:cNvPr id="84" name="矩形 83"/>
            <p:cNvSpPr/>
            <p:nvPr/>
          </p:nvSpPr>
          <p:spPr>
            <a:xfrm>
              <a:off x="3130550" y="4654550"/>
              <a:ext cx="50482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3635375" y="4654550"/>
              <a:ext cx="503238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0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4138613" y="4654550"/>
              <a:ext cx="50482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4643438" y="4654550"/>
              <a:ext cx="503237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0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5146675" y="4654550"/>
              <a:ext cx="50482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3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5651500" y="4654550"/>
              <a:ext cx="503238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6154738" y="4654550"/>
              <a:ext cx="50482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0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6659563" y="4654550"/>
              <a:ext cx="503237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>
              <a:off x="7162800" y="4654550"/>
              <a:ext cx="50482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chemeClr val="tx1"/>
                  </a:solidFill>
                </a:rPr>
                <a:t>4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145" name="群組 4"/>
            <p:cNvGrpSpPr>
              <a:grpSpLocks/>
            </p:cNvGrpSpPr>
            <p:nvPr/>
          </p:nvGrpSpPr>
          <p:grpSpPr bwMode="auto">
            <a:xfrm>
              <a:off x="971550" y="3141663"/>
              <a:ext cx="6696075" cy="1584325"/>
              <a:chOff x="971550" y="3141663"/>
              <a:chExt cx="6696075" cy="1584325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3130550" y="3573463"/>
                <a:ext cx="504825" cy="5048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R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635375" y="3573463"/>
                <a:ext cx="503238" cy="5048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C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38613" y="3573463"/>
                <a:ext cx="504825" cy="5048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L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643438" y="3573463"/>
                <a:ext cx="503237" cy="5048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P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5146675" y="3573463"/>
                <a:ext cx="504825" cy="5048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C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5651500" y="3573463"/>
                <a:ext cx="503238" cy="5048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R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6154738" y="3573463"/>
                <a:ext cx="504825" cy="5048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R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3130550" y="4222750"/>
                <a:ext cx="504825" cy="50323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R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3635375" y="4222750"/>
                <a:ext cx="503238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P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4138613" y="4222750"/>
                <a:ext cx="504825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P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4643438" y="4222750"/>
                <a:ext cx="503237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L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5146675" y="4222750"/>
                <a:ext cx="504825" cy="50323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C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5651500" y="4222750"/>
                <a:ext cx="503238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P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6154738" y="4222750"/>
                <a:ext cx="504825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L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6659563" y="4222750"/>
                <a:ext cx="503237" cy="50323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R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162800" y="4222750"/>
                <a:ext cx="504825" cy="50323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C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3130550" y="3141663"/>
                <a:ext cx="504825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1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3635375" y="3141663"/>
                <a:ext cx="503238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3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4138613" y="3141663"/>
                <a:ext cx="504825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0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4643438" y="3141663"/>
                <a:ext cx="503237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0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矩形 80"/>
              <p:cNvSpPr/>
              <p:nvPr/>
            </p:nvSpPr>
            <p:spPr>
              <a:xfrm>
                <a:off x="5146675" y="3141663"/>
                <a:ext cx="504825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2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5651500" y="3141663"/>
                <a:ext cx="503238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0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6154738" y="3141663"/>
                <a:ext cx="504825" cy="5048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chemeClr val="tx1"/>
                    </a:solidFill>
                  </a:rPr>
                  <a:t>2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169" name="文字方塊 55"/>
              <p:cNvSpPr txBox="1">
                <a:spLocks noChangeArrowheads="1"/>
              </p:cNvSpPr>
              <p:nvPr/>
            </p:nvSpPr>
            <p:spPr bwMode="auto">
              <a:xfrm>
                <a:off x="971550" y="3903663"/>
                <a:ext cx="201612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>
                    <a:latin typeface="Arial" charset="0"/>
                  </a:rPr>
                  <a:t>General case</a:t>
                </a:r>
                <a:endParaRPr lang="zh-TW" altLang="en-US">
                  <a:latin typeface="Arial" charset="0"/>
                </a:endParaRPr>
              </a:p>
            </p:txBody>
          </p:sp>
        </p:grpSp>
      </p:grpSp>
      <p:grpSp>
        <p:nvGrpSpPr>
          <p:cNvPr id="3" name="群組 2"/>
          <p:cNvGrpSpPr>
            <a:grpSpLocks/>
          </p:cNvGrpSpPr>
          <p:nvPr/>
        </p:nvGrpSpPr>
        <p:grpSpPr bwMode="auto">
          <a:xfrm>
            <a:off x="1042988" y="2924175"/>
            <a:ext cx="7129462" cy="3232150"/>
            <a:chOff x="1042988" y="2921022"/>
            <a:chExt cx="7129462" cy="3232128"/>
          </a:xfrm>
        </p:grpSpPr>
        <p:sp>
          <p:nvSpPr>
            <p:cNvPr id="48134" name="文字方塊 3"/>
            <p:cNvSpPr txBox="1">
              <a:spLocks noChangeArrowheads="1"/>
            </p:cNvSpPr>
            <p:nvPr/>
          </p:nvSpPr>
          <p:spPr bwMode="auto">
            <a:xfrm>
              <a:off x="1042988" y="5661025"/>
              <a:ext cx="7129462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Solvable in 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O(</a:t>
              </a:r>
              <a:r>
                <a:rPr lang="en-US" altLang="zh-TW" sz="26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nm</a:t>
              </a:r>
              <a:r>
                <a:rPr lang="en-US" altLang="zh-TW" sz="2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TW" sz="26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time </a:t>
              </a:r>
              <a:r>
                <a:rPr lang="en-US" altLang="zh-TW" sz="260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altLang="zh-TW" sz="2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Peng and Yang, 2011</a:t>
              </a:r>
              <a:r>
                <a:rPr lang="en-US" altLang="zh-TW" sz="260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zh-TW" alt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8135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830" y="2921022"/>
              <a:ext cx="1833563" cy="2603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424863" cy="719137"/>
          </a:xfrm>
        </p:spPr>
        <p:txBody>
          <a:bodyPr/>
          <a:lstStyle/>
          <a:p>
            <a:pPr eaLnBrk="1" hangingPunct="1"/>
            <a:r>
              <a:rPr lang="en-US" altLang="zh-TW" smtClean="0"/>
              <a:t>Recursive Solution</a:t>
            </a:r>
            <a:endParaRPr lang="zh-TW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762000" y="1341438"/>
            <a:ext cx="7772400" cy="1184275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i="1" baseline="-2500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 be the length of the LCS between 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i="1" baseline="-2500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60638" y="2997200"/>
          <a:ext cx="4608512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2400" i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altLang="zh-TW" sz="2400" i="1" baseline="-25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zh-TW" altLang="en-US" sz="2400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7" marB="45697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560638" y="3927475"/>
          <a:ext cx="4608512" cy="539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</a:tblGrid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altLang="zh-TW" sz="2400" i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zh-TW" altLang="en-US" sz="2400" baseline="-25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altLang="zh-TW" sz="2400" i="1" baseline="-250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endParaRPr lang="zh-TW" altLang="en-US" sz="2400" i="1" baseline="-25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50" marB="45750"/>
                </a:tc>
              </a:tr>
            </a:tbl>
          </a:graphicData>
        </a:graphic>
      </p:graphicFrame>
      <p:sp>
        <p:nvSpPr>
          <p:cNvPr id="8236" name="文字方塊 12"/>
          <p:cNvSpPr txBox="1">
            <a:spLocks noChangeArrowheads="1"/>
          </p:cNvSpPr>
          <p:nvPr/>
        </p:nvSpPr>
        <p:spPr bwMode="auto">
          <a:xfrm>
            <a:off x="1763713" y="3040063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37" name="文字方塊 13"/>
          <p:cNvSpPr txBox="1">
            <a:spLocks noChangeArrowheads="1"/>
          </p:cNvSpPr>
          <p:nvPr/>
        </p:nvSpPr>
        <p:spPr bwMode="auto">
          <a:xfrm>
            <a:off x="1770063" y="3933825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38" name="文字方塊 14"/>
          <p:cNvSpPr txBox="1">
            <a:spLocks noChangeArrowheads="1"/>
          </p:cNvSpPr>
          <p:nvPr/>
        </p:nvSpPr>
        <p:spPr bwMode="auto">
          <a:xfrm>
            <a:off x="2124075" y="5037138"/>
            <a:ext cx="5111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Case 1: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is matched</a:t>
            </a:r>
          </a:p>
          <a:p>
            <a:pPr eaLnBrk="1" hangingPunct="1"/>
            <a:endParaRPr lang="en-US" altLang="zh-TW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zh-TW">
                <a:latin typeface="Times New Roman" pitchFamily="18" charset="0"/>
                <a:cs typeface="Times New Roman" pitchFamily="18" charset="0"/>
              </a:rPr>
              <a:t>Case 2: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TW">
                <a:latin typeface="Times New Roman" pitchFamily="18" charset="0"/>
                <a:cs typeface="Times New Roman" pitchFamily="18" charset="0"/>
              </a:rPr>
              <a:t> is not matched</a:t>
            </a:r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LCS Algorithm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sz="2800" u="sng" smtClean="0">
                <a:solidFill>
                  <a:srgbClr val="FF0000"/>
                </a:solidFill>
                <a:latin typeface="Times New Roman" pitchFamily="18" charset="0"/>
              </a:rPr>
              <a:t>Dynamic programming</a:t>
            </a:r>
            <a:r>
              <a:rPr lang="en-US" altLang="zh-TW" sz="2800" smtClean="0">
                <a:latin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   L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i,j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   =  L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i-</a:t>
            </a:r>
            <a:r>
              <a:rPr lang="en-US" altLang="zh-TW" sz="2800" baseline="-30000" smtClean="0">
                <a:solidFill>
                  <a:schemeClr val="hlink"/>
                </a:solidFill>
                <a:latin typeface="Times New Roman" pitchFamily="18" charset="0"/>
              </a:rPr>
              <a:t>1,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j-</a:t>
            </a:r>
            <a:r>
              <a:rPr lang="en-US" altLang="zh-TW" sz="2800" baseline="-300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+ 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1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              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if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a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= b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endParaRPr lang="en-US" altLang="zh-TW" sz="2800" i="1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           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     max{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L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800" baseline="-30000" smtClean="0">
                <a:solidFill>
                  <a:schemeClr val="hlink"/>
                </a:solidFill>
                <a:latin typeface="Times New Roman" pitchFamily="18" charset="0"/>
              </a:rPr>
              <a:t>-1,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L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800" baseline="-30000" smtClean="0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800" baseline="-30000" smtClean="0">
                <a:solidFill>
                  <a:schemeClr val="hlink"/>
                </a:solidFill>
                <a:latin typeface="Times New Roman" pitchFamily="18" charset="0"/>
              </a:rPr>
              <a:t>-1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 }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  </a:t>
            </a:r>
            <a:r>
              <a:rPr lang="en-US" altLang="zh-TW" sz="2800" smtClean="0">
                <a:solidFill>
                  <a:schemeClr val="hlink"/>
                </a:solidFill>
                <a:latin typeface="Times New Roman" pitchFamily="18" charset="0"/>
              </a:rPr>
              <a:t>if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a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i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 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b</a:t>
            </a:r>
            <a:r>
              <a:rPr lang="en-US" altLang="zh-TW" sz="2800" i="1" baseline="-30000" smtClean="0">
                <a:solidFill>
                  <a:schemeClr val="hlink"/>
                </a:solidFill>
                <a:latin typeface="Times New Roman" pitchFamily="18" charset="0"/>
              </a:rPr>
              <a:t>j</a:t>
            </a:r>
            <a:r>
              <a:rPr lang="en-US" altLang="zh-TW" sz="2800" i="1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latin typeface="Times New Roman" pitchFamily="18" charset="0"/>
              </a:rPr>
              <a:t>    </a:t>
            </a:r>
            <a:r>
              <a:rPr lang="en-US" altLang="zh-TW" sz="2800" i="1" smtClean="0">
                <a:latin typeface="Times New Roman" pitchFamily="18" charset="0"/>
              </a:rPr>
              <a:t>L</a:t>
            </a:r>
            <a:r>
              <a:rPr lang="en-US" altLang="zh-TW" sz="2800" baseline="-30000" smtClean="0">
                <a:latin typeface="Times New Roman" pitchFamily="18" charset="0"/>
              </a:rPr>
              <a:t>0,0</a:t>
            </a:r>
            <a:r>
              <a:rPr lang="en-US" altLang="zh-TW" sz="2800" smtClean="0">
                <a:latin typeface="Times New Roman" pitchFamily="18" charset="0"/>
              </a:rPr>
              <a:t> = </a:t>
            </a:r>
            <a:r>
              <a:rPr lang="en-US" altLang="zh-TW" sz="2800" i="1" smtClean="0">
                <a:latin typeface="Times New Roman" pitchFamily="18" charset="0"/>
              </a:rPr>
              <a:t>L</a:t>
            </a:r>
            <a:r>
              <a:rPr lang="en-US" altLang="zh-TW" sz="2800" baseline="-30000" smtClean="0">
                <a:latin typeface="Times New Roman" pitchFamily="18" charset="0"/>
              </a:rPr>
              <a:t>0</a:t>
            </a:r>
            <a:r>
              <a:rPr lang="en-US" altLang="zh-TW" sz="2800" i="1" baseline="-30000" smtClean="0">
                <a:latin typeface="Times New Roman" pitchFamily="18" charset="0"/>
              </a:rPr>
              <a:t>,j</a:t>
            </a:r>
            <a:r>
              <a:rPr lang="en-US" altLang="zh-TW" sz="2800" smtClean="0">
                <a:latin typeface="Times New Roman" pitchFamily="18" charset="0"/>
              </a:rPr>
              <a:t> = </a:t>
            </a:r>
            <a:r>
              <a:rPr lang="en-US" altLang="zh-TW" sz="2800" i="1" smtClean="0">
                <a:latin typeface="Times New Roman" pitchFamily="18" charset="0"/>
              </a:rPr>
              <a:t>L</a:t>
            </a:r>
            <a:r>
              <a:rPr lang="en-US" altLang="zh-TW" sz="2800" i="1" baseline="-30000" smtClean="0">
                <a:latin typeface="Times New Roman" pitchFamily="18" charset="0"/>
              </a:rPr>
              <a:t>i</a:t>
            </a:r>
            <a:r>
              <a:rPr lang="en-US" altLang="zh-TW" sz="2800" baseline="-30000" smtClean="0">
                <a:latin typeface="Times New Roman" pitchFamily="18" charset="0"/>
              </a:rPr>
              <a:t>,0</a:t>
            </a:r>
            <a:r>
              <a:rPr lang="en-US" altLang="zh-TW" sz="2800" smtClean="0">
                <a:latin typeface="Times New Roman" pitchFamily="18" charset="0"/>
              </a:rPr>
              <a:t> = 0   for  1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800" i="1" smtClean="0">
                <a:latin typeface="Times New Roman" pitchFamily="18" charset="0"/>
              </a:rPr>
              <a:t>i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800" i="1" smtClean="0">
                <a:latin typeface="Times New Roman" pitchFamily="18" charset="0"/>
              </a:rPr>
              <a:t>m</a:t>
            </a:r>
            <a:r>
              <a:rPr lang="en-US" altLang="zh-TW" sz="2800" smtClean="0">
                <a:latin typeface="Times New Roman" pitchFamily="18" charset="0"/>
              </a:rPr>
              <a:t>, 1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800" i="1" smtClean="0">
                <a:latin typeface="Times New Roman" pitchFamily="18" charset="0"/>
              </a:rPr>
              <a:t>j</a:t>
            </a:r>
            <a:r>
              <a:rPr lang="en-US" altLang="zh-TW" sz="2800" smtClean="0"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altLang="zh-TW" sz="2800" i="1" smtClean="0">
                <a:latin typeface="Times New Roman" pitchFamily="18" charset="0"/>
              </a:rPr>
              <a:t>n</a:t>
            </a:r>
            <a:r>
              <a:rPr lang="en-US" altLang="zh-TW" sz="2800" smtClean="0">
                <a:latin typeface="Times New Roman" pitchFamily="18" charset="0"/>
              </a:rPr>
              <a:t>. </a:t>
            </a:r>
          </a:p>
          <a:p>
            <a:pPr eaLnBrk="1" hangingPunct="1"/>
            <a:endParaRPr lang="en-US" altLang="zh-TW" sz="2800" smtClean="0">
              <a:latin typeface="Times New Roman" pitchFamily="18" charset="0"/>
            </a:endParaRP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Time complexity: O(</a:t>
            </a:r>
            <a:r>
              <a:rPr lang="en-US" altLang="zh-TW" sz="2800" i="1" smtClean="0">
                <a:latin typeface="Times New Roman" pitchFamily="18" charset="0"/>
              </a:rPr>
              <a:t>mn</a:t>
            </a:r>
            <a:r>
              <a:rPr lang="en-US" altLang="zh-TW" sz="2800" smtClean="0"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 smtClean="0">
              <a:latin typeface="Times New Roman" pitchFamily="18" charset="0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195513" y="2154238"/>
            <a:ext cx="152400" cy="914400"/>
            <a:chOff x="0" y="1"/>
            <a:chExt cx="20000" cy="19999"/>
          </a:xfrm>
        </p:grpSpPr>
        <p:sp>
          <p:nvSpPr>
            <p:cNvPr id="9221" name="Arc 5"/>
            <p:cNvSpPr>
              <a:spLocks/>
            </p:cNvSpPr>
            <p:nvPr/>
          </p:nvSpPr>
          <p:spPr bwMode="auto">
            <a:xfrm flipH="1" flipV="1">
              <a:off x="9945" y="18335"/>
              <a:ext cx="10055" cy="1665"/>
            </a:xfrm>
            <a:custGeom>
              <a:avLst/>
              <a:gdLst>
                <a:gd name="T0" fmla="*/ 0 w 21600"/>
                <a:gd name="T1" fmla="*/ 0 h 21600"/>
                <a:gd name="T2" fmla="*/ 2179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9945" y="11656"/>
              <a:ext cx="110" cy="669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3" name="Arc 7"/>
            <p:cNvSpPr>
              <a:spLocks/>
            </p:cNvSpPr>
            <p:nvPr/>
          </p:nvSpPr>
          <p:spPr bwMode="auto">
            <a:xfrm>
              <a:off x="0" y="9991"/>
              <a:ext cx="9945" cy="1665"/>
            </a:xfrm>
            <a:custGeom>
              <a:avLst/>
              <a:gdLst>
                <a:gd name="T0" fmla="*/ 0 w 21600"/>
                <a:gd name="T1" fmla="*/ 0 h 21600"/>
                <a:gd name="T2" fmla="*/ 2108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4" name="Arc 8"/>
            <p:cNvSpPr>
              <a:spLocks/>
            </p:cNvSpPr>
            <p:nvPr/>
          </p:nvSpPr>
          <p:spPr bwMode="auto">
            <a:xfrm flipV="1">
              <a:off x="0" y="8326"/>
              <a:ext cx="9945" cy="1665"/>
            </a:xfrm>
            <a:custGeom>
              <a:avLst/>
              <a:gdLst>
                <a:gd name="T0" fmla="*/ 0 w 21600"/>
                <a:gd name="T1" fmla="*/ 0 h 21600"/>
                <a:gd name="T2" fmla="*/ 2108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9945" y="1666"/>
              <a:ext cx="110" cy="6679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26" name="Arc 10"/>
            <p:cNvSpPr>
              <a:spLocks/>
            </p:cNvSpPr>
            <p:nvPr/>
          </p:nvSpPr>
          <p:spPr bwMode="auto">
            <a:xfrm flipH="1">
              <a:off x="9945" y="1"/>
              <a:ext cx="10055" cy="1665"/>
            </a:xfrm>
            <a:custGeom>
              <a:avLst/>
              <a:gdLst>
                <a:gd name="T0" fmla="*/ 0 w 21600"/>
                <a:gd name="T1" fmla="*/ 0 h 21600"/>
                <a:gd name="T2" fmla="*/ 2179 w 21600"/>
                <a:gd name="T3" fmla="*/ 10 h 21600"/>
                <a:gd name="T4" fmla="*/ 0 w 21600"/>
                <a:gd name="T5" fmla="*/ 1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914400" y="1066800"/>
            <a:ext cx="7772400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zh-TW" altLang="zh-TW" sz="320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447800" y="2819400"/>
          <a:ext cx="5181600" cy="389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Visio" r:id="rId4" imgW="3722702" imgH="2798010" progId="Visio.Drawing.11">
                  <p:embed/>
                </p:oleObj>
              </mc:Choice>
              <mc:Fallback>
                <p:oleObj name="Visio" r:id="rId4" imgW="3722702" imgH="279801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5181600" cy="389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838200" y="457200"/>
            <a:ext cx="7772400" cy="4648200"/>
          </a:xfrm>
          <a:noFill/>
        </p:spPr>
        <p:txBody>
          <a:bodyPr/>
          <a:lstStyle/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By the </a:t>
            </a:r>
            <a:r>
              <a:rPr lang="en-US" altLang="zh-TW" sz="2800" u="sng" smtClean="0">
                <a:solidFill>
                  <a:schemeClr val="hlink"/>
                </a:solidFill>
                <a:latin typeface="Times New Roman" pitchFamily="18" charset="0"/>
              </a:rPr>
              <a:t>dynamic programming</a:t>
            </a:r>
            <a:r>
              <a:rPr lang="en-US" altLang="zh-TW" sz="2800" smtClean="0">
                <a:latin typeface="Times New Roman" pitchFamily="18" charset="0"/>
              </a:rPr>
              <a:t>, we can calculate matrix </a:t>
            </a:r>
            <a:r>
              <a:rPr lang="en-US" altLang="zh-TW" sz="2800" i="1" smtClean="0">
                <a:latin typeface="Times New Roman" pitchFamily="18" charset="0"/>
              </a:rPr>
              <a:t>A</a:t>
            </a:r>
            <a:r>
              <a:rPr lang="en-US" altLang="zh-TW" sz="2800" smtClean="0">
                <a:latin typeface="Times New Roman" pitchFamily="18" charset="0"/>
              </a:rPr>
              <a:t> starting at the upper left corner and ending at the lower right corner.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Simply, we can calculate it row by row, or column by column.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685800" y="5715000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800">
                <a:latin typeface="Times New Roman" pitchFamily="18" charset="0"/>
              </a:rPr>
              <a:t>After matrix </a:t>
            </a:r>
            <a:r>
              <a:rPr lang="en-US" altLang="zh-TW" sz="2800" i="1">
                <a:latin typeface="Times New Roman" pitchFamily="18" charset="0"/>
              </a:rPr>
              <a:t>A</a:t>
            </a:r>
            <a:r>
              <a:rPr lang="en-US" altLang="zh-TW" sz="2800">
                <a:latin typeface="Times New Roman" pitchFamily="18" charset="0"/>
              </a:rPr>
              <a:t> has been found, we can </a:t>
            </a:r>
            <a:r>
              <a:rPr lang="en-US" altLang="zh-TW" sz="2800" u="sng">
                <a:solidFill>
                  <a:schemeClr val="hlink"/>
                </a:solidFill>
                <a:latin typeface="Times New Roman" pitchFamily="18" charset="0"/>
              </a:rPr>
              <a:t>trace back</a:t>
            </a:r>
            <a:r>
              <a:rPr lang="en-US" altLang="zh-TW" sz="2800">
                <a:latin typeface="Times New Roman" pitchFamily="18" charset="0"/>
              </a:rPr>
              <a:t> to find the LCS.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2800">
                <a:latin typeface="Times New Roman" pitchFamily="18" charset="0"/>
              </a:rPr>
              <a:t>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2800">
                <a:latin typeface="Times New Roman" pitchFamily="18" charset="0"/>
              </a:rPr>
              <a:t>   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24600" y="3124200"/>
            <a:ext cx="2209800" cy="1447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>
                <a:latin typeface="Courier New" pitchFamily="49" charset="0"/>
              </a:rPr>
              <a:t>T</a:t>
            </a:r>
            <a:r>
              <a:rPr lang="en-US" altLang="zh-TW" sz="2800" u="sng" smtClean="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2800" smtClean="0">
                <a:latin typeface="Courier New" pitchFamily="49" charset="0"/>
              </a:rPr>
              <a:t>TC</a:t>
            </a:r>
            <a:r>
              <a:rPr lang="en-US" altLang="zh-TW" sz="2800" u="sng" smtClean="0">
                <a:solidFill>
                  <a:schemeClr val="folHlink"/>
                </a:solidFill>
                <a:latin typeface="Courier New" pitchFamily="49" charset="0"/>
              </a:rPr>
              <a:t>ACG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u="sng" smtClean="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2800" u="sng" smtClean="0">
                <a:solidFill>
                  <a:schemeClr val="folHlink"/>
                </a:solidFill>
                <a:latin typeface="Courier New" pitchFamily="49" charset="0"/>
              </a:rPr>
              <a:t>AC</a:t>
            </a:r>
            <a:r>
              <a:rPr lang="en-US" altLang="zh-TW" sz="2800" smtClean="0">
                <a:latin typeface="Courier New" pitchFamily="49" charset="0"/>
              </a:rPr>
              <a:t>T</a:t>
            </a:r>
            <a:r>
              <a:rPr lang="en-US" altLang="zh-TW" sz="2800" u="sng" smtClean="0">
                <a:solidFill>
                  <a:schemeClr val="folHlink"/>
                </a:solidFill>
                <a:latin typeface="Courier New" pitchFamily="49" charset="0"/>
              </a:rPr>
              <a:t>G</a:t>
            </a:r>
            <a:r>
              <a:rPr lang="en-US" altLang="zh-TW" sz="2800" smtClean="0">
                <a:latin typeface="Courier New" pitchFamily="49" charset="0"/>
              </a:rPr>
              <a:t>TC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b="1" smtClean="0">
                <a:latin typeface="Courier New" pitchFamily="49" charset="0"/>
                <a:sym typeface="Symbol" pitchFamily="18" charset="2"/>
              </a:rPr>
              <a:t>LCS</a:t>
            </a:r>
            <a:r>
              <a:rPr lang="en-US" altLang="zh-TW" sz="2800" smtClean="0">
                <a:latin typeface="Courier New" pitchFamily="49" charset="0"/>
                <a:sym typeface="Symbol" pitchFamily="18" charset="2"/>
              </a:rPr>
              <a:t>:</a:t>
            </a:r>
            <a:r>
              <a:rPr lang="en-US" altLang="zh-TW" sz="2800" smtClean="0">
                <a:solidFill>
                  <a:srgbClr val="FF3300"/>
                </a:solidFill>
                <a:latin typeface="Courier New" pitchFamily="49" charset="0"/>
              </a:rPr>
              <a:t>AG</a:t>
            </a:r>
            <a:r>
              <a:rPr lang="en-US" altLang="zh-TW" sz="2800" smtClean="0">
                <a:solidFill>
                  <a:schemeClr val="folHlink"/>
                </a:solidFill>
                <a:latin typeface="Courier New" pitchFamily="49" charset="0"/>
              </a:rPr>
              <a:t>ACG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800" smtClean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11268" name="Picture 133" descr="d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5715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312"/>
          <p:cNvSpPr txBox="1">
            <a:spLocks noChangeArrowheads="1"/>
          </p:cNvSpPr>
          <p:nvPr/>
        </p:nvSpPr>
        <p:spPr bwMode="auto">
          <a:xfrm>
            <a:off x="609600" y="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zh-TW" b="1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 Box 314"/>
          <p:cNvSpPr txBox="1">
            <a:spLocks noChangeArrowheads="1"/>
          </p:cNvSpPr>
          <p:nvPr/>
        </p:nvSpPr>
        <p:spPr bwMode="auto">
          <a:xfrm>
            <a:off x="228600" y="45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B</a:t>
            </a:r>
            <a:endParaRPr lang="en-US" altLang="zh-TW" b="1" i="1" baseline="-25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116013" y="1700213"/>
            <a:ext cx="70866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The Second Approach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TW" sz="44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TW" sz="4400" b="1">
                <a:latin typeface="Times New Roman" pitchFamily="18" charset="0"/>
                <a:cs typeface="Times New Roman" pitchFamily="18" charset="0"/>
              </a:rPr>
              <a:t>Hirschberg’s Algorithm</a:t>
            </a:r>
            <a:endParaRPr lang="en-US" altLang="zh-TW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go5">
  <a:themeElements>
    <a:clrScheme name="algo5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algo5">
      <a:majorFont>
        <a:latin typeface="Times New Roman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algo5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go5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go5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go5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go5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go5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go5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C:\temp\algo5.pot</Template>
  <TotalTime>11993</TotalTime>
  <Words>2479</Words>
  <Application>Microsoft Office PowerPoint</Application>
  <PresentationFormat>如螢幕大小 (4:3)</PresentationFormat>
  <Paragraphs>1303</Paragraphs>
  <Slides>47</Slides>
  <Notes>27</Notes>
  <HiddenSlides>0</HiddenSlides>
  <MMClips>0</MMClips>
  <ScaleCrop>false</ScaleCrop>
  <HeadingPairs>
    <vt:vector size="6" baseType="variant">
      <vt:variant>
        <vt:lpstr>佈景主題</vt:lpstr>
      </vt:variant>
      <vt:variant>
        <vt:i4>2</vt:i4>
      </vt:variant>
      <vt:variant>
        <vt:lpstr>內嵌 OLE 伺服程式</vt:lpstr>
      </vt:variant>
      <vt:variant>
        <vt:i4>6</vt:i4>
      </vt:variant>
      <vt:variant>
        <vt:lpstr>投影片標題</vt:lpstr>
      </vt:variant>
      <vt:variant>
        <vt:i4>47</vt:i4>
      </vt:variant>
    </vt:vector>
  </HeadingPairs>
  <TitlesOfParts>
    <vt:vector size="55" baseType="lpstr">
      <vt:lpstr>algo5</vt:lpstr>
      <vt:lpstr>預設簡報設計</vt:lpstr>
      <vt:lpstr>Visio</vt:lpstr>
      <vt:lpstr>點陣圖影像</vt:lpstr>
      <vt:lpstr>Equation</vt:lpstr>
      <vt:lpstr>文件</vt:lpstr>
      <vt:lpstr>方程式</vt:lpstr>
      <vt:lpstr>Microsoft Visio Drawing</vt:lpstr>
      <vt:lpstr>PowerPoint 簡報</vt:lpstr>
      <vt:lpstr>The Common Part of Sequences </vt:lpstr>
      <vt:lpstr>The Longest Common Subsequence </vt:lpstr>
      <vt:lpstr>PowerPoint 簡報</vt:lpstr>
      <vt:lpstr>Recursive Solution</vt:lpstr>
      <vt:lpstr>The LCS Algorithm</vt:lpstr>
      <vt:lpstr>PowerPoint 簡報</vt:lpstr>
      <vt:lpstr>PowerPoint 簡報</vt:lpstr>
      <vt:lpstr>PowerPoint 簡報</vt:lpstr>
      <vt:lpstr>Induction on Length</vt:lpstr>
      <vt:lpstr>Induction on Length</vt:lpstr>
      <vt:lpstr>Induction on Length</vt:lpstr>
      <vt:lpstr>Implementation</vt:lpstr>
      <vt:lpstr>Hirschberg’s LCS Algorithm</vt:lpstr>
      <vt:lpstr>PowerPoint 簡報</vt:lpstr>
      <vt:lpstr>The Pairs of Matching</vt:lpstr>
      <vt:lpstr>Candidate Tails</vt:lpstr>
      <vt:lpstr>Candidate Tails</vt:lpstr>
      <vt:lpstr>Candidate Tails</vt:lpstr>
      <vt:lpstr>Candidate Tails</vt:lpstr>
      <vt:lpstr>Candidate Tails</vt:lpstr>
      <vt:lpstr>Candidate Tails</vt:lpstr>
      <vt:lpstr>Implementation</vt:lpstr>
      <vt:lpstr>Hunt-Szymanski LCS Algorithm</vt:lpstr>
      <vt:lpstr>PowerPoint 簡報</vt:lpstr>
      <vt:lpstr>Sequence Alignment</vt:lpstr>
      <vt:lpstr>Gap Penalty</vt:lpstr>
      <vt:lpstr>Example for Sequence Alignment</vt:lpstr>
      <vt:lpstr>PAM250 Score Matrix</vt:lpstr>
      <vt:lpstr>Blosum62 Score Matrix</vt:lpstr>
      <vt:lpstr>The Affine Gap Penalty</vt:lpstr>
      <vt:lpstr>Definition of Affine Gap Penalty</vt:lpstr>
      <vt:lpstr>PowerPoint 簡報</vt:lpstr>
      <vt:lpstr>Multiple Sequence Alignment (MSA)</vt:lpstr>
      <vt:lpstr>Complexity of MSA</vt:lpstr>
      <vt:lpstr>PowerPoint 簡報</vt:lpstr>
      <vt:lpstr>The Constrained Sequence</vt:lpstr>
      <vt:lpstr>Example for CLCS Algorithm</vt:lpstr>
      <vt:lpstr>The CLCS Algorithm</vt:lpstr>
      <vt:lpstr>PowerPoint 簡報</vt:lpstr>
      <vt:lpstr>Doubly Conserved Synteny Block</vt:lpstr>
      <vt:lpstr>Example for the Merged LCS Problem</vt:lpstr>
      <vt:lpstr>Algorithms for Merged LCS</vt:lpstr>
      <vt:lpstr>PowerPoint 簡報</vt:lpstr>
      <vt:lpstr>The LCS Problem</vt:lpstr>
      <vt:lpstr>The Fixed Gap LCS Problem</vt:lpstr>
      <vt:lpstr>The Variable Gap LCS Problem</vt:lpstr>
    </vt:vector>
  </TitlesOfParts>
  <Company>CSE of 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Sequence Alignment Problem</dc:title>
  <dc:creator>Tsengkt</dc:creator>
  <cp:lastModifiedBy>user</cp:lastModifiedBy>
  <cp:revision>334</cp:revision>
  <dcterms:created xsi:type="dcterms:W3CDTF">2002-07-22T07:23:20Z</dcterms:created>
  <dcterms:modified xsi:type="dcterms:W3CDTF">2013-07-15T12:57:19Z</dcterms:modified>
</cp:coreProperties>
</file>