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263" r:id="rId3"/>
    <p:sldId id="258" r:id="rId4"/>
    <p:sldId id="266" r:id="rId5"/>
    <p:sldId id="259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82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9" r:id="rId34"/>
    <p:sldId id="310" r:id="rId35"/>
    <p:sldId id="311" r:id="rId36"/>
    <p:sldId id="306" r:id="rId37"/>
    <p:sldId id="308" r:id="rId38"/>
    <p:sldId id="318" r:id="rId39"/>
    <p:sldId id="319" r:id="rId40"/>
    <p:sldId id="341" r:id="rId41"/>
    <p:sldId id="342" r:id="rId42"/>
    <p:sldId id="343" r:id="rId43"/>
    <p:sldId id="344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13" r:id="rId63"/>
    <p:sldId id="314" r:id="rId64"/>
    <p:sldId id="315" r:id="rId65"/>
    <p:sldId id="316" r:id="rId66"/>
    <p:sldId id="317" r:id="rId67"/>
    <p:sldId id="260" r:id="rId68"/>
    <p:sldId id="261" r:id="rId69"/>
    <p:sldId id="262" r:id="rId70"/>
    <p:sldId id="339" r:id="rId71"/>
    <p:sldId id="340" r:id="rId72"/>
    <p:sldId id="338" r:id="rId73"/>
    <p:sldId id="312" r:id="rId74"/>
    <p:sldId id="283" r:id="rId75"/>
    <p:sldId id="284" r:id="rId76"/>
    <p:sldId id="285" r:id="rId77"/>
    <p:sldId id="286" r:id="rId78"/>
    <p:sldId id="287" r:id="rId7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07063-6BE0-4960-8761-D7690997EE80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9B09-A6D5-467D-85B9-F980FCD3B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91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FB601-A177-4CBA-B700-D8204DB1F94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0F345-9DEE-4E52-9ED1-42C56B399022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2870F-EE24-449D-9088-24A1958E322C}" type="slidenum">
              <a:rPr lang="en-US" altLang="zh-TW"/>
              <a:pPr/>
              <a:t>67</a:t>
            </a:fld>
            <a:endParaRPr lang="en-US" altLang="zh-TW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B9735-E675-4FFB-83A3-FBF673C4CC0C}" type="slidenum">
              <a:rPr lang="en-US" altLang="zh-TW"/>
              <a:pPr/>
              <a:t>68</a:t>
            </a:fld>
            <a:endParaRPr lang="en-US" altLang="zh-TW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20B40-D774-48D8-958A-A99C1B203636}" type="slidenum">
              <a:rPr lang="en-US" altLang="zh-TW"/>
              <a:pPr/>
              <a:t>69</a:t>
            </a:fld>
            <a:endParaRPr lang="en-US" altLang="zh-TW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20000" cy="769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48768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4 -</a:t>
            </a:r>
            <a:fld id="{A1BE6122-4DAC-49B6-ACCD-661EE60486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028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42F810-213B-4952-939C-5E54C19FB7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A796F7-9048-4FAC-B5A5-B4D6E494D4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02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901105-A588-41E0-86ED-18059A26A911}" type="datetimeFigureOut">
              <a:rPr lang="zh-TW" altLang="en-US" smtClean="0"/>
              <a:t>2013/7/18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F545A3-8DE7-41B2-B66D-474950FE9E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Longest Increasing Subsequence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6480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報告人：曾球庭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2013/07/19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114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E4CF-B174-4163-B8D3-F5548456337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928374" cy="36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17"/>
    </mc:Choice>
    <mc:Fallback xmlns="">
      <p:transition spd="slow" advTm="527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800" dirty="0" smtClean="0"/>
                  <a:t>If we record each set in an AVL tree, for each element </a:t>
                </a:r>
                <a:r>
                  <a:rPr lang="en-US" altLang="zh-TW" sz="2800" i="1" dirty="0" err="1"/>
                  <a:t>a</a:t>
                </a:r>
                <a:r>
                  <a:rPr lang="en-US" altLang="zh-TW" sz="2800" i="1" baseline="-25000" dirty="0" err="1"/>
                  <a:t>i</a:t>
                </a:r>
                <a:r>
                  <a:rPr lang="en-US" altLang="zh-TW" sz="2800" baseline="-25000" dirty="0"/>
                  <a:t> </a:t>
                </a:r>
                <a:r>
                  <a:rPr lang="en-US" altLang="zh-TW" sz="2800" baseline="-25000" dirty="0" smtClean="0"/>
                  <a:t> </a:t>
                </a:r>
                <a:r>
                  <a:rPr lang="en-US" altLang="zh-TW" sz="2800" dirty="0" smtClean="0"/>
                  <a:t>of </a:t>
                </a:r>
                <a:r>
                  <a:rPr lang="en-US" altLang="zh-TW" sz="2800" i="1" dirty="0" smtClean="0"/>
                  <a:t>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400" i="1" smtClean="0"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: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(log </a:t>
                </a:r>
                <a:r>
                  <a:rPr lang="en-US" altLang="zh-TW" sz="2400" i="1" dirty="0"/>
                  <a:t>u</a:t>
                </a:r>
                <a:r>
                  <a:rPr lang="en-US" altLang="zh-TW" sz="2400" dirty="0" smtClean="0"/>
                  <a:t>) time, </a:t>
                </a:r>
                <a:r>
                  <a:rPr lang="en-US" altLang="zh-TW" sz="2400" i="1" dirty="0" smtClean="0"/>
                  <a:t>u</a:t>
                </a:r>
                <a:r>
                  <a:rPr lang="en-US" altLang="zh-TW" sz="2400" dirty="0" smtClean="0"/>
                  <a:t> is the LIS length.</a:t>
                </a:r>
                <a:endParaRPr lang="en-US" altLang="zh-TW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zh-TW" sz="2400" dirty="0"/>
                  <a:t>Modify RIS: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(1) time.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sz="2400" dirty="0"/>
                  <a:t>Find predecessor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sz="24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: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(log </a:t>
                </a:r>
                <a:r>
                  <a:rPr lang="en-US" altLang="zh-TW" sz="2400" i="1" dirty="0"/>
                  <a:t>n</a:t>
                </a:r>
                <a:r>
                  <a:rPr lang="en-US" altLang="zh-TW" sz="2400" dirty="0"/>
                  <a:t>) time.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sz="2400" dirty="0"/>
                  <a:t>Insert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sz="24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: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(log </a:t>
                </a:r>
                <a:r>
                  <a:rPr lang="en-US" altLang="zh-TW" sz="2400" i="1" dirty="0"/>
                  <a:t>n</a:t>
                </a:r>
                <a:r>
                  <a:rPr lang="en-US" altLang="zh-TW" sz="2400" dirty="0"/>
                  <a:t>) time.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sz="2400" dirty="0"/>
                  <a:t>Calculate </a:t>
                </a:r>
                <a:r>
                  <a:rPr lang="en-US" altLang="zh-TW" sz="2400" i="1" dirty="0"/>
                  <a:t>H</a:t>
                </a:r>
                <a:r>
                  <a:rPr lang="en-US" altLang="zh-TW" sz="2400" dirty="0"/>
                  <a:t>: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(1) time.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TW" sz="2800" dirty="0"/>
                  <a:t>Trace out the LIS: </a:t>
                </a:r>
                <a:r>
                  <a:rPr lang="en-US" altLang="zh-TW" sz="2800" i="1" dirty="0"/>
                  <a:t>O</a:t>
                </a:r>
                <a:r>
                  <a:rPr lang="en-US" altLang="zh-TW" sz="2800" dirty="0"/>
                  <a:t>(</a:t>
                </a:r>
                <a:r>
                  <a:rPr lang="en-US" altLang="zh-TW" sz="2800" i="1" dirty="0"/>
                  <a:t>n</a:t>
                </a:r>
                <a:r>
                  <a:rPr lang="en-US" altLang="zh-TW" sz="2800" dirty="0"/>
                  <a:t>) time.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TW" sz="2800" dirty="0"/>
                  <a:t>Total: </a:t>
                </a:r>
                <a:r>
                  <a:rPr lang="en-US" altLang="zh-TW" sz="2800" i="1" dirty="0"/>
                  <a:t>O</a:t>
                </a:r>
                <a:r>
                  <a:rPr lang="en-US" altLang="zh-TW" sz="2800" dirty="0"/>
                  <a:t>(</a:t>
                </a:r>
                <a:r>
                  <a:rPr lang="en-US" altLang="zh-TW" sz="2800" i="1" dirty="0"/>
                  <a:t>n</a:t>
                </a:r>
                <a:r>
                  <a:rPr lang="en-US" altLang="zh-TW" sz="2800" dirty="0"/>
                  <a:t> log </a:t>
                </a:r>
                <a:r>
                  <a:rPr lang="en-US" altLang="zh-TW" sz="2800" i="1" dirty="0"/>
                  <a:t>n</a:t>
                </a:r>
                <a:r>
                  <a:rPr lang="en-US" altLang="zh-TW" sz="2800" dirty="0"/>
                  <a:t>) time, </a:t>
                </a:r>
                <a:r>
                  <a:rPr lang="en-US" altLang="zh-TW" sz="2800" i="1" dirty="0"/>
                  <a:t>O</a:t>
                </a:r>
                <a:r>
                  <a:rPr lang="en-US" altLang="zh-TW" sz="2800" dirty="0"/>
                  <a:t>(</a:t>
                </a:r>
                <a:r>
                  <a:rPr lang="en-US" altLang="zh-TW" sz="2800" i="1" dirty="0"/>
                  <a:t>n</a:t>
                </a:r>
                <a:r>
                  <a:rPr lang="en-US" altLang="zh-TW" sz="2800" dirty="0"/>
                  <a:t>) space.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1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CF85-60BA-4BC0-B1B3-F19703140AF6}" type="slidenum">
              <a:rPr lang="en-US" altLang="zh-TW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9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57"/>
    </mc:Choice>
    <mc:Fallback xmlns="">
      <p:transition spd="slow" advTm="7725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Sequence Constrained Longest Increasing </a:t>
            </a:r>
            <a:r>
              <a:rPr lang="en-US" altLang="zh-TW" dirty="0" smtClean="0"/>
              <a:t>Subsequence (SCLIS)</a:t>
            </a:r>
            <a:endParaRPr lang="en-US" altLang="zh-TW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Input: A string </a:t>
            </a:r>
            <a:r>
              <a:rPr lang="en-US" altLang="zh-TW" i="1" dirty="0"/>
              <a:t>S </a:t>
            </a:r>
            <a:r>
              <a:rPr lang="en-US" altLang="zh-TW" dirty="0"/>
              <a:t>and an increasing constraint </a:t>
            </a:r>
            <a:r>
              <a:rPr lang="en-US" altLang="zh-TW" i="1" dirty="0"/>
              <a:t>C.</a:t>
            </a:r>
          </a:p>
          <a:p>
            <a:r>
              <a:rPr lang="en-US" altLang="zh-TW" dirty="0"/>
              <a:t>Output: A longest increasing subsequence of </a:t>
            </a:r>
            <a:r>
              <a:rPr lang="en-US" altLang="zh-TW" i="1" dirty="0"/>
              <a:t>S</a:t>
            </a:r>
            <a:r>
              <a:rPr lang="en-US" altLang="zh-TW" dirty="0"/>
              <a:t> containing </a:t>
            </a:r>
            <a:r>
              <a:rPr lang="en-US" altLang="zh-TW" i="1" dirty="0"/>
              <a:t>C </a:t>
            </a:r>
            <a:r>
              <a:rPr lang="en-US" altLang="zh-TW" dirty="0"/>
              <a:t>as its subsequence.</a:t>
            </a:r>
          </a:p>
          <a:p>
            <a:r>
              <a:rPr lang="en-US" altLang="zh-TW" i="1" dirty="0"/>
              <a:t>S</a:t>
            </a:r>
            <a:r>
              <a:rPr lang="en-US" altLang="zh-TW" dirty="0"/>
              <a:t>=1529367, </a:t>
            </a:r>
            <a:r>
              <a:rPr lang="en-US" altLang="zh-TW" i="1" dirty="0"/>
              <a:t>C</a:t>
            </a:r>
            <a:r>
              <a:rPr lang="en-US" altLang="zh-TW" dirty="0"/>
              <a:t>=59</a:t>
            </a:r>
            <a:r>
              <a:rPr lang="en-US" altLang="zh-TW" dirty="0">
                <a:sym typeface="Wingdings" pitchFamily="2" charset="2"/>
              </a:rPr>
              <a:t>S</a:t>
            </a:r>
            <a:r>
              <a:rPr lang="en-US" altLang="zh-TW" dirty="0"/>
              <a:t>CLIS=159 (LIS=12367)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CBED-44BC-4F47-919A-B8C2FFE5AE0C}" type="slidenum">
              <a:rPr lang="en-US" altLang="zh-TW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20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9"/>
    </mc:Choice>
    <mc:Fallback xmlns="">
      <p:transition spd="slow" advTm="511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Rule of Thumb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Elements greater than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i</a:t>
            </a:r>
            <a:r>
              <a:rPr lang="en-US" altLang="zh-TW" dirty="0"/>
              <a:t> can only appear after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i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Constraint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i</a:t>
            </a:r>
            <a:r>
              <a:rPr lang="en-US" altLang="zh-TW" dirty="0"/>
              <a:t> can only appear after all smaller constraints have already appeared.</a:t>
            </a:r>
            <a:endParaRPr lang="en-US" altLang="zh-TW" baseline="-25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62C1-F497-4EED-A628-A9644934E974}" type="slidenum">
              <a:rPr lang="en-US" altLang="zh-TW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91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0"/>
    </mc:Choice>
    <mc:Fallback xmlns="">
      <p:transition spd="slow" advTm="404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</a:t>
            </a:r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Follow the layered approach of constrained longest common subsequence.</a:t>
                </a:r>
                <a:endParaRPr lang="en-US" altLang="zh-TW" dirty="0"/>
              </a:p>
              <a:p>
                <a:r>
                  <a:rPr lang="en-US" altLang="zh-TW" dirty="0"/>
                  <a:t>Put the </a:t>
                </a:r>
                <a:r>
                  <a:rPr lang="en-US" altLang="zh-TW" i="1" dirty="0" err="1"/>
                  <a:t>i</a:t>
                </a:r>
                <a:r>
                  <a:rPr lang="en-US" altLang="zh-TW" dirty="0" err="1"/>
                  <a:t>th</a:t>
                </a:r>
                <a:r>
                  <a:rPr lang="en-US" altLang="zh-TW" dirty="0"/>
                  <a:t> constraint in layer </a:t>
                </a:r>
                <a:r>
                  <a:rPr lang="en-US" altLang="zh-TW" i="1" dirty="0" err="1"/>
                  <a:t>i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Record the </a:t>
                </a:r>
                <a:r>
                  <a:rPr lang="en-US" altLang="zh-TW" dirty="0" smtClean="0"/>
                  <a:t>ISR </a:t>
                </a:r>
                <a:r>
                  <a:rPr lang="en-US" altLang="zh-TW" dirty="0" smtClean="0"/>
                  <a:t>of </a:t>
                </a:r>
                <a:r>
                  <a:rPr lang="en-US" altLang="zh-TW" dirty="0"/>
                  <a:t>the elements between the </a:t>
                </a:r>
                <a:r>
                  <a:rPr lang="en-US" altLang="zh-TW" i="1" dirty="0" err="1"/>
                  <a:t>i</a:t>
                </a:r>
                <a:r>
                  <a:rPr lang="en-US" altLang="zh-TW" dirty="0" err="1"/>
                  <a:t>th</a:t>
                </a:r>
                <a:r>
                  <a:rPr lang="en-US" altLang="zh-TW" dirty="0"/>
                  <a:t> constraint and (</a:t>
                </a:r>
                <a:r>
                  <a:rPr lang="en-US" altLang="zh-TW" i="1" dirty="0"/>
                  <a:t>i</a:t>
                </a:r>
                <a:r>
                  <a:rPr lang="en-US" altLang="zh-TW" dirty="0"/>
                  <a:t>+1)</a:t>
                </a:r>
                <a:r>
                  <a:rPr lang="en-US" altLang="zh-TW" dirty="0" err="1"/>
                  <a:t>th</a:t>
                </a:r>
                <a:r>
                  <a:rPr lang="en-US" altLang="zh-TW" dirty="0"/>
                  <a:t> constraint in layer </a:t>
                </a:r>
                <a:r>
                  <a:rPr lang="en-US" altLang="zh-TW" i="1" dirty="0"/>
                  <a:t>i</a:t>
                </a:r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in</a:t>
                </a:r>
                <a:r>
                  <a:rPr lang="en-US" altLang="zh-TW" i="1" dirty="0" smtClean="0"/>
                  <a:t> </a:t>
                </a:r>
                <a:r>
                  <a:rPr lang="en-US" altLang="zh-TW" i="1" dirty="0" err="1" smtClean="0"/>
                  <a:t>R</a:t>
                </a:r>
                <a:r>
                  <a:rPr lang="en-US" altLang="zh-TW" i="1" baseline="-25000" dirty="0" err="1" smtClean="0"/>
                  <a:t>i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zh-TW" i="1" dirty="0" smtClean="0">
                        <a:latin typeface="Cambria Math"/>
                      </a:rPr>
                      <m:t>=</m:t>
                    </m:r>
                    <m:r>
                      <a:rPr lang="en-US" altLang="zh-TW" i="1" dirty="0" err="1" smtClean="0">
                        <a:latin typeface="Cambria Math"/>
                      </a:rPr>
                      <m:t>𝑐</m:t>
                    </m:r>
                    <m:r>
                      <a:rPr lang="en-US" altLang="zh-TW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record the last element of </a:t>
                </a:r>
                <a:r>
                  <a:rPr lang="en-US" altLang="zh-TW" i="1" dirty="0" smtClean="0"/>
                  <a:t>R</a:t>
                </a:r>
                <a:r>
                  <a:rPr lang="en-US" altLang="zh-TW" i="1" baseline="-25000" dirty="0" smtClean="0"/>
                  <a:t>k</a:t>
                </a:r>
                <a:r>
                  <a:rPr lang="en-US" altLang="zh-TW" baseline="-25000" dirty="0" smtClean="0"/>
                  <a:t>-1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as </a:t>
                </a:r>
                <a:r>
                  <a:rPr lang="en-US" altLang="zh-TW" dirty="0" smtClean="0"/>
                  <a:t>the predecessor </a:t>
                </a:r>
                <a:r>
                  <a:rPr lang="en-US" altLang="zh-TW" dirty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baseline="-25000" dirty="0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TW" baseline="-25000" dirty="0" smtClean="0"/>
              </a:p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𝑎</m:t>
                    </m:r>
                    <m:r>
                      <a:rPr lang="en-US" altLang="zh-TW" i="1" baseline="-25000" dirty="0" err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 record the predecessor </a:t>
                </a:r>
                <a:r>
                  <a:rPr lang="en-US" altLang="zh-TW" dirty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𝑎</m:t>
                    </m:r>
                    <m:r>
                      <a:rPr lang="en-US" altLang="zh-TW" i="1" baseline="-25000" dirty="0" err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/>
                  <a:t> in </a:t>
                </a:r>
                <a:r>
                  <a:rPr lang="en-US" altLang="zh-TW" i="1" dirty="0" err="1"/>
                  <a:t>R</a:t>
                </a:r>
                <a:r>
                  <a:rPr lang="en-US" altLang="zh-TW" i="1" baseline="-25000" dirty="0" err="1"/>
                  <a:t>k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as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the predecessor 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𝑎</m:t>
                    </m:r>
                    <m:r>
                      <a:rPr lang="en-US" altLang="zh-TW" i="1" baseline="-25000" dirty="0">
                        <a:latin typeface="Cambria Math"/>
                      </a:rPr>
                      <m:t>𝑖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7D08-D7F2-4FA4-8D53-E51570E9B351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5292080" y="6021288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[Peng03]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0077449"/>
      </p:ext>
    </p:extLst>
  </p:cSld>
  <p:clrMapOvr>
    <a:masterClrMapping/>
  </p:clrMapOvr>
  <p:transition advTm="3165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E4CF-B174-4163-B8D3-F5548456337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683568" y="1775666"/>
            <a:ext cx="41296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dirty="0" smtClean="0"/>
              <a:t>S=7437315798, C=37</a:t>
            </a:r>
            <a:endParaRPr lang="en-US" altLang="zh-TW" sz="3600" dirty="0"/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683568" y="5192262"/>
            <a:ext cx="23310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dirty="0" smtClean="0"/>
              <a:t>SCLIS=3578</a:t>
            </a:r>
            <a:endParaRPr lang="en-US" altLang="zh-TW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9514"/>
            <a:ext cx="80577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55"/>
    </mc:Choice>
    <mc:Fallback xmlns="">
      <p:transition spd="slow" advTm="949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Complexity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we use array to do the implementation.</a:t>
            </a:r>
          </a:p>
          <a:p>
            <a:r>
              <a:rPr lang="en-US" altLang="zh-TW" dirty="0" smtClean="0"/>
              <a:t>For </a:t>
            </a:r>
            <a:r>
              <a:rPr lang="en-US" altLang="zh-TW" dirty="0"/>
              <a:t>each element in </a:t>
            </a:r>
            <a:r>
              <a:rPr lang="en-US" altLang="zh-TW" i="1" dirty="0"/>
              <a:t>S</a:t>
            </a:r>
          </a:p>
          <a:p>
            <a:pPr lvl="1"/>
            <a:r>
              <a:rPr lang="en-US" altLang="zh-TW" dirty="0"/>
              <a:t>Binary search </a:t>
            </a:r>
            <a:r>
              <a:rPr lang="en-US" altLang="zh-TW" dirty="0" smtClean="0"/>
              <a:t>on </a:t>
            </a:r>
            <a:r>
              <a:rPr lang="en-US" altLang="zh-TW" i="1" dirty="0"/>
              <a:t>C</a:t>
            </a:r>
            <a:r>
              <a:rPr lang="en-US" altLang="zh-TW" dirty="0"/>
              <a:t>: O(log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).</a:t>
            </a:r>
            <a:endParaRPr lang="en-US" altLang="zh-TW" dirty="0"/>
          </a:p>
          <a:p>
            <a:pPr lvl="1"/>
            <a:r>
              <a:rPr lang="en-US" altLang="zh-TW" dirty="0"/>
              <a:t>Modify the </a:t>
            </a:r>
            <a:r>
              <a:rPr lang="en-US" altLang="zh-TW" dirty="0" smtClean="0"/>
              <a:t>ISR: </a:t>
            </a:r>
            <a:r>
              <a:rPr lang="en-US" altLang="zh-TW" i="1" dirty="0"/>
              <a:t>O</a:t>
            </a:r>
            <a:r>
              <a:rPr lang="en-US" altLang="zh-TW" dirty="0"/>
              <a:t>(log </a:t>
            </a:r>
            <a:r>
              <a:rPr lang="en-US" altLang="zh-TW" i="1" dirty="0"/>
              <a:t>n</a:t>
            </a:r>
            <a:r>
              <a:rPr lang="en-US" altLang="zh-TW" dirty="0"/>
              <a:t>).</a:t>
            </a:r>
          </a:p>
          <a:p>
            <a:pPr lvl="1"/>
            <a:r>
              <a:rPr lang="en-US" altLang="zh-TW" dirty="0"/>
              <a:t>Set predecessor: </a:t>
            </a:r>
            <a:r>
              <a:rPr lang="en-US" altLang="zh-TW" i="1" dirty="0"/>
              <a:t>O</a:t>
            </a:r>
            <a:r>
              <a:rPr lang="en-US" altLang="zh-TW" dirty="0"/>
              <a:t>(1). </a:t>
            </a:r>
          </a:p>
          <a:p>
            <a:r>
              <a:rPr lang="en-US" altLang="zh-TW" dirty="0"/>
              <a:t>Trace out the CLIS: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time.</a:t>
            </a:r>
          </a:p>
          <a:p>
            <a:r>
              <a:rPr lang="en-US" altLang="zh-TW" dirty="0"/>
              <a:t>Totally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 log (</a:t>
            </a:r>
            <a:r>
              <a:rPr lang="en-US" altLang="zh-TW" i="1" dirty="0" err="1" smtClean="0"/>
              <a:t>n</a:t>
            </a:r>
            <a:r>
              <a:rPr lang="en-US" altLang="zh-TW" dirty="0" err="1" smtClean="0"/>
              <a:t>+</a:t>
            </a:r>
            <a:r>
              <a:rPr lang="en-US" altLang="zh-TW" i="1" dirty="0" err="1" smtClean="0"/>
              <a:t>r</a:t>
            </a:r>
            <a:r>
              <a:rPr lang="en-US" altLang="zh-TW" dirty="0" smtClean="0"/>
              <a:t>)) </a:t>
            </a:r>
            <a:r>
              <a:rPr lang="en-US" altLang="zh-TW" dirty="0"/>
              <a:t>time, O(</a:t>
            </a:r>
            <a:r>
              <a:rPr lang="en-US" altLang="zh-TW" i="1" dirty="0"/>
              <a:t>n</a:t>
            </a:r>
            <a:r>
              <a:rPr lang="en-US" altLang="zh-TW" dirty="0"/>
              <a:t>) </a:t>
            </a:r>
            <a:r>
              <a:rPr lang="en-US" altLang="zh-TW" dirty="0" smtClean="0"/>
              <a:t>space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A56F-E0D7-44AB-8A85-F7978AF24892}" type="slidenum">
              <a:rPr lang="en-US" altLang="zh-TW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8709860"/>
      </p:ext>
    </p:extLst>
  </p:cSld>
  <p:clrMapOvr>
    <a:masterClrMapping/>
  </p:clrMapOvr>
  <p:transition advTm="3918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Complexity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Record each row in a van </a:t>
            </a:r>
            <a:r>
              <a:rPr lang="en-US" altLang="zh-TW" dirty="0" err="1"/>
              <a:t>Emde</a:t>
            </a:r>
            <a:r>
              <a:rPr lang="en-US" altLang="zh-TW" dirty="0"/>
              <a:t> Boas priority queue.</a:t>
            </a:r>
          </a:p>
          <a:p>
            <a:r>
              <a:rPr lang="en-US" altLang="zh-TW" dirty="0"/>
              <a:t>Spend 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n </a:t>
            </a:r>
            <a:r>
              <a:rPr lang="en-US" altLang="zh-TW" dirty="0" smtClean="0"/>
              <a:t>log </a:t>
            </a:r>
            <a:r>
              <a:rPr lang="en-US" altLang="zh-TW" i="1" dirty="0" smtClean="0"/>
              <a:t>n</a:t>
            </a:r>
            <a:r>
              <a:rPr lang="en-US" altLang="zh-TW" dirty="0"/>
              <a:t>) time to sort, so we can transfer the input to [1, </a:t>
            </a:r>
            <a:r>
              <a:rPr lang="en-US" altLang="zh-TW" i="1" dirty="0"/>
              <a:t>n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Preprocessing: 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n</a:t>
            </a:r>
            <a:r>
              <a:rPr lang="en-US" altLang="zh-TW" baseline="30000" dirty="0" smtClean="0"/>
              <a:t>2 </a:t>
            </a:r>
            <a:r>
              <a:rPr lang="en-US" altLang="zh-TW" dirty="0" smtClean="0"/>
              <a:t>log </a:t>
            </a:r>
            <a:r>
              <a:rPr lang="en-US" altLang="zh-TW" dirty="0" err="1" smtClean="0"/>
              <a:t>log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n</a:t>
            </a:r>
            <a:r>
              <a:rPr lang="en-US" altLang="zh-TW" dirty="0"/>
              <a:t>) </a:t>
            </a:r>
            <a:r>
              <a:rPr lang="en-US" altLang="zh-TW" dirty="0" smtClean="0"/>
              <a:t>time for insert and predecessor.</a:t>
            </a:r>
            <a:endParaRPr lang="en-US" altLang="zh-TW" dirty="0"/>
          </a:p>
          <a:p>
            <a:r>
              <a:rPr lang="en-US" altLang="zh-TW" dirty="0"/>
              <a:t>Query: </a:t>
            </a:r>
            <a:r>
              <a:rPr lang="en-US" altLang="zh-TW" dirty="0" smtClean="0"/>
              <a:t>O(</a:t>
            </a:r>
            <a:r>
              <a:rPr lang="en-US" altLang="zh-TW" i="1" dirty="0" smtClean="0"/>
              <a:t>r </a:t>
            </a:r>
            <a:r>
              <a:rPr lang="en-US" altLang="zh-TW" dirty="0" smtClean="0"/>
              <a:t>+ |</a:t>
            </a:r>
            <a:r>
              <a:rPr lang="en-US" altLang="zh-TW" dirty="0"/>
              <a:t>OUTPUT|) </a:t>
            </a:r>
            <a:r>
              <a:rPr lang="en-US" altLang="zh-TW" dirty="0" smtClean="0"/>
              <a:t>time.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C161-BEAE-4B17-8828-A85CA57F2CD7}" type="slidenum">
              <a:rPr lang="en-US" altLang="zh-TW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5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6"/>
    </mc:Choice>
    <mc:Fallback xmlns="">
      <p:transition spd="slow" advTm="758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57D-2150-4D31-A381-0C495DF92193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LIS in Sliding Windows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Longest Increasing Subsequences in Sliding Windows. Theoretical Computer Science 321 (2004) 405–414</a:t>
            </a:r>
          </a:p>
          <a:p>
            <a:r>
              <a:rPr lang="en-US" altLang="zh-TW"/>
              <a:t>Find an LIS for all sliding windows (fix length).</a:t>
            </a:r>
          </a:p>
          <a:p>
            <a:r>
              <a:rPr lang="en-US" altLang="zh-TW"/>
              <a:t>O(nloglogn + nl)</a:t>
            </a:r>
          </a:p>
        </p:txBody>
      </p:sp>
    </p:spTree>
    <p:extLst>
      <p:ext uri="{BB962C8B-B14F-4D97-AF65-F5344CB8AC3E}">
        <p14:creationId xmlns:p14="http://schemas.microsoft.com/office/powerpoint/2010/main" val="30803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873E-A9F1-489C-AB79-DC966B973451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Row tower(1)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Input string=35274816</a:t>
            </a:r>
          </a:p>
          <a:p>
            <a:endParaRPr lang="en-US" altLang="zh-TW"/>
          </a:p>
        </p:txBody>
      </p:sp>
      <p:pic>
        <p:nvPicPr>
          <p:cNvPr id="13318" name="Picture 6" descr="RowT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r="51228" b="44440"/>
          <a:stretch>
            <a:fillRect/>
          </a:stretch>
        </p:blipFill>
        <p:spPr bwMode="auto">
          <a:xfrm>
            <a:off x="1187450" y="2997200"/>
            <a:ext cx="73453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Longest Increasing Subsequence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</a:t>
            </a:r>
            <a:r>
              <a:rPr lang="en-US" altLang="zh-TW" sz="2800" dirty="0" smtClean="0"/>
              <a:t>he </a:t>
            </a:r>
            <a:r>
              <a:rPr lang="en-US" altLang="zh-TW" sz="2800" dirty="0"/>
              <a:t>longest one among all increasing subsequences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of a given string.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e.g. 4 1 5 7 3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4 1 7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1 3 5 7 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4 7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1 5 7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4 5 7	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B41-F106-4C4E-9E36-902582626BC4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93534" y="3961507"/>
            <a:ext cx="496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/>
              <a:t>are increasing subsequences</a:t>
            </a: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2983672" y="2716212"/>
            <a:ext cx="73025" cy="792162"/>
          </a:xfrm>
          <a:prstGeom prst="rightBrace">
            <a:avLst>
              <a:gd name="adj1" fmla="val 903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86" name="AutoShape 6"/>
          <p:cNvSpPr>
            <a:spLocks/>
          </p:cNvSpPr>
          <p:nvPr/>
        </p:nvSpPr>
        <p:spPr bwMode="auto">
          <a:xfrm>
            <a:off x="2947160" y="3856464"/>
            <a:ext cx="73025" cy="1223962"/>
          </a:xfrm>
          <a:prstGeom prst="rightBrace">
            <a:avLst>
              <a:gd name="adj1" fmla="val 139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98098" y="2716212"/>
            <a:ext cx="450153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/>
              <a:t>are not increasing subsequences</a:t>
            </a:r>
          </a:p>
        </p:txBody>
      </p:sp>
      <p:sp>
        <p:nvSpPr>
          <p:cNvPr id="20488" name="AutoShape 8"/>
          <p:cNvSpPr>
            <a:spLocks/>
          </p:cNvSpPr>
          <p:nvPr/>
        </p:nvSpPr>
        <p:spPr bwMode="auto">
          <a:xfrm>
            <a:off x="4283968" y="5080426"/>
            <a:ext cx="4752528" cy="546100"/>
          </a:xfrm>
          <a:prstGeom prst="borderCallout1">
            <a:avLst>
              <a:gd name="adj1" fmla="val 20931"/>
              <a:gd name="adj2" fmla="val -1736"/>
              <a:gd name="adj3" fmla="val -57494"/>
              <a:gd name="adj4" fmla="val -269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800" dirty="0"/>
              <a:t>Find the longest among them</a:t>
            </a:r>
          </a:p>
        </p:txBody>
      </p:sp>
    </p:spTree>
    <p:extLst>
      <p:ext uri="{BB962C8B-B14F-4D97-AF65-F5344CB8AC3E}">
        <p14:creationId xmlns:p14="http://schemas.microsoft.com/office/powerpoint/2010/main" val="25427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64"/>
    </mc:Choice>
    <mc:Fallback xmlns="">
      <p:transition spd="slow" advTm="459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AC5-A303-4C56-A63B-81A75CF2956A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Row Tower(2)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/>
              <a:t>Input </a:t>
            </a:r>
            <a:r>
              <a:rPr lang="en-US" altLang="zh-TW" dirty="0" smtClean="0"/>
              <a:t>string=35274816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4343" name="Picture 7" descr="RowT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7" t="8868" b="17786"/>
          <a:stretch>
            <a:fillRect/>
          </a:stretch>
        </p:blipFill>
        <p:spPr bwMode="auto">
          <a:xfrm>
            <a:off x="1258888" y="2781300"/>
            <a:ext cx="6553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C73B-3D76-4896-9984-04CBD4DA088E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Row Tower(3)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A naïve implementation of the data structure using a van </a:t>
            </a:r>
            <a:r>
              <a:rPr lang="en-US" altLang="zh-TW" dirty="0" err="1"/>
              <a:t>Emde</a:t>
            </a:r>
            <a:r>
              <a:rPr lang="en-US" altLang="zh-TW" dirty="0"/>
              <a:t> Boas priority queue for each row takes O(1) time for expiring, O(</a:t>
            </a:r>
            <a:r>
              <a:rPr lang="en-US" altLang="zh-TW" dirty="0" err="1"/>
              <a:t>wloglogn</a:t>
            </a:r>
            <a:r>
              <a:rPr lang="en-US" altLang="zh-TW" dirty="0"/>
              <a:t>) time for adding each element and O(1) time for outputting the length of each subsequence. </a:t>
            </a:r>
            <a:r>
              <a:rPr lang="en-US" altLang="zh-TW" dirty="0" smtClean="0"/>
              <a:t> Total </a:t>
            </a:r>
            <a:r>
              <a:rPr lang="en-US" altLang="zh-TW" dirty="0"/>
              <a:t>time complexity would be O(</a:t>
            </a:r>
            <a:r>
              <a:rPr lang="en-US" altLang="zh-TW" dirty="0" err="1"/>
              <a:t>nwloglogn</a:t>
            </a:r>
            <a:r>
              <a:rPr lang="en-US" altLang="zh-TW" dirty="0"/>
              <a:t>), space complexity O(</a:t>
            </a:r>
            <a:r>
              <a:rPr lang="en-US" altLang="zh-TW" dirty="0" err="1"/>
              <a:t>nw</a:t>
            </a:r>
            <a:r>
              <a:rPr lang="en-US" altLang="zh-TW" dirty="0" smtClean="0"/>
              <a:t>).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1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9F-5417-41F3-AFA7-CD224C8C3049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structure(1)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d sequence</a:t>
            </a:r>
            <a:r>
              <a:rPr lang="zh-TW" altLang="en-US" dirty="0"/>
              <a:t>：</a:t>
            </a:r>
            <a:r>
              <a:rPr lang="en-US" altLang="zh-TW" dirty="0"/>
              <a:t>used to record the valid range of every element.</a:t>
            </a:r>
          </a:p>
          <a:p>
            <a:pPr>
              <a:lnSpc>
                <a:spcPct val="90000"/>
              </a:lnSpc>
            </a:pPr>
            <a:r>
              <a:rPr lang="el-GR" altLang="zh-TW" dirty="0" smtClean="0"/>
              <a:t>σ</a:t>
            </a:r>
            <a:r>
              <a:rPr lang="en-US" altLang="zh-TW" dirty="0" smtClean="0"/>
              <a:t> sequence</a:t>
            </a:r>
            <a:r>
              <a:rPr lang="zh-TW" altLang="el-GR" dirty="0"/>
              <a:t>：</a:t>
            </a:r>
            <a:r>
              <a:rPr lang="en-US" altLang="zh-TW" dirty="0"/>
              <a:t>used to record the sequence of expiration.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Principle row</a:t>
            </a:r>
            <a:r>
              <a:rPr lang="zh-TW" altLang="el-GR" dirty="0"/>
              <a:t>：</a:t>
            </a:r>
            <a:r>
              <a:rPr lang="en-US" altLang="zh-TW" dirty="0"/>
              <a:t>used to record the LIS of the entire substring.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m sequence</a:t>
            </a:r>
            <a:r>
              <a:rPr lang="zh-TW" altLang="el-GR" dirty="0"/>
              <a:t>：</a:t>
            </a:r>
            <a:r>
              <a:rPr lang="en-US" altLang="zh-TW" dirty="0"/>
              <a:t>number of duplicate rows.</a:t>
            </a:r>
            <a:endParaRPr lang="el-GR" altLang="zh-TW" dirty="0"/>
          </a:p>
        </p:txBody>
      </p:sp>
    </p:spTree>
    <p:extLst>
      <p:ext uri="{BB962C8B-B14F-4D97-AF65-F5344CB8AC3E}">
        <p14:creationId xmlns:p14="http://schemas.microsoft.com/office/powerpoint/2010/main" val="37241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8909-1EE2-4F8F-B0B1-1C4C1ED3D79A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Structure(2)</a:t>
            </a:r>
          </a:p>
        </p:txBody>
      </p:sp>
      <p:pic>
        <p:nvPicPr>
          <p:cNvPr id="18436" name="Picture 4" descr="RowTowersE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1" r="5225"/>
          <a:stretch>
            <a:fillRect/>
          </a:stretch>
        </p:blipFill>
        <p:spPr bwMode="auto">
          <a:xfrm>
            <a:off x="3563938" y="2133600"/>
            <a:ext cx="23034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 flipH="1">
            <a:off x="323850" y="3141663"/>
            <a:ext cx="2160588" cy="1655762"/>
          </a:xfrm>
          <a:prstGeom prst="wedgeRectCallout">
            <a:avLst>
              <a:gd name="adj1" fmla="val -105917"/>
              <a:gd name="adj2" fmla="val -231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400">
                <a:latin typeface="Times New Roman" pitchFamily="18" charset="0"/>
              </a:rPr>
              <a:t>PR = (1,4,7,8)</a:t>
            </a:r>
          </a:p>
          <a:p>
            <a:pPr algn="ctr"/>
            <a:r>
              <a:rPr lang="en-US" altLang="zh-TW" sz="2400" i="1">
                <a:latin typeface="Times New Roman" pitchFamily="18" charset="0"/>
              </a:rPr>
              <a:t>m</a:t>
            </a:r>
            <a:r>
              <a:rPr lang="en-US" altLang="zh-TW" sz="2400">
                <a:latin typeface="Times New Roman" pitchFamily="18" charset="0"/>
              </a:rPr>
              <a:t> = (1,2,2,2)</a:t>
            </a:r>
          </a:p>
          <a:p>
            <a:pPr algn="ctr"/>
            <a:r>
              <a:rPr lang="en-US" altLang="zh-TW" sz="2400" i="1">
                <a:latin typeface="Times New Roman" pitchFamily="18" charset="0"/>
              </a:rPr>
              <a:t>d</a:t>
            </a:r>
            <a:r>
              <a:rPr lang="en-US" altLang="zh-TW" sz="2400">
                <a:latin typeface="Times New Roman" pitchFamily="18" charset="0"/>
              </a:rPr>
              <a:t> = (7,3,1,5)</a:t>
            </a:r>
          </a:p>
          <a:p>
            <a:pPr algn="ctr"/>
            <a:r>
              <a:rPr lang="el-GR" altLang="zh-TW" sz="24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= (4,2,1,3)</a:t>
            </a:r>
            <a:endParaRPr lang="el-GR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flipV="1">
            <a:off x="6732588" y="2782888"/>
            <a:ext cx="2089150" cy="1655762"/>
          </a:xfrm>
          <a:prstGeom prst="wedgeRectCallout">
            <a:avLst>
              <a:gd name="adj1" fmla="val -90199"/>
              <a:gd name="adj2" fmla="val 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zh-TW" sz="2400">
                <a:latin typeface="Times New Roman" pitchFamily="18" charset="0"/>
              </a:rPr>
              <a:t>PR = (1,4,6,8)</a:t>
            </a:r>
          </a:p>
          <a:p>
            <a:pPr algn="ctr"/>
            <a:r>
              <a:rPr lang="en-US" altLang="zh-TW" sz="2400" i="1">
                <a:latin typeface="Times New Roman" pitchFamily="18" charset="0"/>
              </a:rPr>
              <a:t>m</a:t>
            </a:r>
            <a:r>
              <a:rPr lang="en-US" altLang="zh-TW" sz="2400">
                <a:latin typeface="Times New Roman" pitchFamily="18" charset="0"/>
              </a:rPr>
              <a:t> = (1,2,4,1)</a:t>
            </a:r>
          </a:p>
          <a:p>
            <a:pPr algn="ctr"/>
            <a:r>
              <a:rPr lang="en-US" altLang="zh-TW" sz="2400" i="1">
                <a:latin typeface="Times New Roman" pitchFamily="18" charset="0"/>
              </a:rPr>
              <a:t>d</a:t>
            </a:r>
            <a:r>
              <a:rPr lang="en-US" altLang="zh-TW" sz="2400">
                <a:latin typeface="Times New Roman" pitchFamily="18" charset="0"/>
              </a:rPr>
              <a:t> = (7,3,8,1)</a:t>
            </a:r>
          </a:p>
          <a:p>
            <a:pPr algn="ctr"/>
            <a:r>
              <a:rPr lang="el-GR" altLang="zh-TW" sz="2400" b="1">
                <a:latin typeface="Times New Roman" pitchFamily="18" charset="0"/>
              </a:rPr>
              <a:t>σ</a:t>
            </a:r>
            <a:r>
              <a:rPr lang="en-US" altLang="zh-TW" sz="2400">
                <a:latin typeface="Times New Roman" pitchFamily="18" charset="0"/>
              </a:rPr>
              <a:t>= (3,2,4,1)</a:t>
            </a:r>
          </a:p>
        </p:txBody>
      </p:sp>
      <p:sp>
        <p:nvSpPr>
          <p:cNvPr id="18441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576263" cy="431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6341-1021-4EEA-88AA-8249633601AF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Add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400" i="1">
                <a:latin typeface="Times New Roman" pitchFamily="18" charset="0"/>
              </a:rPr>
              <a:t>i</a:t>
            </a:r>
            <a:r>
              <a:rPr lang="en-US" altLang="zh-TW" sz="2400" i="1" baseline="-25000">
                <a:latin typeface="Times New Roman" pitchFamily="18" charset="0"/>
              </a:rPr>
              <a:t>t</a:t>
            </a:r>
            <a:r>
              <a:rPr lang="en-US" altLang="zh-TW" sz="2400" baseline="-25000">
                <a:latin typeface="Times New Roman" pitchFamily="18" charset="0"/>
              </a:rPr>
              <a:t>+1</a:t>
            </a:r>
            <a:r>
              <a:rPr lang="en-US" altLang="zh-TW" sz="2400">
                <a:latin typeface="Times New Roman" pitchFamily="18" charset="0"/>
              </a:rPr>
              <a:t> is the least index larger than </a:t>
            </a:r>
            <a:r>
              <a:rPr lang="en-US" altLang="zh-TW" sz="2400" i="1">
                <a:latin typeface="Times New Roman" pitchFamily="18" charset="0"/>
              </a:rPr>
              <a:t>i</a:t>
            </a:r>
            <a:r>
              <a:rPr lang="en-US" altLang="zh-TW" sz="2400" i="1" baseline="-25000">
                <a:latin typeface="Times New Roman" pitchFamily="18" charset="0"/>
              </a:rPr>
              <a:t>t</a:t>
            </a:r>
            <a:r>
              <a:rPr lang="en-US" altLang="zh-TW" sz="2400">
                <a:latin typeface="Times New Roman" pitchFamily="18" charset="0"/>
              </a:rPr>
              <a:t> for which </a:t>
            </a:r>
            <a:r>
              <a:rPr lang="en-US" altLang="zh-TW" sz="2400" i="1">
                <a:latin typeface="Times New Roman" pitchFamily="18" charset="0"/>
              </a:rPr>
              <a:t>d</a:t>
            </a:r>
            <a:r>
              <a:rPr lang="en-US" altLang="zh-TW" sz="2400">
                <a:latin typeface="Times New Roman" pitchFamily="18" charset="0"/>
              </a:rPr>
              <a:t>(</a:t>
            </a:r>
            <a:r>
              <a:rPr lang="en-US" altLang="zh-TW" sz="2400" i="1">
                <a:latin typeface="Times New Roman" pitchFamily="18" charset="0"/>
              </a:rPr>
              <a:t>i</a:t>
            </a:r>
            <a:r>
              <a:rPr lang="en-US" altLang="zh-TW" sz="2400" i="1" baseline="-25000">
                <a:latin typeface="Times New Roman" pitchFamily="18" charset="0"/>
              </a:rPr>
              <a:t>t</a:t>
            </a:r>
            <a:r>
              <a:rPr lang="en-US" altLang="zh-TW" sz="2400" baseline="-25000">
                <a:latin typeface="Times New Roman" pitchFamily="18" charset="0"/>
              </a:rPr>
              <a:t>+1</a:t>
            </a:r>
            <a:r>
              <a:rPr lang="en-US" altLang="zh-TW" sz="2400">
                <a:latin typeface="Times New Roman" pitchFamily="18" charset="0"/>
              </a:rPr>
              <a:t>)&gt;</a:t>
            </a:r>
            <a:r>
              <a:rPr lang="en-US" altLang="zh-TW" sz="2400" i="1">
                <a:latin typeface="Times New Roman" pitchFamily="18" charset="0"/>
              </a:rPr>
              <a:t>d</a:t>
            </a:r>
            <a:r>
              <a:rPr lang="en-US" altLang="zh-TW" sz="2400">
                <a:latin typeface="Times New Roman" pitchFamily="18" charset="0"/>
              </a:rPr>
              <a:t>(</a:t>
            </a:r>
            <a:r>
              <a:rPr lang="en-US" altLang="zh-TW" sz="2400" i="1">
                <a:latin typeface="Times New Roman" pitchFamily="18" charset="0"/>
              </a:rPr>
              <a:t>i</a:t>
            </a:r>
            <a:r>
              <a:rPr lang="en-US" altLang="zh-TW" sz="2400" i="1" baseline="-25000">
                <a:latin typeface="Times New Roman" pitchFamily="18" charset="0"/>
              </a:rPr>
              <a:t>t</a:t>
            </a:r>
            <a:r>
              <a:rPr lang="en-US" altLang="zh-TW" sz="2400">
                <a:latin typeface="Times New Roman" pitchFamily="18" charset="0"/>
              </a:rPr>
              <a:t> ), the sequence </a:t>
            </a:r>
            <a:r>
              <a:rPr lang="en-US" altLang="zh-TW" sz="2400" i="1">
                <a:latin typeface="Times New Roman" pitchFamily="18" charset="0"/>
              </a:rPr>
              <a:t>d</a:t>
            </a:r>
            <a:r>
              <a:rPr lang="en-US" altLang="zh-TW" sz="2400">
                <a:latin typeface="Times New Roman" pitchFamily="18" charset="0"/>
              </a:rPr>
              <a:t> is updated according to: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</a:t>
            </a:r>
            <a:r>
              <a:rPr lang="en-US" altLang="zh-TW" sz="2800" i="1">
                <a:latin typeface="Times New Roman" pitchFamily="18" charset="0"/>
              </a:rPr>
              <a:t>d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i</a:t>
            </a:r>
            <a:r>
              <a:rPr lang="en-US" altLang="zh-TW" sz="2800" i="1" baseline="-25000">
                <a:latin typeface="Times New Roman" pitchFamily="18" charset="0"/>
              </a:rPr>
              <a:t>t</a:t>
            </a:r>
            <a:r>
              <a:rPr lang="en-US" altLang="zh-TW" sz="2800" baseline="-25000">
                <a:latin typeface="Times New Roman" pitchFamily="18" charset="0"/>
              </a:rPr>
              <a:t>+1</a:t>
            </a:r>
            <a:r>
              <a:rPr lang="en-US" altLang="zh-TW" sz="2800">
                <a:latin typeface="Times New Roman" pitchFamily="18" charset="0"/>
              </a:rPr>
              <a:t>) = d(</a:t>
            </a:r>
            <a:r>
              <a:rPr lang="en-US" altLang="zh-TW" sz="2800" i="1">
                <a:latin typeface="Times New Roman" pitchFamily="18" charset="0"/>
              </a:rPr>
              <a:t>i</a:t>
            </a:r>
            <a:r>
              <a:rPr lang="en-US" altLang="zh-TW" sz="2800" i="1" baseline="-25000">
                <a:latin typeface="Times New Roman" pitchFamily="18" charset="0"/>
              </a:rPr>
              <a:t>t</a:t>
            </a:r>
            <a:r>
              <a:rPr lang="en-US" altLang="zh-TW" sz="2800">
                <a:latin typeface="Times New Roman" pitchFamily="18" charset="0"/>
              </a:rPr>
              <a:t>) for </a:t>
            </a:r>
            <a:r>
              <a:rPr lang="en-US" altLang="zh-TW" sz="2800" i="1">
                <a:latin typeface="Times New Roman" pitchFamily="18" charset="0"/>
              </a:rPr>
              <a:t>t</a:t>
            </a:r>
            <a:r>
              <a:rPr lang="en-US" altLang="zh-TW" sz="2800">
                <a:latin typeface="Times New Roman" pitchFamily="18" charset="0"/>
              </a:rPr>
              <a:t> = 1,2… </a:t>
            </a:r>
            <a:r>
              <a:rPr lang="en-US" altLang="zh-TW" sz="2800" i="1">
                <a:latin typeface="Times New Roman" pitchFamily="18" charset="0"/>
              </a:rPr>
              <a:t>k</a:t>
            </a:r>
            <a:r>
              <a:rPr lang="en-US" altLang="zh-TW" sz="2800">
                <a:latin typeface="Times New Roman" pitchFamily="18" charset="0"/>
              </a:rPr>
              <a:t>-1, (means “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</a:rPr>
              <a:t>shift</a:t>
            </a:r>
            <a:r>
              <a:rPr lang="en-US" altLang="zh-TW" sz="2800">
                <a:latin typeface="Times New Roman" pitchFamily="18" charset="0"/>
              </a:rPr>
              <a:t>”)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</a:rPr>
              <a:t>	</a:t>
            </a:r>
            <a:r>
              <a:rPr lang="en-US" altLang="zh-TW" sz="2800" i="1">
                <a:latin typeface="Times New Roman" pitchFamily="18" charset="0"/>
              </a:rPr>
              <a:t>d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i</a:t>
            </a:r>
            <a:r>
              <a:rPr lang="en-US" altLang="zh-TW" sz="2800" baseline="-25000">
                <a:latin typeface="Times New Roman" pitchFamily="18" charset="0"/>
              </a:rPr>
              <a:t>1</a:t>
            </a:r>
            <a:r>
              <a:rPr lang="en-US" altLang="zh-TW" sz="2800">
                <a:latin typeface="Times New Roman" pitchFamily="18" charset="0"/>
              </a:rPr>
              <a:t>) = </a:t>
            </a:r>
            <a:r>
              <a:rPr lang="en-US" altLang="zh-TW" sz="2800" i="1">
                <a:latin typeface="Times New Roman" pitchFamily="18" charset="0"/>
              </a:rPr>
              <a:t>w</a:t>
            </a:r>
            <a:r>
              <a:rPr lang="en-US" altLang="zh-TW" sz="2800">
                <a:latin typeface="Times New Roman" pitchFamily="18" charset="0"/>
              </a:rPr>
              <a:t> + 1: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</a:rPr>
              <a:t>	Similarly, the update of </a:t>
            </a:r>
            <a:r>
              <a:rPr lang="el-GR" altLang="zh-TW" sz="28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>
                <a:latin typeface="Times New Roman" pitchFamily="18" charset="0"/>
              </a:rPr>
              <a:t>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altLang="zh-TW" sz="28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i</a:t>
            </a:r>
            <a:r>
              <a:rPr lang="en-US" altLang="zh-TW" sz="2800" i="1" baseline="-25000">
                <a:latin typeface="Times New Roman" pitchFamily="18" charset="0"/>
              </a:rPr>
              <a:t>t</a:t>
            </a:r>
            <a:r>
              <a:rPr lang="en-US" altLang="zh-TW" sz="2800" baseline="-25000">
                <a:latin typeface="Times New Roman" pitchFamily="18" charset="0"/>
              </a:rPr>
              <a:t>+1</a:t>
            </a:r>
            <a:r>
              <a:rPr lang="en-US" altLang="zh-TW" sz="2800">
                <a:latin typeface="Times New Roman" pitchFamily="18" charset="0"/>
              </a:rPr>
              <a:t>) = </a:t>
            </a:r>
            <a:r>
              <a:rPr lang="el-GR" altLang="zh-TW" sz="28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i</a:t>
            </a:r>
            <a:r>
              <a:rPr lang="en-US" altLang="zh-TW" sz="2800" i="1" baseline="-25000">
                <a:latin typeface="Times New Roman" pitchFamily="18" charset="0"/>
              </a:rPr>
              <a:t>t</a:t>
            </a:r>
            <a:r>
              <a:rPr lang="en-US" altLang="zh-TW" sz="2800">
                <a:latin typeface="Times New Roman" pitchFamily="18" charset="0"/>
              </a:rPr>
              <a:t>) for </a:t>
            </a:r>
            <a:r>
              <a:rPr lang="en-US" altLang="zh-TW" sz="2800" i="1">
                <a:latin typeface="Times New Roman" pitchFamily="18" charset="0"/>
              </a:rPr>
              <a:t>t</a:t>
            </a:r>
            <a:r>
              <a:rPr lang="en-US" altLang="zh-TW" sz="2800">
                <a:latin typeface="Times New Roman" pitchFamily="18" charset="0"/>
              </a:rPr>
              <a:t> = 1,2…</a:t>
            </a:r>
            <a:r>
              <a:rPr lang="en-US" altLang="zh-TW" sz="2800" i="1">
                <a:latin typeface="Times New Roman" pitchFamily="18" charset="0"/>
              </a:rPr>
              <a:t>k</a:t>
            </a:r>
            <a:r>
              <a:rPr lang="en-US" altLang="zh-TW" sz="2800">
                <a:latin typeface="Times New Roman" pitchFamily="18" charset="0"/>
              </a:rPr>
              <a:t>-1, (also means “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</a:rPr>
              <a:t>shift</a:t>
            </a:r>
            <a:r>
              <a:rPr lang="en-US" altLang="zh-TW" sz="2800">
                <a:latin typeface="Times New Roman" pitchFamily="18" charset="0"/>
              </a:rPr>
              <a:t>”)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</a:rPr>
              <a:t>	</a:t>
            </a:r>
            <a:r>
              <a:rPr lang="el-GR" altLang="zh-TW" sz="28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i</a:t>
            </a:r>
            <a:r>
              <a:rPr lang="en-US" altLang="zh-TW" sz="2800" baseline="-25000">
                <a:latin typeface="Times New Roman" pitchFamily="18" charset="0"/>
              </a:rPr>
              <a:t>1</a:t>
            </a:r>
            <a:r>
              <a:rPr lang="en-US" altLang="zh-TW" sz="2800">
                <a:latin typeface="Times New Roman" pitchFamily="18" charset="0"/>
              </a:rPr>
              <a:t>) = </a:t>
            </a:r>
            <a:r>
              <a:rPr lang="en-US" altLang="zh-TW" sz="2800" i="1">
                <a:latin typeface="Times New Roman" pitchFamily="18" charset="0"/>
              </a:rPr>
              <a:t>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</a:t>
            </a:r>
            <a:r>
              <a:rPr lang="en-US" altLang="zh-TW" sz="200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This operation cost </a:t>
            </a:r>
            <a:r>
              <a:rPr lang="en-US" altLang="zh-TW" sz="2000" b="1" i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O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b="1" i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),</a:t>
            </a:r>
            <a:r>
              <a:rPr lang="en-US" altLang="zh-TW" sz="2000">
                <a:latin typeface="Times New Roman" pitchFamily="18" charset="0"/>
                <a:sym typeface="Wingdings" pitchFamily="2" charset="2"/>
              </a:rPr>
              <a:t> where </a:t>
            </a:r>
            <a:r>
              <a:rPr lang="en-US" altLang="zh-TW" sz="2000" i="1"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altLang="zh-TW" sz="2000">
                <a:latin typeface="Times New Roman" pitchFamily="18" charset="0"/>
                <a:sym typeface="Wingdings" pitchFamily="2" charset="2"/>
              </a:rPr>
              <a:t> is the length of LIS in the processing window</a:t>
            </a: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488" y="6092825"/>
            <a:ext cx="576262" cy="4318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7AA4-EFB4-4688-8672-A0209132B0FF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Example(1)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Input Sequence=35274816</a:t>
            </a:r>
          </a:p>
          <a:p>
            <a:endParaRPr lang="en-US" altLang="zh-TW"/>
          </a:p>
        </p:txBody>
      </p:sp>
      <p:pic>
        <p:nvPicPr>
          <p:cNvPr id="28676" name="Picture 4" descr="RowT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r="51228" b="44440"/>
          <a:stretch>
            <a:fillRect/>
          </a:stretch>
        </p:blipFill>
        <p:spPr bwMode="auto">
          <a:xfrm>
            <a:off x="1619250" y="2565400"/>
            <a:ext cx="62642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87450" y="4581525"/>
            <a:ext cx="10080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d=(1)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71775" y="4581525"/>
            <a:ext cx="9366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d=(1,2)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=(1,2)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211638" y="4581525"/>
            <a:ext cx="100806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d=(3,1)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=(2,1)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508625" y="4581525"/>
            <a:ext cx="11525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d=(3,1,4)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=(2,1,3)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092950" y="4581525"/>
            <a:ext cx="10810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d=(3,5,1)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=(2,3,1)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2692-0509-4854-8FD6-1E0C9DC8715A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/>
              <a:t>Input </a:t>
            </a:r>
            <a:r>
              <a:rPr lang="en-US" altLang="zh-TW" dirty="0" smtClean="0"/>
              <a:t>sequence=35274816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29700" name="Picture 4" descr="RowT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7" t="8868" b="17786"/>
          <a:stretch>
            <a:fillRect/>
          </a:stretch>
        </p:blipFill>
        <p:spPr bwMode="auto">
          <a:xfrm>
            <a:off x="1258888" y="2565400"/>
            <a:ext cx="65532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42988" y="5157788"/>
            <a:ext cx="100647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d=(3,5.1)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=(2,3,1)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41563" y="5157788"/>
            <a:ext cx="122237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d=(3,5,1,6)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=(2,3,1,4)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40200" y="5157788"/>
            <a:ext cx="13684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d=(7,3,1,5)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=(4,2,1,3)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56325" y="5157788"/>
            <a:ext cx="13684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d=(7,3,8,1)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=(3,2,4,1)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1C6D-0957-416D-85F9-0BB86A757FE9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Expire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>
                <a:latin typeface="Times New Roman" pitchFamily="18" charset="0"/>
              </a:rPr>
              <a:t>The expire operation simply 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</a:rPr>
              <a:t>subtracts 1 from each element of d and deletes the element with expiry time 0 (if there is one) from R.</a:t>
            </a:r>
            <a:r>
              <a:rPr lang="en-US" altLang="zh-TW" sz="2800">
                <a:latin typeface="Times New Roman" pitchFamily="18" charset="0"/>
              </a:rPr>
              <a:t> If no deletion occurs then </a:t>
            </a:r>
            <a:r>
              <a:rPr lang="el-GR" altLang="zh-TW" sz="28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>
                <a:latin typeface="Times New Roman" pitchFamily="18" charset="0"/>
              </a:rPr>
              <a:t> is unchanged. Otherwise, the element 1 is deleted from </a:t>
            </a:r>
            <a:r>
              <a:rPr lang="el-GR" altLang="zh-TW" sz="28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>
                <a:latin typeface="Times New Roman" pitchFamily="18" charset="0"/>
              </a:rPr>
              <a:t> and the remaining values are decreased by 1.</a:t>
            </a:r>
          </a:p>
          <a:p>
            <a:pPr>
              <a:buFont typeface="Wingdings" pitchFamily="2" charset="2"/>
              <a:buNone/>
            </a:pPr>
            <a:r>
              <a:rPr lang="en-US" altLang="zh-TW" sz="3600">
                <a:latin typeface="Times New Roman" pitchFamily="18" charset="0"/>
              </a:rPr>
              <a:t>	</a:t>
            </a:r>
            <a:r>
              <a:rPr lang="en-US" altLang="zh-TW" sz="200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This operation cost </a:t>
            </a:r>
            <a:r>
              <a:rPr lang="en-US" altLang="zh-TW" sz="2000" b="1" i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O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b="1" i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altLang="zh-TW" sz="2000">
                <a:latin typeface="Times New Roman" pitchFamily="18" charset="0"/>
                <a:sym typeface="Wingdings" pitchFamily="2" charset="2"/>
              </a:rPr>
              <a:t>, where l is the length of LIS in the processing window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21388"/>
            <a:ext cx="576263" cy="431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B9B3-FF96-418E-B1C6-33B6D4F5C008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19137"/>
          </a:xfrm>
        </p:spPr>
        <p:txBody>
          <a:bodyPr/>
          <a:lstStyle/>
          <a:p>
            <a:r>
              <a:rPr lang="en-US" altLang="zh-TW" sz="3200"/>
              <a:t>An Example</a:t>
            </a:r>
          </a:p>
        </p:txBody>
      </p:sp>
      <p:pic>
        <p:nvPicPr>
          <p:cNvPr id="21507" name="Picture 3" descr="exampl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8" y="836613"/>
            <a:ext cx="8964612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42988" y="332422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PR=(2,3,6,8)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m=(1,3,1,1)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d=(1,4,5,6)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=(1,2,3,4)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76600" y="332422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PR=(3,4,8)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m=(3,1,2)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d=(3,6,4)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=(1,3,2)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08625" y="332422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PR=(3,4,8,9)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m=(2,1,2,1)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d=(2,5,3,6)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=(1,3,2,4)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596188" y="332422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PR=(1,4,8,9)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m=(1,1,2,2)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d=(6,1,2,4)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=(4,1,2,3)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195513" y="498157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PR=(3,6,8)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m=(3,1,1)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d=(3,</a:t>
            </a:r>
            <a:r>
              <a:rPr lang="en-US" altLang="zh-TW" b="1">
                <a:solidFill>
                  <a:srgbClr val="0033CC"/>
                </a:solidFill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,</a:t>
            </a: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altLang="zh-TW">
                <a:latin typeface="Times New Roman" pitchFamily="18" charset="0"/>
              </a:rPr>
              <a:t>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=(1,</a:t>
            </a:r>
            <a:r>
              <a:rPr lang="en-US" altLang="zh-TW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356100" y="498157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PR=(3,4,8)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m=(2,1,2)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d=(2,5,3)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=(1,3,2)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516688" y="4981575"/>
            <a:ext cx="1368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PR=(3,4,8,9)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m=(1,1,2,1)</a:t>
            </a:r>
          </a:p>
          <a:p>
            <a:pPr algn="ctr"/>
            <a:r>
              <a:rPr lang="en-US" altLang="zh-TW">
                <a:latin typeface="Times New Roman" pitchFamily="18" charset="0"/>
              </a:rPr>
              <a:t>d=(</a:t>
            </a:r>
            <a:r>
              <a:rPr lang="en-US" altLang="zh-TW" b="1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,</a:t>
            </a: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,2,</a:t>
            </a: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altLang="zh-TW">
                <a:latin typeface="Times New Roman" pitchFamily="18" charset="0"/>
              </a:rPr>
              <a:t>)</a:t>
            </a:r>
          </a:p>
          <a:p>
            <a:pPr algn="ctr"/>
            <a:r>
              <a:rPr lang="el-GR" altLang="zh-TW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altLang="zh-TW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,2,</a:t>
            </a:r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339975" y="44767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572000" y="44767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6804025" y="44767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419475" y="44767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5651500" y="44767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7740650" y="44767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763713" y="454977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EXP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995738" y="454977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EXP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227763" y="454977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EXP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843213" y="454977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ADD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076825" y="4549775"/>
            <a:ext cx="649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ADD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164388" y="454977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ADD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827088" y="6308725"/>
            <a:ext cx="8135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  <a:latin typeface="Times New Roman" pitchFamily="18" charset="0"/>
              </a:rPr>
              <a:t>Red numbers will shift during the “ADD” operation, and blue color labels all </a:t>
            </a:r>
            <a:r>
              <a:rPr lang="en-US" altLang="zh-TW" b="1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b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62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4998-391D-4527-9869-0189BA93F30D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Trace Back(1)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/>
              <a:t>At the time that c is added we establish an array whose entry in position c is the parent of v in column c-1.</a:t>
            </a:r>
          </a:p>
          <a:p>
            <a:r>
              <a:rPr lang="en-US" altLang="zh-TW" sz="2800"/>
              <a:t>In column C-</a:t>
            </a:r>
            <a:r>
              <a:rPr lang="el-GR" altLang="zh-TW" sz="2800"/>
              <a:t>σ</a:t>
            </a:r>
            <a:r>
              <a:rPr lang="en-US" altLang="zh-TW" sz="2800"/>
              <a:t>(p</a:t>
            </a:r>
            <a:r>
              <a:rPr lang="en-US" altLang="zh-TW" sz="2800" baseline="-25000"/>
              <a:t>i</a:t>
            </a:r>
            <a:r>
              <a:rPr lang="en-US" altLang="zh-TW" sz="2800"/>
              <a:t>) its parent will be the right most element p</a:t>
            </a:r>
            <a:r>
              <a:rPr lang="en-US" altLang="zh-TW" sz="2800" baseline="-25000"/>
              <a:t>i+1</a:t>
            </a:r>
            <a:r>
              <a:rPr lang="en-US" altLang="zh-TW" sz="2800"/>
              <a:t> of the principle which satisfies </a:t>
            </a:r>
            <a:r>
              <a:rPr lang="el-GR" altLang="zh-TW" sz="2800"/>
              <a:t>σ</a:t>
            </a:r>
            <a:r>
              <a:rPr lang="en-US" altLang="zh-TW" sz="2800"/>
              <a:t>(p</a:t>
            </a:r>
            <a:r>
              <a:rPr lang="en-US" altLang="zh-TW" sz="2800" baseline="-25000"/>
              <a:t>i</a:t>
            </a:r>
            <a:r>
              <a:rPr lang="en-US" altLang="zh-TW" sz="2800"/>
              <a:t>) &gt; </a:t>
            </a:r>
            <a:r>
              <a:rPr lang="el-GR" altLang="zh-TW" sz="2800"/>
              <a:t>σ</a:t>
            </a:r>
            <a:r>
              <a:rPr lang="en-US" altLang="zh-TW" sz="2800"/>
              <a:t>(p</a:t>
            </a:r>
            <a:r>
              <a:rPr lang="en-US" altLang="zh-TW" sz="2800" baseline="-25000"/>
              <a:t>i+1</a:t>
            </a:r>
            <a:r>
              <a:rPr lang="en-US" altLang="zh-TW" sz="2800"/>
              <a:t>), and this will remain its parent through column C- </a:t>
            </a:r>
            <a:r>
              <a:rPr lang="el-GR" altLang="zh-TW" sz="2800"/>
              <a:t>σ</a:t>
            </a:r>
            <a:r>
              <a:rPr lang="en-US" altLang="zh-TW" sz="2800"/>
              <a:t>(p</a:t>
            </a:r>
            <a:r>
              <a:rPr lang="en-US" altLang="zh-TW" sz="2800" baseline="-25000"/>
              <a:t>i+1</a:t>
            </a:r>
            <a:r>
              <a:rPr lang="en-US" altLang="zh-TW" sz="2800"/>
              <a:t>)+1. </a:t>
            </a:r>
            <a:endParaRPr lang="el-GR" altLang="zh-TW" sz="2800"/>
          </a:p>
        </p:txBody>
      </p:sp>
    </p:spTree>
    <p:extLst>
      <p:ext uri="{BB962C8B-B14F-4D97-AF65-F5344CB8AC3E}">
        <p14:creationId xmlns:p14="http://schemas.microsoft.com/office/powerpoint/2010/main" val="10967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4 -</a:t>
            </a:r>
            <a:fld id="{B29A2F14-42EB-40CC-A920-9D8A9D780FEE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/>
              <a:t>The Longest Increasing Subsequence (LIS) Problem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dirty="0">
                <a:latin typeface="Times New Roman" pitchFamily="18" charset="0"/>
              </a:rPr>
              <a:t>Definition: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>
                <a:latin typeface="Times New Roman" pitchFamily="18" charset="0"/>
              </a:rPr>
              <a:t>Input: One numeric sequence </a:t>
            </a:r>
            <a:r>
              <a:rPr lang="en-US" altLang="zh-TW" sz="2400" i="1" dirty="0">
                <a:latin typeface="Times New Roman" pitchFamily="18" charset="0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>
                <a:latin typeface="Times New Roman" pitchFamily="18" charset="0"/>
              </a:rPr>
              <a:t>Output: The longest increasing subsequence in </a:t>
            </a:r>
            <a:r>
              <a:rPr lang="en-US" altLang="zh-TW" sz="2400" i="1" dirty="0">
                <a:latin typeface="Times New Roman" pitchFamily="18" charset="0"/>
              </a:rPr>
              <a:t>S</a:t>
            </a:r>
          </a:p>
          <a:p>
            <a:pPr>
              <a:lnSpc>
                <a:spcPct val="80000"/>
              </a:lnSpc>
            </a:pPr>
            <a:r>
              <a:rPr lang="en-US" altLang="zh-TW" sz="2800" dirty="0">
                <a:latin typeface="Times New Roman" pitchFamily="18" charset="0"/>
              </a:rPr>
              <a:t>Example: Given </a:t>
            </a:r>
            <a:r>
              <a:rPr lang="en-US" altLang="zh-TW" sz="2800" i="1" dirty="0">
                <a:latin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</a:rPr>
              <a:t> = </a:t>
            </a:r>
            <a:r>
              <a:rPr lang="en-US" altLang="zh-TW" sz="2800" u="sng" dirty="0">
                <a:solidFill>
                  <a:schemeClr val="hlink"/>
                </a:solidFill>
                <a:latin typeface="Times New Roman" pitchFamily="18" charset="0"/>
              </a:rPr>
              <a:t>35</a:t>
            </a:r>
            <a:r>
              <a:rPr lang="en-US" altLang="zh-TW" sz="2800" dirty="0">
                <a:latin typeface="Times New Roman" pitchFamily="18" charset="0"/>
              </a:rPr>
              <a:t>2</a:t>
            </a:r>
            <a:r>
              <a:rPr lang="en-US" altLang="zh-TW" sz="2800" u="sng" dirty="0">
                <a:solidFill>
                  <a:schemeClr val="hlink"/>
                </a:solidFill>
                <a:latin typeface="Times New Roman" pitchFamily="18" charset="0"/>
              </a:rPr>
              <a:t>7</a:t>
            </a:r>
            <a:r>
              <a:rPr lang="en-US" altLang="zh-TW" sz="2800" dirty="0">
                <a:latin typeface="Times New Roman" pitchFamily="18" charset="0"/>
              </a:rPr>
              <a:t>4</a:t>
            </a:r>
            <a:r>
              <a:rPr lang="en-US" altLang="zh-TW" sz="2800" u="sng" dirty="0">
                <a:solidFill>
                  <a:schemeClr val="hlink"/>
                </a:solidFill>
                <a:latin typeface="Times New Roman" pitchFamily="18" charset="0"/>
              </a:rPr>
              <a:t>8</a:t>
            </a:r>
            <a:r>
              <a:rPr lang="en-US" altLang="zh-TW" sz="2800" dirty="0">
                <a:latin typeface="Times New Roman" pitchFamily="18" charset="0"/>
              </a:rPr>
              <a:t>16, the LIS in </a:t>
            </a:r>
            <a:r>
              <a:rPr lang="en-US" altLang="zh-TW" sz="2800" i="1" dirty="0">
                <a:latin typeface="Times New Roman" pitchFamily="18" charset="0"/>
              </a:rPr>
              <a:t>S </a:t>
            </a:r>
            <a:r>
              <a:rPr lang="en-US" altLang="zh-TW" sz="2800" dirty="0">
                <a:latin typeface="Times New Roman" pitchFamily="18" charset="0"/>
              </a:rPr>
              <a:t>is </a:t>
            </a:r>
            <a:r>
              <a:rPr lang="en-US" altLang="zh-TW" sz="2800" dirty="0">
                <a:solidFill>
                  <a:schemeClr val="hlink"/>
                </a:solidFill>
                <a:latin typeface="Times New Roman" pitchFamily="18" charset="0"/>
              </a:rPr>
              <a:t>3578</a:t>
            </a:r>
            <a:r>
              <a:rPr lang="en-US" altLang="zh-TW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zh-TW" sz="2800" dirty="0">
                <a:latin typeface="Times New Roman" pitchFamily="18" charset="0"/>
              </a:rPr>
              <a:t>By applying the LCS algorithm, this problem can be solved in O(</a:t>
            </a:r>
            <a:r>
              <a:rPr lang="en-US" altLang="zh-TW" sz="2800" i="1" dirty="0">
                <a:latin typeface="Times New Roman" pitchFamily="18" charset="0"/>
              </a:rPr>
              <a:t>n</a:t>
            </a:r>
            <a:r>
              <a:rPr lang="en-US" altLang="zh-TW" sz="2800" baseline="30000" dirty="0">
                <a:latin typeface="Times New Roman" pitchFamily="18" charset="0"/>
              </a:rPr>
              <a:t>2</a:t>
            </a:r>
            <a:r>
              <a:rPr lang="en-US" altLang="zh-TW" sz="2800" dirty="0">
                <a:latin typeface="Times New Roman" pitchFamily="18" charset="0"/>
              </a:rPr>
              <a:t>) time. (Why?)</a:t>
            </a:r>
          </a:p>
          <a:p>
            <a:pPr>
              <a:lnSpc>
                <a:spcPct val="80000"/>
              </a:lnSpc>
            </a:pPr>
            <a:r>
              <a:rPr lang="en-US" altLang="zh-TW" sz="2800" dirty="0">
                <a:latin typeface="Times New Roman" pitchFamily="18" charset="0"/>
              </a:rPr>
              <a:t>Robinson-</a:t>
            </a:r>
            <a:r>
              <a:rPr lang="en-US" altLang="zh-TW" sz="2800" dirty="0" err="1">
                <a:latin typeface="Times New Roman" pitchFamily="18" charset="0"/>
              </a:rPr>
              <a:t>Schensted</a:t>
            </a:r>
            <a:r>
              <a:rPr lang="en-US" altLang="zh-TW" sz="2800" dirty="0">
                <a:latin typeface="Times New Roman" pitchFamily="18" charset="0"/>
              </a:rPr>
              <a:t>-Knuth Algorithm can solve the LIS problem in </a:t>
            </a:r>
            <a:r>
              <a:rPr lang="en-US" altLang="zh-TW" sz="2800" u="sng" dirty="0">
                <a:solidFill>
                  <a:schemeClr val="hlink"/>
                </a:solidFill>
                <a:latin typeface="Times New Roman" pitchFamily="18" charset="0"/>
              </a:rPr>
              <a:t>O(</a:t>
            </a:r>
            <a:r>
              <a:rPr lang="en-US" altLang="zh-TW" sz="2800" i="1" u="sng" dirty="0" err="1">
                <a:solidFill>
                  <a:schemeClr val="hlink"/>
                </a:solidFill>
                <a:latin typeface="Times New Roman" pitchFamily="18" charset="0"/>
              </a:rPr>
              <a:t>nlogn</a:t>
            </a:r>
            <a:r>
              <a:rPr lang="en-US" altLang="zh-TW" sz="2800" u="sng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en-US" altLang="zh-TW" sz="2800" dirty="0">
                <a:latin typeface="Times New Roman" pitchFamily="18" charset="0"/>
              </a:rPr>
              <a:t> time</a:t>
            </a:r>
            <a:r>
              <a:rPr lang="en-US" altLang="zh-TW" sz="2800" dirty="0" smtClean="0">
                <a:latin typeface="Times New Roman" pitchFamily="18" charset="0"/>
              </a:rPr>
              <a:t>.</a:t>
            </a:r>
            <a:endParaRPr lang="en-US" altLang="zh-TW" sz="2800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altLang="zh-TW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C189-C85E-4B05-B690-1B0B0BC704D6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93037" cy="864096"/>
          </a:xfrm>
        </p:spPr>
        <p:txBody>
          <a:bodyPr/>
          <a:lstStyle/>
          <a:p>
            <a:r>
              <a:rPr lang="en-US" altLang="zh-TW" dirty="0"/>
              <a:t>Trace Back(2)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918325" cy="4114800"/>
          </a:xfrm>
        </p:spPr>
        <p:txBody>
          <a:bodyPr/>
          <a:lstStyle/>
          <a:p>
            <a:r>
              <a:rPr lang="en-US" altLang="zh-TW" sz="2800"/>
              <a:t>Input Sequence=35274816</a:t>
            </a:r>
          </a:p>
          <a:p>
            <a:endParaRPr lang="en-US" altLang="zh-TW" sz="2800"/>
          </a:p>
        </p:txBody>
      </p:sp>
      <p:pic>
        <p:nvPicPr>
          <p:cNvPr id="32772" name="Picture 4" descr="RowT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r="51228" b="44440"/>
          <a:stretch>
            <a:fillRect/>
          </a:stretch>
        </p:blipFill>
        <p:spPr bwMode="auto">
          <a:xfrm>
            <a:off x="1619250" y="2565400"/>
            <a:ext cx="62642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998" name="Group 230"/>
          <p:cNvGraphicFramePr>
            <a:graphicFrameLocks noGrp="1"/>
          </p:cNvGraphicFramePr>
          <p:nvPr>
            <p:ph sz="half" idx="2"/>
          </p:nvPr>
        </p:nvGraphicFramePr>
        <p:xfrm>
          <a:off x="250825" y="4692650"/>
          <a:ext cx="8343900" cy="1981200"/>
        </p:xfrm>
        <a:graphic>
          <a:graphicData uri="http://schemas.openxmlformats.org/drawingml/2006/table">
            <a:tbl>
              <a:tblPr/>
              <a:tblGrid>
                <a:gridCol w="928688"/>
                <a:gridCol w="923925"/>
                <a:gridCol w="928687"/>
                <a:gridCol w="928688"/>
                <a:gridCol w="923925"/>
                <a:gridCol w="928687"/>
                <a:gridCol w="928688"/>
                <a:gridCol w="923925"/>
                <a:gridCol w="9286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2D2B-F291-411E-9200-42433DB7DB4F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313"/>
            <a:ext cx="8476431" cy="910431"/>
          </a:xfrm>
        </p:spPr>
        <p:txBody>
          <a:bodyPr/>
          <a:lstStyle/>
          <a:p>
            <a:r>
              <a:rPr lang="en-US" altLang="zh-TW" dirty="0"/>
              <a:t>Trace Back(3)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1562" cy="4114800"/>
          </a:xfrm>
          <a:noFill/>
          <a:ln/>
        </p:spPr>
        <p:txBody>
          <a:bodyPr/>
          <a:lstStyle/>
          <a:p>
            <a:r>
              <a:rPr lang="en-US" altLang="zh-TW" sz="2800" dirty="0"/>
              <a:t>Input </a:t>
            </a:r>
            <a:r>
              <a:rPr lang="en-US" altLang="zh-TW" sz="2800" dirty="0" smtClean="0"/>
              <a:t>sequence=35274816</a:t>
            </a:r>
            <a:endParaRPr lang="en-US" altLang="zh-TW" sz="2800" dirty="0"/>
          </a:p>
          <a:p>
            <a:endParaRPr lang="en-US" altLang="zh-TW" sz="2800" dirty="0"/>
          </a:p>
        </p:txBody>
      </p:sp>
      <p:pic>
        <p:nvPicPr>
          <p:cNvPr id="33796" name="Picture 4" descr="RowT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7" t="8868" b="17786"/>
          <a:stretch>
            <a:fillRect/>
          </a:stretch>
        </p:blipFill>
        <p:spPr bwMode="auto">
          <a:xfrm>
            <a:off x="1258888" y="2565400"/>
            <a:ext cx="5905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074" name="Group 282"/>
          <p:cNvGraphicFramePr>
            <a:graphicFrameLocks noGrp="1"/>
          </p:cNvGraphicFramePr>
          <p:nvPr>
            <p:ph sz="half" idx="2"/>
          </p:nvPr>
        </p:nvGraphicFramePr>
        <p:xfrm>
          <a:off x="250825" y="4692650"/>
          <a:ext cx="8343900" cy="1981200"/>
        </p:xfrm>
        <a:graphic>
          <a:graphicData uri="http://schemas.openxmlformats.org/drawingml/2006/table">
            <a:tbl>
              <a:tblPr/>
              <a:tblGrid>
                <a:gridCol w="928688"/>
                <a:gridCol w="923925"/>
                <a:gridCol w="928687"/>
                <a:gridCol w="928688"/>
                <a:gridCol w="923925"/>
                <a:gridCol w="928687"/>
                <a:gridCol w="928688"/>
                <a:gridCol w="923925"/>
                <a:gridCol w="9286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75" name="AutoShape 28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2060575"/>
            <a:ext cx="431800" cy="431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613-6EB0-438A-81A7-0F624771E1F4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Use van Emde Boas priority queue to record the first window, O(wloglogn).</a:t>
            </a:r>
          </a:p>
          <a:p>
            <a:r>
              <a:rPr lang="en-US" altLang="zh-TW"/>
              <a:t>Use add and expire to move the window, O(</a:t>
            </a:r>
            <a:r>
              <a:rPr lang="en-US" altLang="zh-TW" sz="3600" i="1">
                <a:latin typeface="Times New Roman" pitchFamily="18" charset="0"/>
              </a:rPr>
              <a:t>l</a:t>
            </a:r>
            <a:r>
              <a:rPr lang="en-US" altLang="zh-TW"/>
              <a:t>).</a:t>
            </a:r>
          </a:p>
          <a:p>
            <a:r>
              <a:rPr lang="en-US" altLang="zh-TW"/>
              <a:t>Use trace to trace back the sequence when outputting the LIS, O(</a:t>
            </a:r>
            <a:r>
              <a:rPr lang="en-US" altLang="zh-TW" sz="3600" i="1">
                <a:latin typeface="Times New Roman" pitchFamily="18" charset="0"/>
              </a:rPr>
              <a:t>l</a:t>
            </a:r>
            <a:r>
              <a:rPr lang="en-US" altLang="zh-TW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305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Group 59"/>
          <p:cNvGraphicFramePr>
            <a:graphicFrameLocks/>
          </p:cNvGraphicFramePr>
          <p:nvPr/>
        </p:nvGraphicFramePr>
        <p:xfrm>
          <a:off x="1182688" y="2017713"/>
          <a:ext cx="6477000" cy="34290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143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1182688" y="2017713"/>
          <a:ext cx="6477000" cy="34290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658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Observation(3)</a:t>
            </a:r>
            <a:endParaRPr lang="zh-TW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zh-TW" sz="2800" dirty="0">
                <a:latin typeface="Comic Sans MS" pitchFamily="66" charset="0"/>
              </a:rPr>
              <a:t>n</a:t>
            </a:r>
            <a:r>
              <a:rPr lang="en-US" altLang="zh-TW" sz="2800" baseline="30000" dirty="0">
                <a:latin typeface="Comic Sans MS" pitchFamily="66" charset="0"/>
              </a:rPr>
              <a:t>2</a:t>
            </a:r>
            <a:r>
              <a:rPr lang="en-US" altLang="zh-TW" sz="2800" dirty="0">
                <a:latin typeface="Comic Sans MS" pitchFamily="66" charset="0"/>
              </a:rPr>
              <a:t>/2</a:t>
            </a:r>
            <a:r>
              <a:rPr lang="en-US" altLang="zh-TW" sz="2800" baseline="30000" dirty="0">
                <a:latin typeface="Comic Sans MS" pitchFamily="66" charset="0"/>
              </a:rPr>
              <a:t> </a:t>
            </a:r>
            <a:r>
              <a:rPr lang="en-US" altLang="zh-TW" sz="2800" dirty="0">
                <a:latin typeface="Comic Sans MS" pitchFamily="66" charset="0"/>
              </a:rPr>
              <a:t>expire and n add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altLang="zh-TW" sz="2800" dirty="0">
              <a:latin typeface="Comic Sans MS" pitchFamily="66" charset="0"/>
            </a:endParaRPr>
          </a:p>
        </p:txBody>
      </p:sp>
      <p:graphicFrame>
        <p:nvGraphicFramePr>
          <p:cNvPr id="5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056012"/>
              </p:ext>
            </p:extLst>
          </p:nvPr>
        </p:nvGraphicFramePr>
        <p:xfrm>
          <a:off x="899592" y="1844824"/>
          <a:ext cx="6477000" cy="34290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345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2345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charset="-120"/>
                        </a:rPr>
                        <a:t>12345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97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64ED-5C94-42F5-8FDF-CFB5A5098C8E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My Method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Problem</a:t>
            </a:r>
            <a:r>
              <a:rPr lang="zh-TW" altLang="en-US" dirty="0"/>
              <a:t>：</a:t>
            </a:r>
            <a:r>
              <a:rPr lang="en-US" altLang="zh-TW" dirty="0"/>
              <a:t>Find an LIS for all substrings of a given string.</a:t>
            </a:r>
          </a:p>
          <a:p>
            <a:r>
              <a:rPr lang="en-US" altLang="zh-TW" dirty="0"/>
              <a:t>If we use the previous method we have n kinds of sliding windows, so the total time complexity is O(n</a:t>
            </a:r>
            <a:r>
              <a:rPr lang="en-US" altLang="zh-TW" baseline="30000" dirty="0"/>
              <a:t>2</a:t>
            </a:r>
            <a:r>
              <a:rPr lang="en-US" altLang="zh-TW" dirty="0"/>
              <a:t>loglogn)</a:t>
            </a:r>
          </a:p>
          <a:p>
            <a:r>
              <a:rPr lang="en-US" altLang="zh-TW" dirty="0"/>
              <a:t>Try to </a:t>
            </a:r>
            <a:r>
              <a:rPr lang="en-US" altLang="zh-TW" dirty="0">
                <a:solidFill>
                  <a:srgbClr val="FF0000"/>
                </a:solidFill>
              </a:rPr>
              <a:t>minimize the cost of expire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Time Complexity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required preprocessing time </a:t>
            </a:r>
            <a:r>
              <a:rPr lang="en-US" altLang="zh-TW" dirty="0" smtClean="0"/>
              <a:t>is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/>
              <a:t>If the LIS's of </a:t>
            </a:r>
            <a:r>
              <a:rPr lang="en-US" altLang="zh-TW" dirty="0" smtClean="0"/>
              <a:t>all substrings </a:t>
            </a:r>
            <a:r>
              <a:rPr lang="en-US" altLang="zh-TW" dirty="0"/>
              <a:t>are desired to be reported, our algorithm can </a:t>
            </a:r>
            <a:r>
              <a:rPr lang="en-US" altLang="zh-TW" dirty="0" smtClean="0"/>
              <a:t>find </a:t>
            </a:r>
            <a:r>
              <a:rPr lang="en-US" altLang="zh-TW" dirty="0"/>
              <a:t>the LIS's of </a:t>
            </a:r>
            <a:r>
              <a:rPr lang="en-US" altLang="zh-TW" dirty="0" smtClean="0"/>
              <a:t>all substrings </a:t>
            </a:r>
            <a:r>
              <a:rPr lang="en-US" altLang="zh-TW" dirty="0"/>
              <a:t>in O(OUTPUT) time.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70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268760"/>
            <a:ext cx="38100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struct snode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	int deltaexp, val;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	snode* nextexp, prevexp;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	snode* prevmax, nextmax,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snode** lis;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snode * pminexp;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snode* pmaxval;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int** tracetab;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int* dper;</a:t>
            </a:r>
            <a:endParaRPr lang="en-US" altLang="zh-TW" sz="2000" dirty="0"/>
          </a:p>
        </p:txBody>
      </p:sp>
      <p:pic>
        <p:nvPicPr>
          <p:cNvPr id="5" name="Picture 5" descr="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06" y="2789585"/>
            <a:ext cx="4945063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019035"/>
              </p:ext>
            </p:extLst>
          </p:nvPr>
        </p:nvGraphicFramePr>
        <p:xfrm>
          <a:off x="3629010" y="5383560"/>
          <a:ext cx="4386263" cy="274320"/>
        </p:xfrm>
        <a:graphic>
          <a:graphicData uri="http://schemas.openxmlformats.org/drawingml/2006/table">
            <a:tbl>
              <a:tblPr/>
              <a:tblGrid>
                <a:gridCol w="1096963"/>
                <a:gridCol w="1096962"/>
                <a:gridCol w="1095375"/>
                <a:gridCol w="1096963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9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5297-28E2-4DEE-9C66-480F68E8B9B6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/>
              <a:t>Longest Increasing Circular Subsequence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835150" y="1844675"/>
            <a:ext cx="468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S=</a:t>
            </a:r>
            <a:r>
              <a:rPr lang="en-US" altLang="zh-TW" sz="2800">
                <a:solidFill>
                  <a:srgbClr val="FF0000"/>
                </a:solidFill>
              </a:rPr>
              <a:t>4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FF0000"/>
                </a:solidFill>
              </a:rPr>
              <a:t>6</a:t>
            </a:r>
            <a:r>
              <a:rPr lang="en-US" altLang="zh-TW" sz="2800"/>
              <a:t> 2 </a:t>
            </a:r>
            <a:r>
              <a:rPr lang="en-US" altLang="zh-TW" sz="2800">
                <a:solidFill>
                  <a:srgbClr val="FF0000"/>
                </a:solidFill>
              </a:rPr>
              <a:t>8</a:t>
            </a:r>
            <a:r>
              <a:rPr lang="en-US" altLang="zh-TW" sz="2800"/>
              <a:t> 1 3 12 </a:t>
            </a:r>
            <a:r>
              <a:rPr lang="en-US" altLang="zh-TW" sz="2800">
                <a:solidFill>
                  <a:srgbClr val="FF0000"/>
                </a:solidFill>
              </a:rPr>
              <a:t>9</a:t>
            </a:r>
            <a:r>
              <a:rPr lang="en-US" altLang="zh-TW" sz="2800"/>
              <a:t> 5 7 </a:t>
            </a:r>
            <a:r>
              <a:rPr lang="en-US" altLang="zh-TW" sz="2800">
                <a:solidFill>
                  <a:srgbClr val="FF0000"/>
                </a:solidFill>
              </a:rPr>
              <a:t>11</a:t>
            </a:r>
            <a:r>
              <a:rPr lang="en-US" altLang="zh-TW" sz="2800"/>
              <a:t> 10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406650"/>
            <a:ext cx="468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S=10 </a:t>
            </a:r>
            <a:r>
              <a:rPr lang="en-US" altLang="zh-TW" sz="2800">
                <a:solidFill>
                  <a:srgbClr val="FF0000"/>
                </a:solidFill>
              </a:rPr>
              <a:t>4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FF0000"/>
                </a:solidFill>
              </a:rPr>
              <a:t>6</a:t>
            </a:r>
            <a:r>
              <a:rPr lang="en-US" altLang="zh-TW" sz="2800"/>
              <a:t> 2 </a:t>
            </a:r>
            <a:r>
              <a:rPr lang="en-US" altLang="zh-TW" sz="2800">
                <a:solidFill>
                  <a:srgbClr val="FF0000"/>
                </a:solidFill>
              </a:rPr>
              <a:t>8</a:t>
            </a:r>
            <a:r>
              <a:rPr lang="en-US" altLang="zh-TW" sz="2800"/>
              <a:t> 1 3 12 </a:t>
            </a:r>
            <a:r>
              <a:rPr lang="en-US" altLang="zh-TW" sz="2800">
                <a:solidFill>
                  <a:srgbClr val="FF0000"/>
                </a:solidFill>
              </a:rPr>
              <a:t>9</a:t>
            </a:r>
            <a:r>
              <a:rPr lang="en-US" altLang="zh-TW" sz="2800"/>
              <a:t> 5 7 </a:t>
            </a:r>
            <a:r>
              <a:rPr lang="en-US" altLang="zh-TW" sz="2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835150" y="2909888"/>
            <a:ext cx="468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S=11 10 </a:t>
            </a:r>
            <a:r>
              <a:rPr lang="en-US" altLang="zh-TW" sz="2800">
                <a:solidFill>
                  <a:srgbClr val="FF0000"/>
                </a:solidFill>
              </a:rPr>
              <a:t>4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FF0000"/>
                </a:solidFill>
              </a:rPr>
              <a:t>6</a:t>
            </a:r>
            <a:r>
              <a:rPr lang="en-US" altLang="zh-TW" sz="2800"/>
              <a:t> 2 </a:t>
            </a:r>
            <a:r>
              <a:rPr lang="en-US" altLang="zh-TW" sz="2800">
                <a:solidFill>
                  <a:srgbClr val="FF0000"/>
                </a:solidFill>
              </a:rPr>
              <a:t>8</a:t>
            </a:r>
            <a:r>
              <a:rPr lang="en-US" altLang="zh-TW" sz="2800"/>
              <a:t> 1 3 12 </a:t>
            </a:r>
            <a:r>
              <a:rPr lang="en-US" altLang="zh-TW" sz="2800">
                <a:solidFill>
                  <a:srgbClr val="FF0000"/>
                </a:solidFill>
              </a:rPr>
              <a:t>9</a:t>
            </a:r>
            <a:r>
              <a:rPr lang="en-US" altLang="zh-TW" sz="2800"/>
              <a:t> 5 7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35150" y="4278313"/>
            <a:ext cx="4786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S= 12 9 5 7 11 10 </a:t>
            </a:r>
            <a:r>
              <a:rPr lang="en-US" altLang="zh-TW" sz="2800">
                <a:solidFill>
                  <a:srgbClr val="FF0000"/>
                </a:solidFill>
              </a:rPr>
              <a:t>4 6</a:t>
            </a:r>
            <a:r>
              <a:rPr lang="en-US" altLang="zh-TW" sz="2800"/>
              <a:t> 2 </a:t>
            </a:r>
            <a:r>
              <a:rPr lang="en-US" altLang="zh-TW" sz="2800">
                <a:solidFill>
                  <a:srgbClr val="FF0000"/>
                </a:solidFill>
              </a:rPr>
              <a:t>8</a:t>
            </a:r>
            <a:r>
              <a:rPr lang="en-US" altLang="zh-TW" sz="2800"/>
              <a:t> 1 3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835150" y="5934075"/>
            <a:ext cx="468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S=6 2 8 </a:t>
            </a:r>
            <a:r>
              <a:rPr lang="en-US" altLang="zh-TW" sz="2800">
                <a:solidFill>
                  <a:srgbClr val="FF0000"/>
                </a:solidFill>
              </a:rPr>
              <a:t>1 3</a:t>
            </a:r>
            <a:r>
              <a:rPr lang="en-US" altLang="zh-TW" sz="2800"/>
              <a:t> 12 9 </a:t>
            </a:r>
            <a:r>
              <a:rPr lang="en-US" altLang="zh-TW" sz="2800">
                <a:solidFill>
                  <a:srgbClr val="FF0000"/>
                </a:solidFill>
              </a:rPr>
              <a:t>5 7 </a:t>
            </a:r>
            <a:r>
              <a:rPr lang="en-US" altLang="zh-TW" sz="2800"/>
              <a:t>11 </a:t>
            </a:r>
            <a:r>
              <a:rPr lang="en-US" altLang="zh-TW" sz="2800">
                <a:solidFill>
                  <a:srgbClr val="FF0000"/>
                </a:solidFill>
              </a:rPr>
              <a:t>10</a:t>
            </a:r>
            <a:r>
              <a:rPr lang="en-US" altLang="zh-TW" sz="2800"/>
              <a:t> 4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95738" y="3630613"/>
            <a:ext cx="6111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zh-TW" sz="2800" b="1"/>
              <a:t>…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995738" y="5141913"/>
            <a:ext cx="6111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zh-TW" sz="2800" b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80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7C1-349E-48DF-9455-08E1EFE8C963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Previous Methods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LIS in sliding windows, S</a:t>
            </a:r>
            <a:r>
              <a:rPr lang="en-US" altLang="zh-TW" baseline="-25000"/>
              <a:t>new</a:t>
            </a:r>
            <a:r>
              <a:rPr lang="en-US" altLang="zh-TW"/>
              <a:t>=SS, window size = n. O(n log log n+nl) time [Albe04] or O(nl) [Chen07] time.</a:t>
            </a:r>
          </a:p>
          <a:p>
            <a:r>
              <a:rPr lang="en-US" altLang="zh-TW"/>
              <a:t>O(n</a:t>
            </a:r>
            <a:r>
              <a:rPr lang="en-US" altLang="zh-TW" baseline="30000"/>
              <a:t>1.5</a:t>
            </a:r>
            <a:r>
              <a:rPr lang="en-US" altLang="zh-TW"/>
              <a:t>) time [Tisk08].</a:t>
            </a:r>
          </a:p>
        </p:txBody>
      </p:sp>
    </p:spTree>
    <p:extLst>
      <p:ext uri="{BB962C8B-B14F-4D97-AF65-F5344CB8AC3E}">
        <p14:creationId xmlns:p14="http://schemas.microsoft.com/office/powerpoint/2010/main" val="24548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 by LCS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2600671"/>
              </p:ext>
            </p:extLst>
          </p:nvPr>
        </p:nvGraphicFramePr>
        <p:xfrm>
          <a:off x="467544" y="1412776"/>
          <a:ext cx="8229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單箭頭接點 5"/>
          <p:cNvCxnSpPr/>
          <p:nvPr/>
        </p:nvCxnSpPr>
        <p:spPr>
          <a:xfrm flipH="1">
            <a:off x="7308304" y="4941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6516216" y="49411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5652120" y="458112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860032" y="45811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4067944" y="422108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547664" y="270892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2339752" y="350100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3203848" y="422108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059832" y="393305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267744" y="32129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56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DE2-A687-4BBB-8F9A-70201459A262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9750" y="2967038"/>
            <a:ext cx="2390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S’=4 6 2 8 1 3</a:t>
            </a:r>
          </a:p>
        </p:txBody>
      </p:sp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682625" y="431165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9" name="Group 11"/>
          <p:cNvGraphicFramePr>
            <a:graphicFrameLocks noGrp="1"/>
          </p:cNvGraphicFramePr>
          <p:nvPr/>
        </p:nvGraphicFramePr>
        <p:xfrm>
          <a:off x="682625" y="375920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05" name="Group 17"/>
          <p:cNvGraphicFramePr>
            <a:graphicFrameLocks noGrp="1"/>
          </p:cNvGraphicFramePr>
          <p:nvPr/>
        </p:nvGraphicFramePr>
        <p:xfrm>
          <a:off x="1258888" y="3759200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11" name="Group 23"/>
          <p:cNvGraphicFramePr>
            <a:graphicFrameLocks noGrp="1"/>
          </p:cNvGraphicFramePr>
          <p:nvPr/>
        </p:nvGraphicFramePr>
        <p:xfrm>
          <a:off x="1835150" y="375920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17" name="Group 29"/>
          <p:cNvGraphicFramePr>
            <a:graphicFrameLocks noGrp="1"/>
          </p:cNvGraphicFramePr>
          <p:nvPr/>
        </p:nvGraphicFramePr>
        <p:xfrm>
          <a:off x="682625" y="4887913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29" name="Group 41"/>
          <p:cNvGraphicFramePr>
            <a:graphicFrameLocks noGrp="1"/>
          </p:cNvGraphicFramePr>
          <p:nvPr/>
        </p:nvGraphicFramePr>
        <p:xfrm>
          <a:off x="1258888" y="4311650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539750" y="5575300"/>
            <a:ext cx="288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R(S’)=4 2 1 6 3 8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4500563" y="303847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S’’=12 9 5 7 11 10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539750" y="2262188"/>
            <a:ext cx="5256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graphicFrame>
        <p:nvGraphicFramePr>
          <p:cNvPr id="12333" name="Group 45"/>
          <p:cNvGraphicFramePr>
            <a:graphicFrameLocks noGrp="1"/>
          </p:cNvGraphicFramePr>
          <p:nvPr/>
        </p:nvGraphicFramePr>
        <p:xfrm>
          <a:off x="4643438" y="3775075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39" name="Group 51"/>
          <p:cNvGraphicFramePr>
            <a:graphicFrameLocks noGrp="1"/>
          </p:cNvGraphicFramePr>
          <p:nvPr/>
        </p:nvGraphicFramePr>
        <p:xfrm>
          <a:off x="4643438" y="4303713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45" name="Group 57"/>
          <p:cNvGraphicFramePr>
            <a:graphicFrameLocks noGrp="1"/>
          </p:cNvGraphicFramePr>
          <p:nvPr/>
        </p:nvGraphicFramePr>
        <p:xfrm>
          <a:off x="4643438" y="4854575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51" name="Group 63"/>
          <p:cNvGraphicFramePr>
            <a:graphicFrameLocks noGrp="1"/>
          </p:cNvGraphicFramePr>
          <p:nvPr/>
        </p:nvGraphicFramePr>
        <p:xfrm>
          <a:off x="5364163" y="3775075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57" name="Group 69"/>
          <p:cNvGraphicFramePr>
            <a:graphicFrameLocks noGrp="1"/>
          </p:cNvGraphicFramePr>
          <p:nvPr/>
        </p:nvGraphicFramePr>
        <p:xfrm>
          <a:off x="6084888" y="3775075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70" name="Group 82"/>
          <p:cNvGraphicFramePr>
            <a:graphicFrameLocks noGrp="1"/>
          </p:cNvGraphicFramePr>
          <p:nvPr/>
        </p:nvGraphicFramePr>
        <p:xfrm>
          <a:off x="6084888" y="4351338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1" name="Rectangle 83"/>
          <p:cNvSpPr>
            <a:spLocks noChangeArrowheads="1"/>
          </p:cNvSpPr>
          <p:nvPr/>
        </p:nvSpPr>
        <p:spPr bwMode="auto">
          <a:xfrm>
            <a:off x="4572000" y="5646738"/>
            <a:ext cx="3560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R(S’’)=12 9 5 7 11 10</a:t>
            </a:r>
          </a:p>
        </p:txBody>
      </p:sp>
      <p:graphicFrame>
        <p:nvGraphicFramePr>
          <p:cNvPr id="12372" name="Object 84"/>
          <p:cNvGraphicFramePr>
            <a:graphicFrameLocks noChangeAspect="1"/>
          </p:cNvGraphicFramePr>
          <p:nvPr/>
        </p:nvGraphicFramePr>
        <p:xfrm>
          <a:off x="611188" y="1651000"/>
          <a:ext cx="8051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方程式" r:id="rId3" imgW="2958840" imgH="203040" progId="Equation.3">
                  <p:embed/>
                </p:oleObj>
              </mc:Choice>
              <mc:Fallback>
                <p:oleObj name="方程式" r:id="rId3" imgW="295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51000"/>
                        <a:ext cx="8051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0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C52E-1EB9-4584-B508-D32EF1BA7C35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1</a:t>
            </a:r>
          </a:p>
        </p:txBody>
      </p:sp>
      <p:graphicFrame>
        <p:nvGraphicFramePr>
          <p:cNvPr id="48132" name="Group 4"/>
          <p:cNvGraphicFramePr>
            <a:graphicFrameLocks noGrp="1"/>
          </p:cNvGraphicFramePr>
          <p:nvPr/>
        </p:nvGraphicFramePr>
        <p:xfrm>
          <a:off x="755650" y="2757488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38" name="Group 10"/>
          <p:cNvGraphicFramePr>
            <a:graphicFrameLocks noGrp="1"/>
          </p:cNvGraphicFramePr>
          <p:nvPr/>
        </p:nvGraphicFramePr>
        <p:xfrm>
          <a:off x="755650" y="2205038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44" name="Group 16"/>
          <p:cNvGraphicFramePr>
            <a:graphicFrameLocks noGrp="1"/>
          </p:cNvGraphicFramePr>
          <p:nvPr/>
        </p:nvGraphicFramePr>
        <p:xfrm>
          <a:off x="1331913" y="2205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50" name="Group 22"/>
          <p:cNvGraphicFramePr>
            <a:graphicFrameLocks noGrp="1"/>
          </p:cNvGraphicFramePr>
          <p:nvPr/>
        </p:nvGraphicFramePr>
        <p:xfrm>
          <a:off x="1906588" y="2205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56" name="Group 28"/>
          <p:cNvGraphicFramePr>
            <a:graphicFrameLocks noGrp="1"/>
          </p:cNvGraphicFramePr>
          <p:nvPr/>
        </p:nvGraphicFramePr>
        <p:xfrm>
          <a:off x="755650" y="333375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62" name="Group 34"/>
          <p:cNvGraphicFramePr>
            <a:graphicFrameLocks noGrp="1"/>
          </p:cNvGraphicFramePr>
          <p:nvPr/>
        </p:nvGraphicFramePr>
        <p:xfrm>
          <a:off x="1331913" y="275748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68" name="Group 40"/>
          <p:cNvGraphicFramePr>
            <a:graphicFrameLocks noGrp="1"/>
          </p:cNvGraphicFramePr>
          <p:nvPr/>
        </p:nvGraphicFramePr>
        <p:xfrm>
          <a:off x="2482850" y="2205038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74" name="Group 46"/>
          <p:cNvGraphicFramePr>
            <a:graphicFrameLocks noGrp="1"/>
          </p:cNvGraphicFramePr>
          <p:nvPr/>
        </p:nvGraphicFramePr>
        <p:xfrm>
          <a:off x="2482850" y="2757488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80" name="Group 52"/>
          <p:cNvGraphicFramePr>
            <a:graphicFrameLocks noGrp="1"/>
          </p:cNvGraphicFramePr>
          <p:nvPr/>
        </p:nvGraphicFramePr>
        <p:xfrm>
          <a:off x="1908175" y="2757488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86" name="Group 58"/>
          <p:cNvGraphicFramePr>
            <a:graphicFrameLocks noGrp="1"/>
          </p:cNvGraphicFramePr>
          <p:nvPr/>
        </p:nvGraphicFramePr>
        <p:xfrm>
          <a:off x="2482850" y="33575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92" name="Group 64"/>
          <p:cNvGraphicFramePr>
            <a:graphicFrameLocks noGrp="1"/>
          </p:cNvGraphicFramePr>
          <p:nvPr/>
        </p:nvGraphicFramePr>
        <p:xfrm>
          <a:off x="3132138" y="2205038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98" name="Group 70"/>
          <p:cNvGraphicFramePr>
            <a:graphicFrameLocks noGrp="1"/>
          </p:cNvGraphicFramePr>
          <p:nvPr/>
        </p:nvGraphicFramePr>
        <p:xfrm>
          <a:off x="3132138" y="2757488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879475" y="1503363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/>
              <a:t>C(S)</a:t>
            </a:r>
          </a:p>
        </p:txBody>
      </p:sp>
      <p:sp>
        <p:nvSpPr>
          <p:cNvPr id="48205" name="Text Box 77"/>
          <p:cNvSpPr txBox="1">
            <a:spLocks noChangeArrowheads="1"/>
          </p:cNvSpPr>
          <p:nvPr/>
        </p:nvSpPr>
        <p:spPr bwMode="auto">
          <a:xfrm>
            <a:off x="5219700" y="1484313"/>
            <a:ext cx="217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/>
              <a:t>C(S’)=C(R(S’))</a:t>
            </a:r>
          </a:p>
        </p:txBody>
      </p:sp>
      <p:graphicFrame>
        <p:nvGraphicFramePr>
          <p:cNvPr id="48242" name="Group 114"/>
          <p:cNvGraphicFramePr>
            <a:graphicFrameLocks noGrp="1"/>
          </p:cNvGraphicFramePr>
          <p:nvPr/>
        </p:nvGraphicFramePr>
        <p:xfrm>
          <a:off x="5437188" y="275748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48" name="Group 120"/>
          <p:cNvGraphicFramePr>
            <a:graphicFrameLocks noGrp="1"/>
          </p:cNvGraphicFramePr>
          <p:nvPr/>
        </p:nvGraphicFramePr>
        <p:xfrm>
          <a:off x="5437188" y="2205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54" name="Group 126"/>
          <p:cNvGraphicFramePr>
            <a:graphicFrameLocks noGrp="1"/>
          </p:cNvGraphicFramePr>
          <p:nvPr/>
        </p:nvGraphicFramePr>
        <p:xfrm>
          <a:off x="6013450" y="2205038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60" name="Group 132"/>
          <p:cNvGraphicFramePr>
            <a:graphicFrameLocks noGrp="1"/>
          </p:cNvGraphicFramePr>
          <p:nvPr/>
        </p:nvGraphicFramePr>
        <p:xfrm>
          <a:off x="6589713" y="2205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66" name="Group 138"/>
          <p:cNvGraphicFramePr>
            <a:graphicFrameLocks noGrp="1"/>
          </p:cNvGraphicFramePr>
          <p:nvPr/>
        </p:nvGraphicFramePr>
        <p:xfrm>
          <a:off x="5437188" y="3333750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72" name="Group 144"/>
          <p:cNvGraphicFramePr>
            <a:graphicFrameLocks noGrp="1"/>
          </p:cNvGraphicFramePr>
          <p:nvPr/>
        </p:nvGraphicFramePr>
        <p:xfrm>
          <a:off x="6013450" y="2757488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78" name="Rectangle 150"/>
          <p:cNvSpPr>
            <a:spLocks noChangeArrowheads="1"/>
          </p:cNvSpPr>
          <p:nvPr/>
        </p:nvSpPr>
        <p:spPr bwMode="auto">
          <a:xfrm>
            <a:off x="2411413" y="4941888"/>
            <a:ext cx="3560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R(S’’)=12 9 5 7 11 10</a:t>
            </a:r>
          </a:p>
        </p:txBody>
      </p:sp>
    </p:spTree>
    <p:extLst>
      <p:ext uri="{BB962C8B-B14F-4D97-AF65-F5344CB8AC3E}">
        <p14:creationId xmlns:p14="http://schemas.microsoft.com/office/powerpoint/2010/main" val="15025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57EF-6A29-4715-94BD-3F8B75D86D10}" type="slidenum">
              <a:rPr lang="en-US" altLang="zh-TW"/>
              <a:pPr/>
              <a:t>42</a:t>
            </a:fld>
            <a:endParaRPr lang="en-US" altLang="zh-TW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4248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24300" y="3500438"/>
            <a:ext cx="4970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</a:t>
            </a:r>
            <a:r>
              <a:rPr lang="en-US" altLang="zh-TW" sz="2800" baseline="-25000"/>
              <a:t>rot</a:t>
            </a:r>
            <a:r>
              <a:rPr lang="en-US" altLang="zh-TW" sz="2800"/>
              <a:t>=4 6 2 8 1 3 12 9 5 7 11 10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468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S=12 9 5 7 11 10 4 6 2 8 1 3</a:t>
            </a:r>
          </a:p>
        </p:txBody>
      </p:sp>
      <p:graphicFrame>
        <p:nvGraphicFramePr>
          <p:cNvPr id="14492" name="Group 156"/>
          <p:cNvGraphicFramePr>
            <a:graphicFrameLocks noGrp="1"/>
          </p:cNvGraphicFramePr>
          <p:nvPr/>
        </p:nvGraphicFramePr>
        <p:xfrm>
          <a:off x="5075238" y="4845050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0" name="Group 154"/>
          <p:cNvGraphicFramePr>
            <a:graphicFrameLocks noGrp="1"/>
          </p:cNvGraphicFramePr>
          <p:nvPr/>
        </p:nvGraphicFramePr>
        <p:xfrm>
          <a:off x="5075238" y="4292600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1" name="Group 155"/>
          <p:cNvGraphicFramePr>
            <a:graphicFrameLocks noGrp="1"/>
          </p:cNvGraphicFramePr>
          <p:nvPr/>
        </p:nvGraphicFramePr>
        <p:xfrm>
          <a:off x="5651500" y="429260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3" name="Group 157"/>
          <p:cNvGraphicFramePr>
            <a:graphicFrameLocks noGrp="1"/>
          </p:cNvGraphicFramePr>
          <p:nvPr/>
        </p:nvGraphicFramePr>
        <p:xfrm>
          <a:off x="6226175" y="429260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4" name="Group 158"/>
          <p:cNvGraphicFramePr>
            <a:graphicFrameLocks noGrp="1"/>
          </p:cNvGraphicFramePr>
          <p:nvPr/>
        </p:nvGraphicFramePr>
        <p:xfrm>
          <a:off x="5075238" y="5421313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5" name="Group 159"/>
          <p:cNvGraphicFramePr>
            <a:graphicFrameLocks noGrp="1"/>
          </p:cNvGraphicFramePr>
          <p:nvPr/>
        </p:nvGraphicFramePr>
        <p:xfrm>
          <a:off x="5651500" y="484505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0" name="Group 44"/>
          <p:cNvGraphicFramePr>
            <a:graphicFrameLocks noGrp="1"/>
          </p:cNvGraphicFramePr>
          <p:nvPr/>
        </p:nvGraphicFramePr>
        <p:xfrm>
          <a:off x="6802438" y="429260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86" name="Group 50"/>
          <p:cNvGraphicFramePr>
            <a:graphicFrameLocks noGrp="1"/>
          </p:cNvGraphicFramePr>
          <p:nvPr/>
        </p:nvGraphicFramePr>
        <p:xfrm>
          <a:off x="6802438" y="48450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92" name="Group 56"/>
          <p:cNvGraphicFramePr>
            <a:graphicFrameLocks noGrp="1"/>
          </p:cNvGraphicFramePr>
          <p:nvPr/>
        </p:nvGraphicFramePr>
        <p:xfrm>
          <a:off x="6227763" y="4845050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98" name="Group 62"/>
          <p:cNvGraphicFramePr>
            <a:graphicFrameLocks noGrp="1"/>
          </p:cNvGraphicFramePr>
          <p:nvPr/>
        </p:nvGraphicFramePr>
        <p:xfrm>
          <a:off x="6802438" y="544512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04" name="Group 68"/>
          <p:cNvGraphicFramePr>
            <a:graphicFrameLocks noGrp="1"/>
          </p:cNvGraphicFramePr>
          <p:nvPr/>
        </p:nvGraphicFramePr>
        <p:xfrm>
          <a:off x="7451725" y="429260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89" name="Group 153"/>
          <p:cNvGraphicFramePr>
            <a:graphicFrameLocks noGrp="1"/>
          </p:cNvGraphicFramePr>
          <p:nvPr/>
        </p:nvGraphicFramePr>
        <p:xfrm>
          <a:off x="7451725" y="484505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16" name="Group 80"/>
          <p:cNvGraphicFramePr>
            <a:graphicFrameLocks noGrp="1"/>
          </p:cNvGraphicFramePr>
          <p:nvPr/>
        </p:nvGraphicFramePr>
        <p:xfrm>
          <a:off x="395288" y="556577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22" name="Group 86"/>
          <p:cNvGraphicFramePr>
            <a:graphicFrameLocks noGrp="1"/>
          </p:cNvGraphicFramePr>
          <p:nvPr/>
        </p:nvGraphicFramePr>
        <p:xfrm>
          <a:off x="395288" y="501332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28" name="Group 92"/>
          <p:cNvGraphicFramePr>
            <a:graphicFrameLocks noGrp="1"/>
          </p:cNvGraphicFramePr>
          <p:nvPr/>
        </p:nvGraphicFramePr>
        <p:xfrm>
          <a:off x="1042988" y="3910013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34" name="Group 98"/>
          <p:cNvGraphicFramePr>
            <a:graphicFrameLocks noGrp="1"/>
          </p:cNvGraphicFramePr>
          <p:nvPr/>
        </p:nvGraphicFramePr>
        <p:xfrm>
          <a:off x="1619250" y="44370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40" name="Group 104"/>
          <p:cNvGraphicFramePr>
            <a:graphicFrameLocks noGrp="1"/>
          </p:cNvGraphicFramePr>
          <p:nvPr/>
        </p:nvGraphicFramePr>
        <p:xfrm>
          <a:off x="395288" y="61658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46" name="Group 110"/>
          <p:cNvGraphicFramePr>
            <a:graphicFrameLocks noGrp="1"/>
          </p:cNvGraphicFramePr>
          <p:nvPr/>
        </p:nvGraphicFramePr>
        <p:xfrm>
          <a:off x="1042988" y="4437063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52" name="Group 116"/>
          <p:cNvGraphicFramePr>
            <a:graphicFrameLocks noGrp="1"/>
          </p:cNvGraphicFramePr>
          <p:nvPr/>
        </p:nvGraphicFramePr>
        <p:xfrm>
          <a:off x="395288" y="3357563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58" name="Group 122"/>
          <p:cNvGraphicFramePr>
            <a:graphicFrameLocks noGrp="1"/>
          </p:cNvGraphicFramePr>
          <p:nvPr/>
        </p:nvGraphicFramePr>
        <p:xfrm>
          <a:off x="395288" y="3932238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4" name="Group 128"/>
          <p:cNvGraphicFramePr>
            <a:graphicFrameLocks noGrp="1"/>
          </p:cNvGraphicFramePr>
          <p:nvPr/>
        </p:nvGraphicFramePr>
        <p:xfrm>
          <a:off x="395288" y="448627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70" name="Group 134"/>
          <p:cNvGraphicFramePr>
            <a:graphicFrameLocks noGrp="1"/>
          </p:cNvGraphicFramePr>
          <p:nvPr/>
        </p:nvGraphicFramePr>
        <p:xfrm>
          <a:off x="1042988" y="3357563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76" name="Group 140"/>
          <p:cNvGraphicFramePr>
            <a:graphicFrameLocks noGrp="1"/>
          </p:cNvGraphicFramePr>
          <p:nvPr/>
        </p:nvGraphicFramePr>
        <p:xfrm>
          <a:off x="1619250" y="33575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88" name="Group 152"/>
          <p:cNvGraphicFramePr>
            <a:graphicFrameLocks noGrp="1"/>
          </p:cNvGraphicFramePr>
          <p:nvPr/>
        </p:nvGraphicFramePr>
        <p:xfrm>
          <a:off x="1619250" y="391001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96" name="Rectangle 160"/>
          <p:cNvSpPr>
            <a:spLocks noChangeArrowheads="1"/>
          </p:cNvSpPr>
          <p:nvPr/>
        </p:nvSpPr>
        <p:spPr bwMode="auto">
          <a:xfrm>
            <a:off x="179388" y="3213100"/>
            <a:ext cx="2305050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97" name="Rectangle 161"/>
          <p:cNvSpPr>
            <a:spLocks noChangeArrowheads="1"/>
          </p:cNvSpPr>
          <p:nvPr/>
        </p:nvSpPr>
        <p:spPr bwMode="auto">
          <a:xfrm>
            <a:off x="4932363" y="4149725"/>
            <a:ext cx="331152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6011863" y="1844675"/>
            <a:ext cx="10080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5651500" y="2276475"/>
            <a:ext cx="23050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00" name="Rectangle 164"/>
          <p:cNvSpPr>
            <a:spLocks noChangeArrowheads="1"/>
          </p:cNvSpPr>
          <p:nvPr/>
        </p:nvSpPr>
        <p:spPr bwMode="auto">
          <a:xfrm>
            <a:off x="827088" y="2636838"/>
            <a:ext cx="2305050" cy="503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501" name="Rectangle 165"/>
          <p:cNvSpPr>
            <a:spLocks noChangeArrowheads="1"/>
          </p:cNvSpPr>
          <p:nvPr/>
        </p:nvSpPr>
        <p:spPr bwMode="auto">
          <a:xfrm>
            <a:off x="6516688" y="3500438"/>
            <a:ext cx="2305050" cy="503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4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477-AE29-4932-91BF-9038887C3B8E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/>
              <a:t>The </a:t>
            </a:r>
            <a:r>
              <a:rPr lang="en-US" altLang="zh-TW"/>
              <a:t>LLICS</a:t>
            </a:r>
            <a:r>
              <a:rPr lang="en-US" altLang="zh-TW" i="1"/>
              <a:t>(S) is equal to the maximal value of LLIS for rotations of S 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 baseline="-25000"/>
              <a:t>1</a:t>
            </a:r>
            <a:r>
              <a:rPr lang="en-US" altLang="zh-TW"/>
              <a:t> </a:t>
            </a:r>
            <a:r>
              <a:rPr lang="en-US" altLang="zh-TW" i="1"/>
              <a:t>is the largest symbol of S</a:t>
            </a:r>
            <a:r>
              <a:rPr lang="en-US" altLang="zh-TW"/>
              <a:t>) </a:t>
            </a:r>
            <a:r>
              <a:rPr lang="en-US" altLang="zh-TW" i="1">
                <a:solidFill>
                  <a:srgbClr val="FF0000"/>
                </a:solidFill>
              </a:rPr>
              <a:t>ending at stop points</a:t>
            </a:r>
            <a:r>
              <a:rPr lang="en-US" altLang="zh-TW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B6A-3582-4473-93FE-DDDED2D66BC7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1800225"/>
          </a:xfrm>
        </p:spPr>
        <p:txBody>
          <a:bodyPr/>
          <a:lstStyle/>
          <a:p>
            <a:r>
              <a:rPr lang="en-US" altLang="zh-TW"/>
              <a:t>The cover merging algorithm computes the cover of </a:t>
            </a:r>
            <a:r>
              <a:rPr lang="en-US" altLang="zh-TW" i="1"/>
              <a:t>S</a:t>
            </a:r>
            <a:r>
              <a:rPr lang="en-US" altLang="zh-TW"/>
              <a:t>’</a:t>
            </a:r>
            <a:r>
              <a:rPr lang="en-US" altLang="zh-TW" i="1"/>
              <a:t>S</a:t>
            </a:r>
            <a:r>
              <a:rPr lang="en-US" altLang="zh-TW"/>
              <a:t>’’, where </a:t>
            </a:r>
            <a:r>
              <a:rPr lang="en-US" altLang="zh-TW" i="1"/>
              <a:t>C</a:t>
            </a:r>
            <a:r>
              <a:rPr lang="en-US" altLang="zh-TW"/>
              <a:t>’ =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’) and </a:t>
            </a:r>
            <a:r>
              <a:rPr lang="en-US" altLang="zh-TW" i="1"/>
              <a:t>C</a:t>
            </a:r>
            <a:r>
              <a:rPr lang="en-US" altLang="zh-TW"/>
              <a:t>’’ =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’’) are given.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/>
              <a:t>Algorithm 1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872"/>
            <a:ext cx="80645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E3AF-4F31-42C9-98A9-510128C232FD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1 – Example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2189163"/>
            <a:ext cx="2390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S’=4 6 2 8 1 3</a:t>
            </a:r>
          </a:p>
        </p:txBody>
      </p:sp>
      <p:graphicFrame>
        <p:nvGraphicFramePr>
          <p:cNvPr id="17413" name="Group 5"/>
          <p:cNvGraphicFramePr>
            <a:graphicFrameLocks noGrp="1"/>
          </p:cNvGraphicFramePr>
          <p:nvPr/>
        </p:nvGraphicFramePr>
        <p:xfrm>
          <a:off x="538163" y="353377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19" name="Group 11"/>
          <p:cNvGraphicFramePr>
            <a:graphicFrameLocks noGrp="1"/>
          </p:cNvGraphicFramePr>
          <p:nvPr/>
        </p:nvGraphicFramePr>
        <p:xfrm>
          <a:off x="538163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25" name="Group 17"/>
          <p:cNvGraphicFramePr>
            <a:graphicFrameLocks noGrp="1"/>
          </p:cNvGraphicFramePr>
          <p:nvPr/>
        </p:nvGraphicFramePr>
        <p:xfrm>
          <a:off x="1114425" y="298132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31" name="Group 23"/>
          <p:cNvGraphicFramePr>
            <a:graphicFrameLocks noGrp="1"/>
          </p:cNvGraphicFramePr>
          <p:nvPr/>
        </p:nvGraphicFramePr>
        <p:xfrm>
          <a:off x="1690688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37" name="Group 29"/>
          <p:cNvGraphicFramePr>
            <a:graphicFrameLocks noGrp="1"/>
          </p:cNvGraphicFramePr>
          <p:nvPr/>
        </p:nvGraphicFramePr>
        <p:xfrm>
          <a:off x="538163" y="4110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43" name="Group 35"/>
          <p:cNvGraphicFramePr>
            <a:graphicFrameLocks noGrp="1"/>
          </p:cNvGraphicFramePr>
          <p:nvPr/>
        </p:nvGraphicFramePr>
        <p:xfrm>
          <a:off x="1114425" y="353377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4356100" y="22606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S’’=12 9 5 7 11 10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95288" y="148431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graphicFrame>
        <p:nvGraphicFramePr>
          <p:cNvPr id="17451" name="Group 43"/>
          <p:cNvGraphicFramePr>
            <a:graphicFrameLocks noGrp="1"/>
          </p:cNvGraphicFramePr>
          <p:nvPr/>
        </p:nvGraphicFramePr>
        <p:xfrm>
          <a:off x="4498975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57" name="Group 49"/>
          <p:cNvGraphicFramePr>
            <a:graphicFrameLocks noGrp="1"/>
          </p:cNvGraphicFramePr>
          <p:nvPr/>
        </p:nvGraphicFramePr>
        <p:xfrm>
          <a:off x="4498975" y="3525838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63" name="Group 55"/>
          <p:cNvGraphicFramePr>
            <a:graphicFrameLocks noGrp="1"/>
          </p:cNvGraphicFramePr>
          <p:nvPr/>
        </p:nvGraphicFramePr>
        <p:xfrm>
          <a:off x="4498975" y="40767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69" name="Group 61"/>
          <p:cNvGraphicFramePr>
            <a:graphicFrameLocks noGrp="1"/>
          </p:cNvGraphicFramePr>
          <p:nvPr/>
        </p:nvGraphicFramePr>
        <p:xfrm>
          <a:off x="5219700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75" name="Group 67"/>
          <p:cNvGraphicFramePr>
            <a:graphicFrameLocks noGrp="1"/>
          </p:cNvGraphicFramePr>
          <p:nvPr/>
        </p:nvGraphicFramePr>
        <p:xfrm>
          <a:off x="5940425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81" name="Group 73"/>
          <p:cNvGraphicFramePr>
            <a:graphicFrameLocks noGrp="1"/>
          </p:cNvGraphicFramePr>
          <p:nvPr/>
        </p:nvGraphicFramePr>
        <p:xfrm>
          <a:off x="5940425" y="3573463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2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EEB9-DB6C-4B11-B4F8-636F214E468E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1 – Example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2189163"/>
            <a:ext cx="2390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S’=4 6 2 8 1 3</a:t>
            </a: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/>
        </p:nvGraphicFramePr>
        <p:xfrm>
          <a:off x="538163" y="353377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66" name="Group 10"/>
          <p:cNvGraphicFramePr>
            <a:graphicFrameLocks noGrp="1"/>
          </p:cNvGraphicFramePr>
          <p:nvPr/>
        </p:nvGraphicFramePr>
        <p:xfrm>
          <a:off x="538163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72" name="Group 16"/>
          <p:cNvGraphicFramePr>
            <a:graphicFrameLocks noGrp="1"/>
          </p:cNvGraphicFramePr>
          <p:nvPr/>
        </p:nvGraphicFramePr>
        <p:xfrm>
          <a:off x="1114425" y="298132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78" name="Group 22"/>
          <p:cNvGraphicFramePr>
            <a:graphicFrameLocks noGrp="1"/>
          </p:cNvGraphicFramePr>
          <p:nvPr/>
        </p:nvGraphicFramePr>
        <p:xfrm>
          <a:off x="1690688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84" name="Group 28"/>
          <p:cNvGraphicFramePr>
            <a:graphicFrameLocks noGrp="1"/>
          </p:cNvGraphicFramePr>
          <p:nvPr/>
        </p:nvGraphicFramePr>
        <p:xfrm>
          <a:off x="538163" y="4110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90" name="Group 34"/>
          <p:cNvGraphicFramePr>
            <a:graphicFrameLocks noGrp="1"/>
          </p:cNvGraphicFramePr>
          <p:nvPr/>
        </p:nvGraphicFramePr>
        <p:xfrm>
          <a:off x="1114425" y="353377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356100" y="22606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S’’=12 9 5 7 11 10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95288" y="148431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/>
        </p:nvGraphicFramePr>
        <p:xfrm>
          <a:off x="2268538" y="299720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04" name="Group 48"/>
          <p:cNvGraphicFramePr>
            <a:graphicFrameLocks noGrp="1"/>
          </p:cNvGraphicFramePr>
          <p:nvPr/>
        </p:nvGraphicFramePr>
        <p:xfrm>
          <a:off x="2268538" y="354965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10" name="Group 54"/>
          <p:cNvGraphicFramePr>
            <a:graphicFrameLocks noGrp="1"/>
          </p:cNvGraphicFramePr>
          <p:nvPr/>
        </p:nvGraphicFramePr>
        <p:xfrm>
          <a:off x="4498975" y="40767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16" name="Group 60"/>
          <p:cNvGraphicFramePr>
            <a:graphicFrameLocks noGrp="1"/>
          </p:cNvGraphicFramePr>
          <p:nvPr/>
        </p:nvGraphicFramePr>
        <p:xfrm>
          <a:off x="5219700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22" name="Group 66"/>
          <p:cNvGraphicFramePr>
            <a:graphicFrameLocks noGrp="1"/>
          </p:cNvGraphicFramePr>
          <p:nvPr/>
        </p:nvGraphicFramePr>
        <p:xfrm>
          <a:off x="5940425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28" name="Group 72"/>
          <p:cNvGraphicFramePr>
            <a:graphicFrameLocks noGrp="1"/>
          </p:cNvGraphicFramePr>
          <p:nvPr/>
        </p:nvGraphicFramePr>
        <p:xfrm>
          <a:off x="5940425" y="3573463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7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DC43-B605-43E3-A751-9D17C4616B1C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1 – Example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2189163"/>
            <a:ext cx="2390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S’=4 6 2 8 1 3</a:t>
            </a: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538163" y="353377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490" name="Group 10"/>
          <p:cNvGraphicFramePr>
            <a:graphicFrameLocks noGrp="1"/>
          </p:cNvGraphicFramePr>
          <p:nvPr/>
        </p:nvGraphicFramePr>
        <p:xfrm>
          <a:off x="538163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496" name="Group 16"/>
          <p:cNvGraphicFramePr>
            <a:graphicFrameLocks noGrp="1"/>
          </p:cNvGraphicFramePr>
          <p:nvPr/>
        </p:nvGraphicFramePr>
        <p:xfrm>
          <a:off x="1114425" y="298132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2" name="Group 22"/>
          <p:cNvGraphicFramePr>
            <a:graphicFrameLocks noGrp="1"/>
          </p:cNvGraphicFramePr>
          <p:nvPr/>
        </p:nvGraphicFramePr>
        <p:xfrm>
          <a:off x="1690688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8" name="Group 28"/>
          <p:cNvGraphicFramePr>
            <a:graphicFrameLocks noGrp="1"/>
          </p:cNvGraphicFramePr>
          <p:nvPr/>
        </p:nvGraphicFramePr>
        <p:xfrm>
          <a:off x="538163" y="4110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14" name="Group 34"/>
          <p:cNvGraphicFramePr>
            <a:graphicFrameLocks noGrp="1"/>
          </p:cNvGraphicFramePr>
          <p:nvPr/>
        </p:nvGraphicFramePr>
        <p:xfrm>
          <a:off x="1114425" y="353377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4356100" y="22606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S’’=12 9 5 7 11 10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95288" y="148431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graphicFrame>
        <p:nvGraphicFramePr>
          <p:cNvPr id="20522" name="Group 42"/>
          <p:cNvGraphicFramePr>
            <a:graphicFrameLocks noGrp="1"/>
          </p:cNvGraphicFramePr>
          <p:nvPr/>
        </p:nvGraphicFramePr>
        <p:xfrm>
          <a:off x="2268538" y="299720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28" name="Group 48"/>
          <p:cNvGraphicFramePr>
            <a:graphicFrameLocks noGrp="1"/>
          </p:cNvGraphicFramePr>
          <p:nvPr/>
        </p:nvGraphicFramePr>
        <p:xfrm>
          <a:off x="2268538" y="354965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4" name="Group 54"/>
          <p:cNvGraphicFramePr>
            <a:graphicFrameLocks noGrp="1"/>
          </p:cNvGraphicFramePr>
          <p:nvPr/>
        </p:nvGraphicFramePr>
        <p:xfrm>
          <a:off x="1692275" y="354965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40" name="Group 60"/>
          <p:cNvGraphicFramePr>
            <a:graphicFrameLocks noGrp="1"/>
          </p:cNvGraphicFramePr>
          <p:nvPr/>
        </p:nvGraphicFramePr>
        <p:xfrm>
          <a:off x="5219700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46" name="Group 66"/>
          <p:cNvGraphicFramePr>
            <a:graphicFrameLocks noGrp="1"/>
          </p:cNvGraphicFramePr>
          <p:nvPr/>
        </p:nvGraphicFramePr>
        <p:xfrm>
          <a:off x="5940425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52" name="Group 72"/>
          <p:cNvGraphicFramePr>
            <a:graphicFrameLocks noGrp="1"/>
          </p:cNvGraphicFramePr>
          <p:nvPr/>
        </p:nvGraphicFramePr>
        <p:xfrm>
          <a:off x="5940425" y="3573463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7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7C7-B948-43C7-8BD8-BFC1C4450132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1 – Example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2189163"/>
            <a:ext cx="2390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S’=4 6 2 8 1 3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538163" y="353377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14" name="Group 10"/>
          <p:cNvGraphicFramePr>
            <a:graphicFrameLocks noGrp="1"/>
          </p:cNvGraphicFramePr>
          <p:nvPr/>
        </p:nvGraphicFramePr>
        <p:xfrm>
          <a:off x="538163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20" name="Group 16"/>
          <p:cNvGraphicFramePr>
            <a:graphicFrameLocks noGrp="1"/>
          </p:cNvGraphicFramePr>
          <p:nvPr/>
        </p:nvGraphicFramePr>
        <p:xfrm>
          <a:off x="1114425" y="298132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26" name="Group 22"/>
          <p:cNvGraphicFramePr>
            <a:graphicFrameLocks noGrp="1"/>
          </p:cNvGraphicFramePr>
          <p:nvPr/>
        </p:nvGraphicFramePr>
        <p:xfrm>
          <a:off x="1690688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32" name="Group 28"/>
          <p:cNvGraphicFramePr>
            <a:graphicFrameLocks noGrp="1"/>
          </p:cNvGraphicFramePr>
          <p:nvPr/>
        </p:nvGraphicFramePr>
        <p:xfrm>
          <a:off x="538163" y="4110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38" name="Group 34"/>
          <p:cNvGraphicFramePr>
            <a:graphicFrameLocks noGrp="1"/>
          </p:cNvGraphicFramePr>
          <p:nvPr/>
        </p:nvGraphicFramePr>
        <p:xfrm>
          <a:off x="1114425" y="353377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356100" y="22606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S’’=12 9 5 7 11 10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395288" y="148431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graphicFrame>
        <p:nvGraphicFramePr>
          <p:cNvPr id="21546" name="Group 42"/>
          <p:cNvGraphicFramePr>
            <a:graphicFrameLocks noGrp="1"/>
          </p:cNvGraphicFramePr>
          <p:nvPr/>
        </p:nvGraphicFramePr>
        <p:xfrm>
          <a:off x="2268538" y="299720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52" name="Group 48"/>
          <p:cNvGraphicFramePr>
            <a:graphicFrameLocks noGrp="1"/>
          </p:cNvGraphicFramePr>
          <p:nvPr/>
        </p:nvGraphicFramePr>
        <p:xfrm>
          <a:off x="2268538" y="354965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58" name="Group 54"/>
          <p:cNvGraphicFramePr>
            <a:graphicFrameLocks noGrp="1"/>
          </p:cNvGraphicFramePr>
          <p:nvPr/>
        </p:nvGraphicFramePr>
        <p:xfrm>
          <a:off x="1692275" y="354965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64" name="Group 60"/>
          <p:cNvGraphicFramePr>
            <a:graphicFrameLocks noGrp="1"/>
          </p:cNvGraphicFramePr>
          <p:nvPr/>
        </p:nvGraphicFramePr>
        <p:xfrm>
          <a:off x="2268538" y="4125913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70" name="Group 66"/>
          <p:cNvGraphicFramePr>
            <a:graphicFrameLocks noGrp="1"/>
          </p:cNvGraphicFramePr>
          <p:nvPr/>
        </p:nvGraphicFramePr>
        <p:xfrm>
          <a:off x="5940425" y="299720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76" name="Group 72"/>
          <p:cNvGraphicFramePr>
            <a:graphicFrameLocks noGrp="1"/>
          </p:cNvGraphicFramePr>
          <p:nvPr/>
        </p:nvGraphicFramePr>
        <p:xfrm>
          <a:off x="5940425" y="3573463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397C-5F66-463D-9A04-FE5D69C823E7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1– Example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2189163"/>
            <a:ext cx="2390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S’=4 6 2 8 1 3</a:t>
            </a:r>
          </a:p>
        </p:txBody>
      </p:sp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538163" y="353377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38" name="Group 10"/>
          <p:cNvGraphicFramePr>
            <a:graphicFrameLocks noGrp="1"/>
          </p:cNvGraphicFramePr>
          <p:nvPr/>
        </p:nvGraphicFramePr>
        <p:xfrm>
          <a:off x="538163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4" name="Group 16"/>
          <p:cNvGraphicFramePr>
            <a:graphicFrameLocks noGrp="1"/>
          </p:cNvGraphicFramePr>
          <p:nvPr/>
        </p:nvGraphicFramePr>
        <p:xfrm>
          <a:off x="1114425" y="298132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50" name="Group 22"/>
          <p:cNvGraphicFramePr>
            <a:graphicFrameLocks noGrp="1"/>
          </p:cNvGraphicFramePr>
          <p:nvPr/>
        </p:nvGraphicFramePr>
        <p:xfrm>
          <a:off x="1690688" y="2981325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56" name="Group 28"/>
          <p:cNvGraphicFramePr>
            <a:graphicFrameLocks noGrp="1"/>
          </p:cNvGraphicFramePr>
          <p:nvPr/>
        </p:nvGraphicFramePr>
        <p:xfrm>
          <a:off x="538163" y="4110038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62" name="Group 34"/>
          <p:cNvGraphicFramePr>
            <a:graphicFrameLocks noGrp="1"/>
          </p:cNvGraphicFramePr>
          <p:nvPr/>
        </p:nvGraphicFramePr>
        <p:xfrm>
          <a:off x="1114425" y="3533775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4356100" y="22606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S’’=12 9 5 7 11 10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395288" y="148431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graphicFrame>
        <p:nvGraphicFramePr>
          <p:cNvPr id="22570" name="Group 42"/>
          <p:cNvGraphicFramePr>
            <a:graphicFrameLocks noGrp="1"/>
          </p:cNvGraphicFramePr>
          <p:nvPr/>
        </p:nvGraphicFramePr>
        <p:xfrm>
          <a:off x="2268538" y="299720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76" name="Group 48"/>
          <p:cNvGraphicFramePr>
            <a:graphicFrameLocks noGrp="1"/>
          </p:cNvGraphicFramePr>
          <p:nvPr/>
        </p:nvGraphicFramePr>
        <p:xfrm>
          <a:off x="2268538" y="3549650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82" name="Group 54"/>
          <p:cNvGraphicFramePr>
            <a:graphicFrameLocks noGrp="1"/>
          </p:cNvGraphicFramePr>
          <p:nvPr/>
        </p:nvGraphicFramePr>
        <p:xfrm>
          <a:off x="1692275" y="3549650"/>
          <a:ext cx="503238" cy="4572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88" name="Group 60"/>
          <p:cNvGraphicFramePr>
            <a:graphicFrameLocks noGrp="1"/>
          </p:cNvGraphicFramePr>
          <p:nvPr/>
        </p:nvGraphicFramePr>
        <p:xfrm>
          <a:off x="2268538" y="4125913"/>
          <a:ext cx="649287" cy="457200"/>
        </p:xfrm>
        <a:graphic>
          <a:graphicData uri="http://schemas.openxmlformats.org/drawingml/2006/table">
            <a:tbl>
              <a:tblPr/>
              <a:tblGrid>
                <a:gridCol w="6492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94" name="Group 66"/>
          <p:cNvGraphicFramePr>
            <a:graphicFrameLocks noGrp="1"/>
          </p:cNvGraphicFramePr>
          <p:nvPr/>
        </p:nvGraphicFramePr>
        <p:xfrm>
          <a:off x="2987675" y="2973388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00" name="Group 72"/>
          <p:cNvGraphicFramePr>
            <a:graphicFrameLocks noGrp="1"/>
          </p:cNvGraphicFramePr>
          <p:nvPr/>
        </p:nvGraphicFramePr>
        <p:xfrm>
          <a:off x="2987675" y="3549650"/>
          <a:ext cx="649288" cy="4572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6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4 -</a:t>
            </a:r>
            <a:fld id="{1EEA94AD-5B28-4279-B3F2-B5ED95A7A240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/>
              <a:t>Robinson-</a:t>
            </a:r>
            <a:r>
              <a:rPr lang="en-US" altLang="zh-TW" sz="3600" dirty="0" err="1"/>
              <a:t>Schensted</a:t>
            </a:r>
            <a:r>
              <a:rPr lang="en-US" altLang="zh-TW" sz="3600" dirty="0"/>
              <a:t>-Knuth </a:t>
            </a:r>
            <a:r>
              <a:rPr lang="en-US" altLang="zh-TW" sz="3600" dirty="0" smtClean="0"/>
              <a:t>Algorithm </a:t>
            </a:r>
            <a:r>
              <a:rPr lang="en-US" altLang="zh-TW" sz="3600" dirty="0"/>
              <a:t>for LIS</a:t>
            </a:r>
          </a:p>
        </p:txBody>
      </p:sp>
      <p:grpSp>
        <p:nvGrpSpPr>
          <p:cNvPr id="88203" name="Group 139"/>
          <p:cNvGrpSpPr>
            <a:grpSpLocks/>
          </p:cNvGrpSpPr>
          <p:nvPr/>
        </p:nvGrpSpPr>
        <p:grpSpPr bwMode="auto">
          <a:xfrm>
            <a:off x="304800" y="1524000"/>
            <a:ext cx="8374063" cy="3165475"/>
            <a:chOff x="192" y="960"/>
            <a:chExt cx="5275" cy="1994"/>
          </a:xfrm>
        </p:grpSpPr>
        <p:sp>
          <p:nvSpPr>
            <p:cNvPr id="88199" name="Line 135"/>
            <p:cNvSpPr>
              <a:spLocks noChangeShapeType="1"/>
            </p:cNvSpPr>
            <p:nvPr/>
          </p:nvSpPr>
          <p:spPr bwMode="auto">
            <a:xfrm>
              <a:off x="336" y="1163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22" name="Rectangle 58"/>
            <p:cNvSpPr>
              <a:spLocks noChangeArrowheads="1"/>
            </p:cNvSpPr>
            <p:nvPr/>
          </p:nvSpPr>
          <p:spPr bwMode="auto">
            <a:xfrm>
              <a:off x="4921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21" name="Rectangle 57"/>
            <p:cNvSpPr>
              <a:spLocks noChangeArrowheads="1"/>
            </p:cNvSpPr>
            <p:nvPr/>
          </p:nvSpPr>
          <p:spPr bwMode="auto">
            <a:xfrm>
              <a:off x="4377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20" name="Rectangle 56"/>
            <p:cNvSpPr>
              <a:spLocks noChangeArrowheads="1"/>
            </p:cNvSpPr>
            <p:nvPr/>
          </p:nvSpPr>
          <p:spPr bwMode="auto">
            <a:xfrm>
              <a:off x="3833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9" name="Rectangle 55"/>
            <p:cNvSpPr>
              <a:spLocks noChangeArrowheads="1"/>
            </p:cNvSpPr>
            <p:nvPr/>
          </p:nvSpPr>
          <p:spPr bwMode="auto">
            <a:xfrm>
              <a:off x="3289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8" name="Rectangle 54"/>
            <p:cNvSpPr>
              <a:spLocks noChangeArrowheads="1"/>
            </p:cNvSpPr>
            <p:nvPr/>
          </p:nvSpPr>
          <p:spPr bwMode="auto">
            <a:xfrm>
              <a:off x="2745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7" name="Rectangle 53"/>
            <p:cNvSpPr>
              <a:spLocks noChangeArrowheads="1"/>
            </p:cNvSpPr>
            <p:nvPr/>
          </p:nvSpPr>
          <p:spPr bwMode="auto">
            <a:xfrm>
              <a:off x="2201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6" name="Rectangle 52"/>
            <p:cNvSpPr>
              <a:spLocks noChangeArrowheads="1"/>
            </p:cNvSpPr>
            <p:nvPr/>
          </p:nvSpPr>
          <p:spPr bwMode="auto">
            <a:xfrm>
              <a:off x="1657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5" name="Rectangle 51"/>
            <p:cNvSpPr>
              <a:spLocks noChangeArrowheads="1"/>
            </p:cNvSpPr>
            <p:nvPr/>
          </p:nvSpPr>
          <p:spPr bwMode="auto">
            <a:xfrm>
              <a:off x="1113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4" name="Rectangle 50"/>
            <p:cNvSpPr>
              <a:spLocks noChangeArrowheads="1"/>
            </p:cNvSpPr>
            <p:nvPr/>
          </p:nvSpPr>
          <p:spPr bwMode="auto">
            <a:xfrm>
              <a:off x="569" y="2667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13" name="Rectangle 49"/>
            <p:cNvSpPr>
              <a:spLocks noChangeArrowheads="1"/>
            </p:cNvSpPr>
            <p:nvPr/>
          </p:nvSpPr>
          <p:spPr bwMode="auto">
            <a:xfrm>
              <a:off x="4921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</a:rPr>
                <a:t>8</a:t>
              </a:r>
            </a:p>
          </p:txBody>
        </p:sp>
        <p:sp>
          <p:nvSpPr>
            <p:cNvPr id="88112" name="Rectangle 48"/>
            <p:cNvSpPr>
              <a:spLocks noChangeArrowheads="1"/>
            </p:cNvSpPr>
            <p:nvPr/>
          </p:nvSpPr>
          <p:spPr bwMode="auto">
            <a:xfrm>
              <a:off x="4377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8</a:t>
              </a:r>
            </a:p>
          </p:txBody>
        </p:sp>
        <p:sp>
          <p:nvSpPr>
            <p:cNvPr id="88111" name="Rectangle 47"/>
            <p:cNvSpPr>
              <a:spLocks noChangeArrowheads="1"/>
            </p:cNvSpPr>
            <p:nvPr/>
          </p:nvSpPr>
          <p:spPr bwMode="auto">
            <a:xfrm>
              <a:off x="3833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8</a:t>
              </a:r>
            </a:p>
          </p:txBody>
        </p:sp>
        <p:sp>
          <p:nvSpPr>
            <p:cNvPr id="88110" name="Rectangle 46"/>
            <p:cNvSpPr>
              <a:spLocks noChangeArrowheads="1"/>
            </p:cNvSpPr>
            <p:nvPr/>
          </p:nvSpPr>
          <p:spPr bwMode="auto">
            <a:xfrm>
              <a:off x="3289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09" name="Rectangle 45"/>
            <p:cNvSpPr>
              <a:spLocks noChangeArrowheads="1"/>
            </p:cNvSpPr>
            <p:nvPr/>
          </p:nvSpPr>
          <p:spPr bwMode="auto">
            <a:xfrm>
              <a:off x="2745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08" name="Rectangle 44"/>
            <p:cNvSpPr>
              <a:spLocks noChangeArrowheads="1"/>
            </p:cNvSpPr>
            <p:nvPr/>
          </p:nvSpPr>
          <p:spPr bwMode="auto">
            <a:xfrm>
              <a:off x="2201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07" name="Rectangle 43"/>
            <p:cNvSpPr>
              <a:spLocks noChangeArrowheads="1"/>
            </p:cNvSpPr>
            <p:nvPr/>
          </p:nvSpPr>
          <p:spPr bwMode="auto">
            <a:xfrm>
              <a:off x="1657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06" name="Rectangle 42"/>
            <p:cNvSpPr>
              <a:spLocks noChangeArrowheads="1"/>
            </p:cNvSpPr>
            <p:nvPr/>
          </p:nvSpPr>
          <p:spPr bwMode="auto">
            <a:xfrm>
              <a:off x="1113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05" name="Rectangle 41"/>
            <p:cNvSpPr>
              <a:spLocks noChangeArrowheads="1"/>
            </p:cNvSpPr>
            <p:nvPr/>
          </p:nvSpPr>
          <p:spPr bwMode="auto">
            <a:xfrm>
              <a:off x="569" y="2380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4</a:t>
              </a:r>
            </a:p>
          </p:txBody>
        </p:sp>
        <p:sp>
          <p:nvSpPr>
            <p:cNvPr id="88104" name="Rectangle 40"/>
            <p:cNvSpPr>
              <a:spLocks noChangeArrowheads="1"/>
            </p:cNvSpPr>
            <p:nvPr/>
          </p:nvSpPr>
          <p:spPr bwMode="auto">
            <a:xfrm>
              <a:off x="4921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6</a:t>
              </a:r>
            </a:p>
          </p:txBody>
        </p:sp>
        <p:sp>
          <p:nvSpPr>
            <p:cNvPr id="88103" name="Rectangle 39"/>
            <p:cNvSpPr>
              <a:spLocks noChangeArrowheads="1"/>
            </p:cNvSpPr>
            <p:nvPr/>
          </p:nvSpPr>
          <p:spPr bwMode="auto">
            <a:xfrm>
              <a:off x="4377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7</a:t>
              </a:r>
            </a:p>
          </p:txBody>
        </p:sp>
        <p:sp>
          <p:nvSpPr>
            <p:cNvPr id="88102" name="Rectangle 38"/>
            <p:cNvSpPr>
              <a:spLocks noChangeArrowheads="1"/>
            </p:cNvSpPr>
            <p:nvPr/>
          </p:nvSpPr>
          <p:spPr bwMode="auto">
            <a:xfrm>
              <a:off x="3833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7</a:t>
              </a:r>
            </a:p>
          </p:txBody>
        </p:sp>
        <p:sp>
          <p:nvSpPr>
            <p:cNvPr id="88101" name="Rectangle 37"/>
            <p:cNvSpPr>
              <a:spLocks noChangeArrowheads="1"/>
            </p:cNvSpPr>
            <p:nvPr/>
          </p:nvSpPr>
          <p:spPr bwMode="auto">
            <a:xfrm>
              <a:off x="3289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7</a:t>
              </a:r>
            </a:p>
          </p:txBody>
        </p:sp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2745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7</a:t>
              </a:r>
            </a:p>
          </p:txBody>
        </p:sp>
        <p:sp>
          <p:nvSpPr>
            <p:cNvPr id="88099" name="Rectangle 35"/>
            <p:cNvSpPr>
              <a:spLocks noChangeArrowheads="1"/>
            </p:cNvSpPr>
            <p:nvPr/>
          </p:nvSpPr>
          <p:spPr bwMode="auto">
            <a:xfrm>
              <a:off x="2201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098" name="Rectangle 34"/>
            <p:cNvSpPr>
              <a:spLocks noChangeArrowheads="1"/>
            </p:cNvSpPr>
            <p:nvPr/>
          </p:nvSpPr>
          <p:spPr bwMode="auto">
            <a:xfrm>
              <a:off x="1657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097" name="Rectangle 33"/>
            <p:cNvSpPr>
              <a:spLocks noChangeArrowheads="1"/>
            </p:cNvSpPr>
            <p:nvPr/>
          </p:nvSpPr>
          <p:spPr bwMode="auto">
            <a:xfrm>
              <a:off x="1113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569" y="2093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3</a:t>
              </a:r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4921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4</a:t>
              </a:r>
            </a:p>
          </p:txBody>
        </p:sp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4377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4</a:t>
              </a:r>
            </a:p>
          </p:txBody>
        </p:sp>
        <p:sp>
          <p:nvSpPr>
            <p:cNvPr id="88093" name="Rectangle 29"/>
            <p:cNvSpPr>
              <a:spLocks noChangeArrowheads="1"/>
            </p:cNvSpPr>
            <p:nvPr/>
          </p:nvSpPr>
          <p:spPr bwMode="auto">
            <a:xfrm>
              <a:off x="3833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4</a:t>
              </a:r>
            </a:p>
          </p:txBody>
        </p:sp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3289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4</a:t>
              </a:r>
            </a:p>
          </p:txBody>
        </p:sp>
        <p:sp>
          <p:nvSpPr>
            <p:cNvPr id="88091" name="Rectangle 27"/>
            <p:cNvSpPr>
              <a:spLocks noChangeArrowheads="1"/>
            </p:cNvSpPr>
            <p:nvPr/>
          </p:nvSpPr>
          <p:spPr bwMode="auto">
            <a:xfrm>
              <a:off x="2745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5</a:t>
              </a:r>
            </a:p>
          </p:txBody>
        </p:sp>
        <p:sp>
          <p:nvSpPr>
            <p:cNvPr id="88090" name="Rectangle 26"/>
            <p:cNvSpPr>
              <a:spLocks noChangeArrowheads="1"/>
            </p:cNvSpPr>
            <p:nvPr/>
          </p:nvSpPr>
          <p:spPr bwMode="auto">
            <a:xfrm>
              <a:off x="2201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5</a:t>
              </a:r>
            </a:p>
          </p:txBody>
        </p:sp>
        <p:sp>
          <p:nvSpPr>
            <p:cNvPr id="88089" name="Rectangle 25"/>
            <p:cNvSpPr>
              <a:spLocks noChangeArrowheads="1"/>
            </p:cNvSpPr>
            <p:nvPr/>
          </p:nvSpPr>
          <p:spPr bwMode="auto">
            <a:xfrm>
              <a:off x="1657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1113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087" name="Rectangle 23"/>
            <p:cNvSpPr>
              <a:spLocks noChangeArrowheads="1"/>
            </p:cNvSpPr>
            <p:nvPr/>
          </p:nvSpPr>
          <p:spPr bwMode="auto">
            <a:xfrm>
              <a:off x="569" y="1806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2</a:t>
              </a:r>
            </a:p>
          </p:txBody>
        </p:sp>
        <p:sp>
          <p:nvSpPr>
            <p:cNvPr id="88086" name="Rectangle 22"/>
            <p:cNvSpPr>
              <a:spLocks noChangeArrowheads="1"/>
            </p:cNvSpPr>
            <p:nvPr/>
          </p:nvSpPr>
          <p:spPr bwMode="auto">
            <a:xfrm>
              <a:off x="4921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1</a:t>
              </a: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4377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3833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2</a:t>
              </a: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3289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2</a:t>
              </a:r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2745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2</a:t>
              </a:r>
            </a:p>
          </p:txBody>
        </p:sp>
        <p:sp>
          <p:nvSpPr>
            <p:cNvPr id="88081" name="Rectangle 17"/>
            <p:cNvSpPr>
              <a:spLocks noChangeArrowheads="1"/>
            </p:cNvSpPr>
            <p:nvPr/>
          </p:nvSpPr>
          <p:spPr bwMode="auto">
            <a:xfrm>
              <a:off x="2201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88080" name="Rectangle 16"/>
            <p:cNvSpPr>
              <a:spLocks noChangeArrowheads="1"/>
            </p:cNvSpPr>
            <p:nvPr/>
          </p:nvSpPr>
          <p:spPr bwMode="auto">
            <a:xfrm>
              <a:off x="1657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3</a:t>
              </a:r>
            </a:p>
          </p:txBody>
        </p:sp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>
              <a:off x="1113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b="1" u="sng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88078" name="Rectangle 14"/>
            <p:cNvSpPr>
              <a:spLocks noChangeArrowheads="1"/>
            </p:cNvSpPr>
            <p:nvPr/>
          </p:nvSpPr>
          <p:spPr bwMode="auto">
            <a:xfrm>
              <a:off x="569" y="1519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1</a:t>
              </a:r>
            </a:p>
          </p:txBody>
        </p:sp>
        <p:sp>
          <p:nvSpPr>
            <p:cNvPr id="88077" name="Rectangle 13"/>
            <p:cNvSpPr>
              <a:spLocks noChangeArrowheads="1"/>
            </p:cNvSpPr>
            <p:nvPr/>
          </p:nvSpPr>
          <p:spPr bwMode="auto">
            <a:xfrm>
              <a:off x="4921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6</a:t>
              </a:r>
            </a:p>
          </p:txBody>
        </p:sp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377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1</a:t>
              </a:r>
            </a:p>
          </p:txBody>
        </p:sp>
        <p:sp>
          <p:nvSpPr>
            <p:cNvPr id="88075" name="Rectangle 11"/>
            <p:cNvSpPr>
              <a:spLocks noChangeArrowheads="1"/>
            </p:cNvSpPr>
            <p:nvPr/>
          </p:nvSpPr>
          <p:spPr bwMode="auto">
            <a:xfrm>
              <a:off x="3833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8</a:t>
              </a:r>
            </a:p>
          </p:txBody>
        </p:sp>
        <p:sp>
          <p:nvSpPr>
            <p:cNvPr id="88074" name="Rectangle 10"/>
            <p:cNvSpPr>
              <a:spLocks noChangeArrowheads="1"/>
            </p:cNvSpPr>
            <p:nvPr/>
          </p:nvSpPr>
          <p:spPr bwMode="auto">
            <a:xfrm>
              <a:off x="3289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4</a:t>
              </a: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2745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7</a:t>
              </a: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201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2</a:t>
              </a: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1657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5</a:t>
              </a:r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1113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/>
                <a:t>3</a:t>
              </a:r>
            </a:p>
          </p:txBody>
        </p:sp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569" y="1232"/>
              <a:ext cx="5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/>
            </a:p>
          </p:txBody>
        </p:sp>
        <p:sp>
          <p:nvSpPr>
            <p:cNvPr id="88150" name="Line 86"/>
            <p:cNvSpPr>
              <a:spLocks noChangeShapeType="1"/>
            </p:cNvSpPr>
            <p:nvPr/>
          </p:nvSpPr>
          <p:spPr bwMode="auto">
            <a:xfrm>
              <a:off x="569" y="1232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51" name="Line 87"/>
            <p:cNvSpPr>
              <a:spLocks noChangeShapeType="1"/>
            </p:cNvSpPr>
            <p:nvPr/>
          </p:nvSpPr>
          <p:spPr bwMode="auto">
            <a:xfrm>
              <a:off x="569" y="1519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52" name="Line 88"/>
            <p:cNvSpPr>
              <a:spLocks noChangeShapeType="1"/>
            </p:cNvSpPr>
            <p:nvPr/>
          </p:nvSpPr>
          <p:spPr bwMode="auto">
            <a:xfrm>
              <a:off x="569" y="1806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53" name="Line 89"/>
            <p:cNvSpPr>
              <a:spLocks noChangeShapeType="1"/>
            </p:cNvSpPr>
            <p:nvPr/>
          </p:nvSpPr>
          <p:spPr bwMode="auto">
            <a:xfrm>
              <a:off x="569" y="2093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54" name="Line 90"/>
            <p:cNvSpPr>
              <a:spLocks noChangeShapeType="1"/>
            </p:cNvSpPr>
            <p:nvPr/>
          </p:nvSpPr>
          <p:spPr bwMode="auto">
            <a:xfrm>
              <a:off x="569" y="2380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55" name="Line 91"/>
            <p:cNvSpPr>
              <a:spLocks noChangeShapeType="1"/>
            </p:cNvSpPr>
            <p:nvPr/>
          </p:nvSpPr>
          <p:spPr bwMode="auto">
            <a:xfrm>
              <a:off x="569" y="2667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59" name="Line 95"/>
            <p:cNvSpPr>
              <a:spLocks noChangeShapeType="1"/>
            </p:cNvSpPr>
            <p:nvPr/>
          </p:nvSpPr>
          <p:spPr bwMode="auto">
            <a:xfrm>
              <a:off x="569" y="2954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0" name="Line 96"/>
            <p:cNvSpPr>
              <a:spLocks noChangeShapeType="1"/>
            </p:cNvSpPr>
            <p:nvPr/>
          </p:nvSpPr>
          <p:spPr bwMode="auto">
            <a:xfrm>
              <a:off x="569" y="1232"/>
              <a:ext cx="0" cy="17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1" name="Line 97"/>
            <p:cNvSpPr>
              <a:spLocks noChangeShapeType="1"/>
            </p:cNvSpPr>
            <p:nvPr/>
          </p:nvSpPr>
          <p:spPr bwMode="auto">
            <a:xfrm>
              <a:off x="1113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2" name="Line 98"/>
            <p:cNvSpPr>
              <a:spLocks noChangeShapeType="1"/>
            </p:cNvSpPr>
            <p:nvPr/>
          </p:nvSpPr>
          <p:spPr bwMode="auto">
            <a:xfrm>
              <a:off x="1657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3" name="Line 99"/>
            <p:cNvSpPr>
              <a:spLocks noChangeShapeType="1"/>
            </p:cNvSpPr>
            <p:nvPr/>
          </p:nvSpPr>
          <p:spPr bwMode="auto">
            <a:xfrm>
              <a:off x="2201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4" name="Line 100"/>
            <p:cNvSpPr>
              <a:spLocks noChangeShapeType="1"/>
            </p:cNvSpPr>
            <p:nvPr/>
          </p:nvSpPr>
          <p:spPr bwMode="auto">
            <a:xfrm>
              <a:off x="2745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5" name="Line 101"/>
            <p:cNvSpPr>
              <a:spLocks noChangeShapeType="1"/>
            </p:cNvSpPr>
            <p:nvPr/>
          </p:nvSpPr>
          <p:spPr bwMode="auto">
            <a:xfrm>
              <a:off x="3289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6" name="Line 102"/>
            <p:cNvSpPr>
              <a:spLocks noChangeShapeType="1"/>
            </p:cNvSpPr>
            <p:nvPr/>
          </p:nvSpPr>
          <p:spPr bwMode="auto">
            <a:xfrm>
              <a:off x="3833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7" name="Line 103"/>
            <p:cNvSpPr>
              <a:spLocks noChangeShapeType="1"/>
            </p:cNvSpPr>
            <p:nvPr/>
          </p:nvSpPr>
          <p:spPr bwMode="auto">
            <a:xfrm>
              <a:off x="4377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8" name="Line 104"/>
            <p:cNvSpPr>
              <a:spLocks noChangeShapeType="1"/>
            </p:cNvSpPr>
            <p:nvPr/>
          </p:nvSpPr>
          <p:spPr bwMode="auto">
            <a:xfrm>
              <a:off x="4921" y="1232"/>
              <a:ext cx="0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69" name="Line 105"/>
            <p:cNvSpPr>
              <a:spLocks noChangeShapeType="1"/>
            </p:cNvSpPr>
            <p:nvPr/>
          </p:nvSpPr>
          <p:spPr bwMode="auto">
            <a:xfrm>
              <a:off x="5465" y="1232"/>
              <a:ext cx="0" cy="17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80" name="Rectangle 116"/>
            <p:cNvSpPr>
              <a:spLocks noChangeArrowheads="1"/>
            </p:cNvSpPr>
            <p:nvPr/>
          </p:nvSpPr>
          <p:spPr bwMode="auto">
            <a:xfrm>
              <a:off x="192" y="1883"/>
              <a:ext cx="259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88182" name="Line 118"/>
            <p:cNvSpPr>
              <a:spLocks noChangeShapeType="1"/>
            </p:cNvSpPr>
            <p:nvPr/>
          </p:nvSpPr>
          <p:spPr bwMode="auto">
            <a:xfrm>
              <a:off x="614" y="1096"/>
              <a:ext cx="48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88" name="Rectangle 124"/>
            <p:cNvSpPr>
              <a:spLocks noChangeArrowheads="1"/>
            </p:cNvSpPr>
            <p:nvPr/>
          </p:nvSpPr>
          <p:spPr bwMode="auto">
            <a:xfrm>
              <a:off x="2474" y="960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88189" name="Oval 125"/>
            <p:cNvSpPr>
              <a:spLocks noChangeArrowheads="1"/>
            </p:cNvSpPr>
            <p:nvPr/>
          </p:nvSpPr>
          <p:spPr bwMode="auto">
            <a:xfrm>
              <a:off x="1204" y="1549"/>
              <a:ext cx="363" cy="272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190" name="Oval 126"/>
            <p:cNvSpPr>
              <a:spLocks noChangeArrowheads="1"/>
            </p:cNvSpPr>
            <p:nvPr/>
          </p:nvSpPr>
          <p:spPr bwMode="auto">
            <a:xfrm>
              <a:off x="1749" y="1595"/>
              <a:ext cx="363" cy="499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191" name="Oval 127"/>
            <p:cNvSpPr>
              <a:spLocks noChangeArrowheads="1"/>
            </p:cNvSpPr>
            <p:nvPr/>
          </p:nvSpPr>
          <p:spPr bwMode="auto">
            <a:xfrm>
              <a:off x="2837" y="1821"/>
              <a:ext cx="363" cy="50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192" name="Oval 128"/>
            <p:cNvSpPr>
              <a:spLocks noChangeArrowheads="1"/>
            </p:cNvSpPr>
            <p:nvPr/>
          </p:nvSpPr>
          <p:spPr bwMode="auto">
            <a:xfrm>
              <a:off x="3926" y="2048"/>
              <a:ext cx="363" cy="545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193" name="Oval 129"/>
            <p:cNvSpPr>
              <a:spLocks noChangeArrowheads="1"/>
            </p:cNvSpPr>
            <p:nvPr/>
          </p:nvSpPr>
          <p:spPr bwMode="auto">
            <a:xfrm>
              <a:off x="5015" y="2275"/>
              <a:ext cx="363" cy="318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194" name="Line 130"/>
            <p:cNvSpPr>
              <a:spLocks noChangeShapeType="1"/>
            </p:cNvSpPr>
            <p:nvPr/>
          </p:nvSpPr>
          <p:spPr bwMode="auto">
            <a:xfrm flipH="1" flipV="1">
              <a:off x="4198" y="2592"/>
              <a:ext cx="86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95" name="Line 131"/>
            <p:cNvSpPr>
              <a:spLocks noChangeShapeType="1"/>
            </p:cNvSpPr>
            <p:nvPr/>
          </p:nvSpPr>
          <p:spPr bwMode="auto">
            <a:xfrm flipH="1">
              <a:off x="3246" y="2093"/>
              <a:ext cx="77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96" name="Line 132"/>
            <p:cNvSpPr>
              <a:spLocks noChangeShapeType="1"/>
            </p:cNvSpPr>
            <p:nvPr/>
          </p:nvSpPr>
          <p:spPr bwMode="auto">
            <a:xfrm flipH="1">
              <a:off x="2105" y="1836"/>
              <a:ext cx="77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8197" name="Line 133"/>
            <p:cNvSpPr>
              <a:spLocks noChangeShapeType="1"/>
            </p:cNvSpPr>
            <p:nvPr/>
          </p:nvSpPr>
          <p:spPr bwMode="auto">
            <a:xfrm flipH="1" flipV="1">
              <a:off x="1567" y="1640"/>
              <a:ext cx="22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88200" name="Rectangle 136"/>
          <p:cNvSpPr>
            <a:spLocks noChangeArrowheads="1"/>
          </p:cNvSpPr>
          <p:nvPr/>
        </p:nvSpPr>
        <p:spPr bwMode="auto">
          <a:xfrm>
            <a:off x="685800" y="48006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zh-TW" sz="2800">
                <a:latin typeface="Times New Roman" pitchFamily="18" charset="0"/>
              </a:rPr>
              <a:t>LIS: 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3578</a:t>
            </a:r>
            <a:r>
              <a:rPr lang="en-US" altLang="zh-TW" sz="2800"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zh-TW" sz="2800">
                <a:latin typeface="Times New Roman" pitchFamily="18" charset="0"/>
                <a:sym typeface="Wingdings" pitchFamily="2" charset="2"/>
              </a:rPr>
              <a:t>time complexity: O(</a:t>
            </a:r>
            <a:r>
              <a:rPr lang="en-US" altLang="zh-TW" sz="2800" i="1">
                <a:latin typeface="Times New Roman" pitchFamily="18" charset="0"/>
                <a:sym typeface="Wingdings" pitchFamily="2" charset="2"/>
              </a:rPr>
              <a:t>nlogn</a:t>
            </a:r>
            <a:r>
              <a:rPr lang="en-US" altLang="zh-TW" sz="2800">
                <a:latin typeface="Times New Roman" pitchFamily="18" charset="0"/>
                <a:sym typeface="Wingdings" pitchFamily="2" charset="2"/>
              </a:rPr>
              <a:t>)</a:t>
            </a:r>
            <a:endParaRPr lang="en-US" altLang="zh-TW" sz="280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zh-TW" sz="2800">
                <a:latin typeface="Times New Roman" pitchFamily="18" charset="0"/>
              </a:rPr>
              <a:t> </a:t>
            </a:r>
            <a:r>
              <a:rPr lang="en-US" altLang="zh-TW" sz="2800" i="1">
                <a:latin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</a:rPr>
              <a:t> numbers are  inserted and each insertion takes O(</a:t>
            </a:r>
            <a:r>
              <a:rPr lang="en-US" altLang="zh-TW" sz="2800" i="1">
                <a:latin typeface="Times New Roman" pitchFamily="18" charset="0"/>
              </a:rPr>
              <a:t>logn</a:t>
            </a:r>
            <a:r>
              <a:rPr lang="en-US" altLang="zh-TW" sz="2800">
                <a:latin typeface="Times New Roman" pitchFamily="18" charset="0"/>
              </a:rPr>
              <a:t>) time for binary search.</a:t>
            </a:r>
          </a:p>
        </p:txBody>
      </p:sp>
    </p:spTree>
    <p:extLst>
      <p:ext uri="{BB962C8B-B14F-4D97-AF65-F5344CB8AC3E}">
        <p14:creationId xmlns:p14="http://schemas.microsoft.com/office/powerpoint/2010/main" val="25326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BB11-6C94-46FB-831F-9A33F84CFE14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343775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45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7823-46DE-4461-943B-DF01A330A74A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4 6 2 8 1 3 12 9 5 7 11 10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2060575"/>
            <a:ext cx="525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</a:t>
            </a:r>
            <a:r>
              <a:rPr lang="en-US" altLang="zh-TW" sz="2800" baseline="-25000"/>
              <a:t>rot</a:t>
            </a:r>
            <a:r>
              <a:rPr lang="en-US" altLang="zh-TW" sz="2800"/>
              <a:t>= 12 9 5 7 11 10 4 6 2 8 1 3</a:t>
            </a:r>
          </a:p>
        </p:txBody>
      </p:sp>
      <p:graphicFrame>
        <p:nvGraphicFramePr>
          <p:cNvPr id="27656" name="Group 8"/>
          <p:cNvGraphicFramePr>
            <a:graphicFrameLocks noGrp="1"/>
          </p:cNvGraphicFramePr>
          <p:nvPr/>
        </p:nvGraphicFramePr>
        <p:xfrm>
          <a:off x="611188" y="513397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62" name="Group 14"/>
          <p:cNvGraphicFramePr>
            <a:graphicFrameLocks noGrp="1"/>
          </p:cNvGraphicFramePr>
          <p:nvPr/>
        </p:nvGraphicFramePr>
        <p:xfrm>
          <a:off x="611188" y="458152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68" name="Group 20"/>
          <p:cNvGraphicFramePr>
            <a:graphicFrameLocks noGrp="1"/>
          </p:cNvGraphicFramePr>
          <p:nvPr/>
        </p:nvGraphicFramePr>
        <p:xfrm>
          <a:off x="1258888" y="3478213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74" name="Group 26"/>
          <p:cNvGraphicFramePr>
            <a:graphicFrameLocks noGrp="1"/>
          </p:cNvGraphicFramePr>
          <p:nvPr/>
        </p:nvGraphicFramePr>
        <p:xfrm>
          <a:off x="1835150" y="40052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80" name="Group 32"/>
          <p:cNvGraphicFramePr>
            <a:graphicFrameLocks noGrp="1"/>
          </p:cNvGraphicFramePr>
          <p:nvPr/>
        </p:nvGraphicFramePr>
        <p:xfrm>
          <a:off x="611188" y="566102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86" name="Group 38"/>
          <p:cNvGraphicFramePr>
            <a:graphicFrameLocks noGrp="1"/>
          </p:cNvGraphicFramePr>
          <p:nvPr/>
        </p:nvGraphicFramePr>
        <p:xfrm>
          <a:off x="1258888" y="4005263"/>
          <a:ext cx="503237" cy="4572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92" name="Group 44"/>
          <p:cNvGraphicFramePr>
            <a:graphicFrameLocks noGrp="1"/>
          </p:cNvGraphicFramePr>
          <p:nvPr/>
        </p:nvGraphicFramePr>
        <p:xfrm>
          <a:off x="611188" y="2925763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98" name="Group 50"/>
          <p:cNvGraphicFramePr>
            <a:graphicFrameLocks noGrp="1"/>
          </p:cNvGraphicFramePr>
          <p:nvPr/>
        </p:nvGraphicFramePr>
        <p:xfrm>
          <a:off x="611188" y="3500438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04" name="Group 56"/>
          <p:cNvGraphicFramePr>
            <a:graphicFrameLocks noGrp="1"/>
          </p:cNvGraphicFramePr>
          <p:nvPr/>
        </p:nvGraphicFramePr>
        <p:xfrm>
          <a:off x="611188" y="405447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10" name="Group 62"/>
          <p:cNvGraphicFramePr>
            <a:graphicFrameLocks noGrp="1"/>
          </p:cNvGraphicFramePr>
          <p:nvPr/>
        </p:nvGraphicFramePr>
        <p:xfrm>
          <a:off x="1258888" y="2925763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16" name="Group 68"/>
          <p:cNvGraphicFramePr>
            <a:graphicFrameLocks noGrp="1"/>
          </p:cNvGraphicFramePr>
          <p:nvPr/>
        </p:nvGraphicFramePr>
        <p:xfrm>
          <a:off x="1835150" y="29257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22" name="Group 74"/>
          <p:cNvGraphicFramePr>
            <a:graphicFrameLocks noGrp="1"/>
          </p:cNvGraphicFramePr>
          <p:nvPr/>
        </p:nvGraphicFramePr>
        <p:xfrm>
          <a:off x="1835150" y="347821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29" name="Group 81"/>
          <p:cNvGraphicFramePr>
            <a:graphicFrameLocks noGrp="1"/>
          </p:cNvGraphicFramePr>
          <p:nvPr/>
        </p:nvGraphicFramePr>
        <p:xfrm>
          <a:off x="3132138" y="51323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35" name="Group 87"/>
          <p:cNvGraphicFramePr>
            <a:graphicFrameLocks noGrp="1"/>
          </p:cNvGraphicFramePr>
          <p:nvPr/>
        </p:nvGraphicFramePr>
        <p:xfrm>
          <a:off x="3132138" y="4579938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41" name="Group 93"/>
          <p:cNvGraphicFramePr>
            <a:graphicFrameLocks noGrp="1"/>
          </p:cNvGraphicFramePr>
          <p:nvPr/>
        </p:nvGraphicFramePr>
        <p:xfrm>
          <a:off x="3779838" y="34766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47" name="Group 99"/>
          <p:cNvGraphicFramePr>
            <a:graphicFrameLocks noGrp="1"/>
          </p:cNvGraphicFramePr>
          <p:nvPr/>
        </p:nvGraphicFramePr>
        <p:xfrm>
          <a:off x="4356100" y="40036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53" name="Group 105"/>
          <p:cNvGraphicFramePr>
            <a:graphicFrameLocks noGrp="1"/>
          </p:cNvGraphicFramePr>
          <p:nvPr/>
        </p:nvGraphicFramePr>
        <p:xfrm>
          <a:off x="3132138" y="566102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65" name="Group 117"/>
          <p:cNvGraphicFramePr>
            <a:graphicFrameLocks noGrp="1"/>
          </p:cNvGraphicFramePr>
          <p:nvPr/>
        </p:nvGraphicFramePr>
        <p:xfrm>
          <a:off x="3132138" y="29241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71" name="Group 123"/>
          <p:cNvGraphicFramePr>
            <a:graphicFrameLocks noGrp="1"/>
          </p:cNvGraphicFramePr>
          <p:nvPr/>
        </p:nvGraphicFramePr>
        <p:xfrm>
          <a:off x="3132138" y="34988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77" name="Group 129"/>
          <p:cNvGraphicFramePr>
            <a:graphicFrameLocks noGrp="1"/>
          </p:cNvGraphicFramePr>
          <p:nvPr/>
        </p:nvGraphicFramePr>
        <p:xfrm>
          <a:off x="3132138" y="40528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83" name="Group 135"/>
          <p:cNvGraphicFramePr>
            <a:graphicFrameLocks noGrp="1"/>
          </p:cNvGraphicFramePr>
          <p:nvPr/>
        </p:nvGraphicFramePr>
        <p:xfrm>
          <a:off x="3779838" y="29241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89" name="Group 141"/>
          <p:cNvGraphicFramePr>
            <a:graphicFrameLocks noGrp="1"/>
          </p:cNvGraphicFramePr>
          <p:nvPr/>
        </p:nvGraphicFramePr>
        <p:xfrm>
          <a:off x="4356100" y="29241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95" name="Group 147"/>
          <p:cNvGraphicFramePr>
            <a:graphicFrameLocks noGrp="1"/>
          </p:cNvGraphicFramePr>
          <p:nvPr/>
        </p:nvGraphicFramePr>
        <p:xfrm>
          <a:off x="4356100" y="347662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01" name="Group 153"/>
          <p:cNvGraphicFramePr>
            <a:graphicFrameLocks noGrp="1"/>
          </p:cNvGraphicFramePr>
          <p:nvPr/>
        </p:nvGraphicFramePr>
        <p:xfrm>
          <a:off x="5724525" y="51323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07" name="Group 159"/>
          <p:cNvGraphicFramePr>
            <a:graphicFrameLocks noGrp="1"/>
          </p:cNvGraphicFramePr>
          <p:nvPr/>
        </p:nvGraphicFramePr>
        <p:xfrm>
          <a:off x="5724525" y="4579938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13" name="Group 165"/>
          <p:cNvGraphicFramePr>
            <a:graphicFrameLocks noGrp="1"/>
          </p:cNvGraphicFramePr>
          <p:nvPr/>
        </p:nvGraphicFramePr>
        <p:xfrm>
          <a:off x="6372225" y="34766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19" name="Group 171"/>
          <p:cNvGraphicFramePr>
            <a:graphicFrameLocks noGrp="1"/>
          </p:cNvGraphicFramePr>
          <p:nvPr/>
        </p:nvGraphicFramePr>
        <p:xfrm>
          <a:off x="6948488" y="40036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37" name="Group 189"/>
          <p:cNvGraphicFramePr>
            <a:graphicFrameLocks noGrp="1"/>
          </p:cNvGraphicFramePr>
          <p:nvPr/>
        </p:nvGraphicFramePr>
        <p:xfrm>
          <a:off x="5724525" y="29241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43" name="Group 195"/>
          <p:cNvGraphicFramePr>
            <a:graphicFrameLocks noGrp="1"/>
          </p:cNvGraphicFramePr>
          <p:nvPr/>
        </p:nvGraphicFramePr>
        <p:xfrm>
          <a:off x="5724525" y="349885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49" name="Group 201"/>
          <p:cNvGraphicFramePr>
            <a:graphicFrameLocks noGrp="1"/>
          </p:cNvGraphicFramePr>
          <p:nvPr/>
        </p:nvGraphicFramePr>
        <p:xfrm>
          <a:off x="5724525" y="40528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55" name="Group 207"/>
          <p:cNvGraphicFramePr>
            <a:graphicFrameLocks noGrp="1"/>
          </p:cNvGraphicFramePr>
          <p:nvPr/>
        </p:nvGraphicFramePr>
        <p:xfrm>
          <a:off x="6372225" y="29241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61" name="Group 213"/>
          <p:cNvGraphicFramePr>
            <a:graphicFrameLocks noGrp="1"/>
          </p:cNvGraphicFramePr>
          <p:nvPr/>
        </p:nvGraphicFramePr>
        <p:xfrm>
          <a:off x="6948488" y="29241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67" name="Group 219"/>
          <p:cNvGraphicFramePr>
            <a:graphicFrameLocks noGrp="1"/>
          </p:cNvGraphicFramePr>
          <p:nvPr/>
        </p:nvGraphicFramePr>
        <p:xfrm>
          <a:off x="6948488" y="347662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873" name="Text Box 225"/>
          <p:cNvSpPr txBox="1">
            <a:spLocks noChangeArrowheads="1"/>
          </p:cNvSpPr>
          <p:nvPr/>
        </p:nvSpPr>
        <p:spPr bwMode="auto">
          <a:xfrm>
            <a:off x="7604125" y="4437063"/>
            <a:ext cx="1431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sym typeface="Wingdings" pitchFamily="2" charset="2"/>
              </a:rPr>
              <a:t> … </a:t>
            </a:r>
            <a:endParaRPr lang="en-US" altLang="zh-TW" sz="2800"/>
          </a:p>
        </p:txBody>
      </p:sp>
      <p:sp>
        <p:nvSpPr>
          <p:cNvPr id="27874" name="Text Box 226"/>
          <p:cNvSpPr txBox="1">
            <a:spLocks noChangeArrowheads="1"/>
          </p:cNvSpPr>
          <p:nvPr/>
        </p:nvSpPr>
        <p:spPr bwMode="auto">
          <a:xfrm>
            <a:off x="5003800" y="4365625"/>
            <a:ext cx="531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sym typeface="Wingdings" pitchFamily="2" charset="2"/>
              </a:rPr>
              <a:t></a:t>
            </a:r>
            <a:endParaRPr lang="en-US" altLang="zh-TW" sz="2800"/>
          </a:p>
        </p:txBody>
      </p:sp>
      <p:sp>
        <p:nvSpPr>
          <p:cNvPr id="27875" name="Text Box 227"/>
          <p:cNvSpPr txBox="1">
            <a:spLocks noChangeArrowheads="1"/>
          </p:cNvSpPr>
          <p:nvPr/>
        </p:nvSpPr>
        <p:spPr bwMode="auto">
          <a:xfrm>
            <a:off x="2484438" y="4365625"/>
            <a:ext cx="531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sym typeface="Wingdings" pitchFamily="2" charset="2"/>
              </a:rPr>
              <a:t></a:t>
            </a:r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4100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5637-F05E-4E7F-88E7-B355CFD9D166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28700" name="Group 28"/>
          <p:cNvGraphicFramePr>
            <a:graphicFrameLocks noGrp="1"/>
          </p:cNvGraphicFramePr>
          <p:nvPr/>
        </p:nvGraphicFramePr>
        <p:xfrm>
          <a:off x="140335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06" name="Group 34"/>
          <p:cNvGraphicFramePr>
            <a:graphicFrameLocks noGrp="1"/>
          </p:cNvGraphicFramePr>
          <p:nvPr/>
        </p:nvGraphicFramePr>
        <p:xfrm>
          <a:off x="1403350" y="285115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2" name="Group 40"/>
          <p:cNvGraphicFramePr>
            <a:graphicFrameLocks noGrp="1"/>
          </p:cNvGraphicFramePr>
          <p:nvPr/>
        </p:nvGraphicFramePr>
        <p:xfrm>
          <a:off x="1403350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8" name="Group 46"/>
          <p:cNvGraphicFramePr>
            <a:graphicFrameLocks noGrp="1"/>
          </p:cNvGraphicFramePr>
          <p:nvPr/>
        </p:nvGraphicFramePr>
        <p:xfrm>
          <a:off x="2051050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24" name="Group 52"/>
          <p:cNvGraphicFramePr>
            <a:graphicFrameLocks noGrp="1"/>
          </p:cNvGraphicFramePr>
          <p:nvPr/>
        </p:nvGraphicFramePr>
        <p:xfrm>
          <a:off x="26273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S’’= 12 9 5 7 11, S’= 10 4 6 2 8 1 3</a:t>
            </a:r>
          </a:p>
        </p:txBody>
      </p:sp>
      <p:graphicFrame>
        <p:nvGraphicFramePr>
          <p:cNvPr id="28737" name="Group 65"/>
          <p:cNvGraphicFramePr>
            <a:graphicFrameLocks noGrp="1"/>
          </p:cNvGraphicFramePr>
          <p:nvPr/>
        </p:nvGraphicFramePr>
        <p:xfrm>
          <a:off x="4211638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43" name="Group 71"/>
          <p:cNvGraphicFramePr>
            <a:graphicFrameLocks noGrp="1"/>
          </p:cNvGraphicFramePr>
          <p:nvPr/>
        </p:nvGraphicFramePr>
        <p:xfrm>
          <a:off x="4211638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49" name="Group 77"/>
          <p:cNvGraphicFramePr>
            <a:graphicFrameLocks noGrp="1"/>
          </p:cNvGraphicFramePr>
          <p:nvPr/>
        </p:nvGraphicFramePr>
        <p:xfrm>
          <a:off x="4211638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55" name="Group 83"/>
          <p:cNvGraphicFramePr>
            <a:graphicFrameLocks noGrp="1"/>
          </p:cNvGraphicFramePr>
          <p:nvPr/>
        </p:nvGraphicFramePr>
        <p:xfrm>
          <a:off x="4859338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67" name="Group 95"/>
          <p:cNvGraphicFramePr>
            <a:graphicFrameLocks noGrp="1"/>
          </p:cNvGraphicFramePr>
          <p:nvPr/>
        </p:nvGraphicFramePr>
        <p:xfrm>
          <a:off x="543560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73" name="Group 101"/>
          <p:cNvGraphicFramePr>
            <a:graphicFrameLocks noGrp="1"/>
          </p:cNvGraphicFramePr>
          <p:nvPr/>
        </p:nvGraphicFramePr>
        <p:xfrm>
          <a:off x="4211638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79" name="Group 107"/>
          <p:cNvGraphicFramePr>
            <a:graphicFrameLocks noGrp="1"/>
          </p:cNvGraphicFramePr>
          <p:nvPr/>
        </p:nvGraphicFramePr>
        <p:xfrm>
          <a:off x="4859338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900113" y="4926013"/>
            <a:ext cx="619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S= 10 4 6 2 8 1 3 12 9 5 7 11</a:t>
            </a:r>
          </a:p>
        </p:txBody>
      </p:sp>
    </p:spTree>
    <p:extLst>
      <p:ext uri="{BB962C8B-B14F-4D97-AF65-F5344CB8AC3E}">
        <p14:creationId xmlns:p14="http://schemas.microsoft.com/office/powerpoint/2010/main" val="35392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B91-4FC0-45DE-A056-3FC3BE367559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/>
        </p:nvGraphicFramePr>
        <p:xfrm>
          <a:off x="4643438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643438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84" name="Group 16"/>
          <p:cNvGraphicFramePr>
            <a:graphicFrameLocks noGrp="1"/>
          </p:cNvGraphicFramePr>
          <p:nvPr/>
        </p:nvGraphicFramePr>
        <p:xfrm>
          <a:off x="4643438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0" name="Group 22"/>
          <p:cNvGraphicFramePr>
            <a:graphicFrameLocks noGrp="1"/>
          </p:cNvGraphicFramePr>
          <p:nvPr/>
        </p:nvGraphicFramePr>
        <p:xfrm>
          <a:off x="5291138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6" name="Group 28"/>
          <p:cNvGraphicFramePr>
            <a:graphicFrameLocks noGrp="1"/>
          </p:cNvGraphicFramePr>
          <p:nvPr/>
        </p:nvGraphicFramePr>
        <p:xfrm>
          <a:off x="586740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S’= 10 4 6 2 8 1 3, S’’= 12 9 5 7 11</a:t>
            </a:r>
          </a:p>
        </p:txBody>
      </p:sp>
      <p:graphicFrame>
        <p:nvGraphicFramePr>
          <p:cNvPr id="32803" name="Group 35"/>
          <p:cNvGraphicFramePr>
            <a:graphicFrameLocks noGrp="1"/>
          </p:cNvGraphicFramePr>
          <p:nvPr/>
        </p:nvGraphicFramePr>
        <p:xfrm>
          <a:off x="15478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1547813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15" name="Group 47"/>
          <p:cNvGraphicFramePr>
            <a:graphicFrameLocks noGrp="1"/>
          </p:cNvGraphicFramePr>
          <p:nvPr/>
        </p:nvGraphicFramePr>
        <p:xfrm>
          <a:off x="1547813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21" name="Group 53"/>
          <p:cNvGraphicFramePr>
            <a:graphicFrameLocks noGrp="1"/>
          </p:cNvGraphicFramePr>
          <p:nvPr/>
        </p:nvGraphicFramePr>
        <p:xfrm>
          <a:off x="2195513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33" name="Group 65"/>
          <p:cNvGraphicFramePr>
            <a:graphicFrameLocks noGrp="1"/>
          </p:cNvGraphicFramePr>
          <p:nvPr/>
        </p:nvGraphicFramePr>
        <p:xfrm>
          <a:off x="27717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39" name="Group 71"/>
          <p:cNvGraphicFramePr>
            <a:graphicFrameLocks noGrp="1"/>
          </p:cNvGraphicFramePr>
          <p:nvPr/>
        </p:nvGraphicFramePr>
        <p:xfrm>
          <a:off x="1547813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45" name="Group 77"/>
          <p:cNvGraphicFramePr>
            <a:graphicFrameLocks noGrp="1"/>
          </p:cNvGraphicFramePr>
          <p:nvPr/>
        </p:nvGraphicFramePr>
        <p:xfrm>
          <a:off x="2195513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5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6AEA-12DB-470F-8361-82E0B90DCD68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34194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01" name="Group 9"/>
          <p:cNvGraphicFramePr>
            <a:graphicFrameLocks noGrp="1"/>
          </p:cNvGraphicFramePr>
          <p:nvPr/>
        </p:nvGraphicFramePr>
        <p:xfrm>
          <a:off x="3419475" y="285115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07" name="Group 15"/>
          <p:cNvGraphicFramePr>
            <a:graphicFrameLocks noGrp="1"/>
          </p:cNvGraphicFramePr>
          <p:nvPr/>
        </p:nvGraphicFramePr>
        <p:xfrm>
          <a:off x="4643438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13" name="Group 21"/>
          <p:cNvGraphicFramePr>
            <a:graphicFrameLocks noGrp="1"/>
          </p:cNvGraphicFramePr>
          <p:nvPr/>
        </p:nvGraphicFramePr>
        <p:xfrm>
          <a:off x="5291138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19" name="Group 27"/>
          <p:cNvGraphicFramePr>
            <a:graphicFrameLocks noGrp="1"/>
          </p:cNvGraphicFramePr>
          <p:nvPr/>
        </p:nvGraphicFramePr>
        <p:xfrm>
          <a:off x="586740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S’= 10 4 6 2 8 1 3, S’’= 12 9 5 7 11</a:t>
            </a:r>
          </a:p>
        </p:txBody>
      </p:sp>
      <p:graphicFrame>
        <p:nvGraphicFramePr>
          <p:cNvPr id="33826" name="Group 34"/>
          <p:cNvGraphicFramePr>
            <a:graphicFrameLocks noGrp="1"/>
          </p:cNvGraphicFramePr>
          <p:nvPr/>
        </p:nvGraphicFramePr>
        <p:xfrm>
          <a:off x="15478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32" name="Group 40"/>
          <p:cNvGraphicFramePr>
            <a:graphicFrameLocks noGrp="1"/>
          </p:cNvGraphicFramePr>
          <p:nvPr/>
        </p:nvGraphicFramePr>
        <p:xfrm>
          <a:off x="1547813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38" name="Group 46"/>
          <p:cNvGraphicFramePr>
            <a:graphicFrameLocks noGrp="1"/>
          </p:cNvGraphicFramePr>
          <p:nvPr/>
        </p:nvGraphicFramePr>
        <p:xfrm>
          <a:off x="1547813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44" name="Group 52"/>
          <p:cNvGraphicFramePr>
            <a:graphicFrameLocks noGrp="1"/>
          </p:cNvGraphicFramePr>
          <p:nvPr/>
        </p:nvGraphicFramePr>
        <p:xfrm>
          <a:off x="2195513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56" name="Group 64"/>
          <p:cNvGraphicFramePr>
            <a:graphicFrameLocks noGrp="1"/>
          </p:cNvGraphicFramePr>
          <p:nvPr/>
        </p:nvGraphicFramePr>
        <p:xfrm>
          <a:off x="27717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62" name="Group 70"/>
          <p:cNvGraphicFramePr>
            <a:graphicFrameLocks noGrp="1"/>
          </p:cNvGraphicFramePr>
          <p:nvPr/>
        </p:nvGraphicFramePr>
        <p:xfrm>
          <a:off x="1547813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68" name="Group 76"/>
          <p:cNvGraphicFramePr>
            <a:graphicFrameLocks noGrp="1"/>
          </p:cNvGraphicFramePr>
          <p:nvPr/>
        </p:nvGraphicFramePr>
        <p:xfrm>
          <a:off x="2195513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9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FE43-17C9-4A25-B8A4-B7097374C0FB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34194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25" name="Group 9"/>
          <p:cNvGraphicFramePr>
            <a:graphicFrameLocks noGrp="1"/>
          </p:cNvGraphicFramePr>
          <p:nvPr/>
        </p:nvGraphicFramePr>
        <p:xfrm>
          <a:off x="3419475" y="285115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31" name="Group 15"/>
          <p:cNvGraphicFramePr>
            <a:graphicFrameLocks noGrp="1"/>
          </p:cNvGraphicFramePr>
          <p:nvPr/>
        </p:nvGraphicFramePr>
        <p:xfrm>
          <a:off x="2771775" y="28289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37" name="Group 21"/>
          <p:cNvGraphicFramePr>
            <a:graphicFrameLocks noGrp="1"/>
          </p:cNvGraphicFramePr>
          <p:nvPr/>
        </p:nvGraphicFramePr>
        <p:xfrm>
          <a:off x="5291138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43" name="Group 27"/>
          <p:cNvGraphicFramePr>
            <a:graphicFrameLocks noGrp="1"/>
          </p:cNvGraphicFramePr>
          <p:nvPr/>
        </p:nvGraphicFramePr>
        <p:xfrm>
          <a:off x="586740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S’= 10 4 6 2 8 1 3, S’’= 12 9 5 7 11</a:t>
            </a:r>
          </a:p>
        </p:txBody>
      </p:sp>
      <p:graphicFrame>
        <p:nvGraphicFramePr>
          <p:cNvPr id="34850" name="Group 34"/>
          <p:cNvGraphicFramePr>
            <a:graphicFrameLocks noGrp="1"/>
          </p:cNvGraphicFramePr>
          <p:nvPr/>
        </p:nvGraphicFramePr>
        <p:xfrm>
          <a:off x="15478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56" name="Group 40"/>
          <p:cNvGraphicFramePr>
            <a:graphicFrameLocks noGrp="1"/>
          </p:cNvGraphicFramePr>
          <p:nvPr/>
        </p:nvGraphicFramePr>
        <p:xfrm>
          <a:off x="1547813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62" name="Group 46"/>
          <p:cNvGraphicFramePr>
            <a:graphicFrameLocks noGrp="1"/>
          </p:cNvGraphicFramePr>
          <p:nvPr/>
        </p:nvGraphicFramePr>
        <p:xfrm>
          <a:off x="1547813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68" name="Group 52"/>
          <p:cNvGraphicFramePr>
            <a:graphicFrameLocks noGrp="1"/>
          </p:cNvGraphicFramePr>
          <p:nvPr/>
        </p:nvGraphicFramePr>
        <p:xfrm>
          <a:off x="2195513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80" name="Group 64"/>
          <p:cNvGraphicFramePr>
            <a:graphicFrameLocks noGrp="1"/>
          </p:cNvGraphicFramePr>
          <p:nvPr/>
        </p:nvGraphicFramePr>
        <p:xfrm>
          <a:off x="2771775" y="2300288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86" name="Group 70"/>
          <p:cNvGraphicFramePr>
            <a:graphicFrameLocks noGrp="1"/>
          </p:cNvGraphicFramePr>
          <p:nvPr/>
        </p:nvGraphicFramePr>
        <p:xfrm>
          <a:off x="1547813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92" name="Group 76"/>
          <p:cNvGraphicFramePr>
            <a:graphicFrameLocks noGrp="1"/>
          </p:cNvGraphicFramePr>
          <p:nvPr/>
        </p:nvGraphicFramePr>
        <p:xfrm>
          <a:off x="2195513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FB4F-396E-478B-AC5E-A1FE79AC8A1A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/>
        </p:nvGraphicFramePr>
        <p:xfrm>
          <a:off x="34194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73" name="Group 9"/>
          <p:cNvGraphicFramePr>
            <a:graphicFrameLocks noGrp="1"/>
          </p:cNvGraphicFramePr>
          <p:nvPr/>
        </p:nvGraphicFramePr>
        <p:xfrm>
          <a:off x="3419475" y="2851150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79" name="Group 15"/>
          <p:cNvGraphicFramePr>
            <a:graphicFrameLocks noGrp="1"/>
          </p:cNvGraphicFramePr>
          <p:nvPr/>
        </p:nvGraphicFramePr>
        <p:xfrm>
          <a:off x="2771775" y="28289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85" name="Group 21"/>
          <p:cNvGraphicFramePr>
            <a:graphicFrameLocks noGrp="1"/>
          </p:cNvGraphicFramePr>
          <p:nvPr/>
        </p:nvGraphicFramePr>
        <p:xfrm>
          <a:off x="5291138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91" name="Group 27"/>
          <p:cNvGraphicFramePr>
            <a:graphicFrameLocks noGrp="1"/>
          </p:cNvGraphicFramePr>
          <p:nvPr/>
        </p:nvGraphicFramePr>
        <p:xfrm>
          <a:off x="586740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S’= 10 4 6 2 8 1 3, S’’= 12 9 5 7 11</a:t>
            </a:r>
          </a:p>
        </p:txBody>
      </p:sp>
      <p:graphicFrame>
        <p:nvGraphicFramePr>
          <p:cNvPr id="36898" name="Group 34"/>
          <p:cNvGraphicFramePr>
            <a:graphicFrameLocks noGrp="1"/>
          </p:cNvGraphicFramePr>
          <p:nvPr/>
        </p:nvGraphicFramePr>
        <p:xfrm>
          <a:off x="15478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04" name="Group 40"/>
          <p:cNvGraphicFramePr>
            <a:graphicFrameLocks noGrp="1"/>
          </p:cNvGraphicFramePr>
          <p:nvPr/>
        </p:nvGraphicFramePr>
        <p:xfrm>
          <a:off x="1547813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10" name="Group 46"/>
          <p:cNvGraphicFramePr>
            <a:graphicFrameLocks noGrp="1"/>
          </p:cNvGraphicFramePr>
          <p:nvPr/>
        </p:nvGraphicFramePr>
        <p:xfrm>
          <a:off x="1547813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16" name="Group 52"/>
          <p:cNvGraphicFramePr>
            <a:graphicFrameLocks noGrp="1"/>
          </p:cNvGraphicFramePr>
          <p:nvPr/>
        </p:nvGraphicFramePr>
        <p:xfrm>
          <a:off x="2195513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28" name="Group 64"/>
          <p:cNvGraphicFramePr>
            <a:graphicFrameLocks noGrp="1"/>
          </p:cNvGraphicFramePr>
          <p:nvPr/>
        </p:nvGraphicFramePr>
        <p:xfrm>
          <a:off x="2771775" y="2300288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34" name="Group 70"/>
          <p:cNvGraphicFramePr>
            <a:graphicFrameLocks noGrp="1"/>
          </p:cNvGraphicFramePr>
          <p:nvPr/>
        </p:nvGraphicFramePr>
        <p:xfrm>
          <a:off x="1547813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40" name="Group 76"/>
          <p:cNvGraphicFramePr>
            <a:graphicFrameLocks noGrp="1"/>
          </p:cNvGraphicFramePr>
          <p:nvPr/>
        </p:nvGraphicFramePr>
        <p:xfrm>
          <a:off x="2195513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997A-39AD-41C3-BC28-65D201C11F1D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34194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49" name="Group 9"/>
          <p:cNvGraphicFramePr>
            <a:graphicFrameLocks noGrp="1"/>
          </p:cNvGraphicFramePr>
          <p:nvPr/>
        </p:nvGraphicFramePr>
        <p:xfrm>
          <a:off x="3419475" y="282892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55" name="Group 15"/>
          <p:cNvGraphicFramePr>
            <a:graphicFrameLocks noGrp="1"/>
          </p:cNvGraphicFramePr>
          <p:nvPr/>
        </p:nvGraphicFramePr>
        <p:xfrm>
          <a:off x="2771775" y="2805113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61" name="Group 21"/>
          <p:cNvGraphicFramePr>
            <a:graphicFrameLocks noGrp="1"/>
          </p:cNvGraphicFramePr>
          <p:nvPr/>
        </p:nvGraphicFramePr>
        <p:xfrm>
          <a:off x="3419475" y="33575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5867400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S’= 10 4 6 2 8 1 3, S’’= 12 9 5 7 11</a:t>
            </a:r>
          </a:p>
        </p:txBody>
      </p:sp>
      <p:graphicFrame>
        <p:nvGraphicFramePr>
          <p:cNvPr id="35874" name="Group 34"/>
          <p:cNvGraphicFramePr>
            <a:graphicFrameLocks noGrp="1"/>
          </p:cNvGraphicFramePr>
          <p:nvPr/>
        </p:nvGraphicFramePr>
        <p:xfrm>
          <a:off x="15478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80" name="Group 40"/>
          <p:cNvGraphicFramePr>
            <a:graphicFrameLocks noGrp="1"/>
          </p:cNvGraphicFramePr>
          <p:nvPr/>
        </p:nvGraphicFramePr>
        <p:xfrm>
          <a:off x="1547813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86" name="Group 46"/>
          <p:cNvGraphicFramePr>
            <a:graphicFrameLocks noGrp="1"/>
          </p:cNvGraphicFramePr>
          <p:nvPr/>
        </p:nvGraphicFramePr>
        <p:xfrm>
          <a:off x="1547813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92" name="Group 52"/>
          <p:cNvGraphicFramePr>
            <a:graphicFrameLocks noGrp="1"/>
          </p:cNvGraphicFramePr>
          <p:nvPr/>
        </p:nvGraphicFramePr>
        <p:xfrm>
          <a:off x="2195513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04" name="Group 64"/>
          <p:cNvGraphicFramePr>
            <a:graphicFrameLocks noGrp="1"/>
          </p:cNvGraphicFramePr>
          <p:nvPr/>
        </p:nvGraphicFramePr>
        <p:xfrm>
          <a:off x="27717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10" name="Group 70"/>
          <p:cNvGraphicFramePr>
            <a:graphicFrameLocks noGrp="1"/>
          </p:cNvGraphicFramePr>
          <p:nvPr/>
        </p:nvGraphicFramePr>
        <p:xfrm>
          <a:off x="1547813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16" name="Group 76"/>
          <p:cNvGraphicFramePr>
            <a:graphicFrameLocks noGrp="1"/>
          </p:cNvGraphicFramePr>
          <p:nvPr/>
        </p:nvGraphicFramePr>
        <p:xfrm>
          <a:off x="2195513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2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8F-A8C4-4430-A585-48813F3F5390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34194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21" name="Group 9"/>
          <p:cNvGraphicFramePr>
            <a:graphicFrameLocks noGrp="1"/>
          </p:cNvGraphicFramePr>
          <p:nvPr/>
        </p:nvGraphicFramePr>
        <p:xfrm>
          <a:off x="3419475" y="282892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27" name="Group 15"/>
          <p:cNvGraphicFramePr>
            <a:graphicFrameLocks noGrp="1"/>
          </p:cNvGraphicFramePr>
          <p:nvPr/>
        </p:nvGraphicFramePr>
        <p:xfrm>
          <a:off x="2771775" y="2805113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33" name="Group 21"/>
          <p:cNvGraphicFramePr>
            <a:graphicFrameLocks noGrp="1"/>
          </p:cNvGraphicFramePr>
          <p:nvPr/>
        </p:nvGraphicFramePr>
        <p:xfrm>
          <a:off x="3419475" y="3357563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39" name="Group 27"/>
          <p:cNvGraphicFramePr>
            <a:graphicFrameLocks noGrp="1"/>
          </p:cNvGraphicFramePr>
          <p:nvPr/>
        </p:nvGraphicFramePr>
        <p:xfrm>
          <a:off x="40671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84213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/>
              <a:t>S’= 10 4 6 2 8 1 3, S’’= 12 9 5 7 11</a:t>
            </a:r>
          </a:p>
        </p:txBody>
      </p:sp>
      <p:graphicFrame>
        <p:nvGraphicFramePr>
          <p:cNvPr id="38946" name="Group 34"/>
          <p:cNvGraphicFramePr>
            <a:graphicFrameLocks noGrp="1"/>
          </p:cNvGraphicFramePr>
          <p:nvPr/>
        </p:nvGraphicFramePr>
        <p:xfrm>
          <a:off x="1547813" y="2276475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52" name="Group 40"/>
          <p:cNvGraphicFramePr>
            <a:graphicFrameLocks noGrp="1"/>
          </p:cNvGraphicFramePr>
          <p:nvPr/>
        </p:nvGraphicFramePr>
        <p:xfrm>
          <a:off x="1547813" y="2851150"/>
          <a:ext cx="576262" cy="4572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58" name="Group 46"/>
          <p:cNvGraphicFramePr>
            <a:graphicFrameLocks noGrp="1"/>
          </p:cNvGraphicFramePr>
          <p:nvPr/>
        </p:nvGraphicFramePr>
        <p:xfrm>
          <a:off x="1547813" y="3405188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64" name="Group 52"/>
          <p:cNvGraphicFramePr>
            <a:graphicFrameLocks noGrp="1"/>
          </p:cNvGraphicFramePr>
          <p:nvPr/>
        </p:nvGraphicFramePr>
        <p:xfrm>
          <a:off x="2195513" y="227647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76" name="Group 64"/>
          <p:cNvGraphicFramePr>
            <a:graphicFrameLocks noGrp="1"/>
          </p:cNvGraphicFramePr>
          <p:nvPr/>
        </p:nvGraphicFramePr>
        <p:xfrm>
          <a:off x="2771775" y="2276475"/>
          <a:ext cx="576263" cy="457200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82" name="Group 70"/>
          <p:cNvGraphicFramePr>
            <a:graphicFrameLocks noGrp="1"/>
          </p:cNvGraphicFramePr>
          <p:nvPr/>
        </p:nvGraphicFramePr>
        <p:xfrm>
          <a:off x="1547813" y="3933825"/>
          <a:ext cx="574675" cy="457200"/>
        </p:xfrm>
        <a:graphic>
          <a:graphicData uri="http://schemas.openxmlformats.org/drawingml/2006/table">
            <a:tbl>
              <a:tblPr/>
              <a:tblGrid>
                <a:gridCol w="574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88" name="Group 76"/>
          <p:cNvGraphicFramePr>
            <a:graphicFrameLocks noGrp="1"/>
          </p:cNvGraphicFramePr>
          <p:nvPr/>
        </p:nvGraphicFramePr>
        <p:xfrm>
          <a:off x="2195513" y="2828925"/>
          <a:ext cx="504825" cy="45720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94" name="Text Box 82"/>
          <p:cNvSpPr txBox="1">
            <a:spLocks noChangeArrowheads="1"/>
          </p:cNvSpPr>
          <p:nvPr/>
        </p:nvSpPr>
        <p:spPr bwMode="auto">
          <a:xfrm>
            <a:off x="1671638" y="4837113"/>
            <a:ext cx="798512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L=5</a:t>
            </a:r>
          </a:p>
        </p:txBody>
      </p:sp>
    </p:spTree>
    <p:extLst>
      <p:ext uri="{BB962C8B-B14F-4D97-AF65-F5344CB8AC3E}">
        <p14:creationId xmlns:p14="http://schemas.microsoft.com/office/powerpoint/2010/main" val="37572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8C1B-88D3-4522-8F84-60B6EDA07F16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 2 - Example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8931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Increasing </a:t>
            </a:r>
            <a:r>
              <a:rPr lang="en-US" altLang="zh-TW" dirty="0"/>
              <a:t>Subsequence </a:t>
            </a:r>
            <a:r>
              <a:rPr lang="en-US" altLang="zh-TW" dirty="0"/>
              <a:t>Representative </a:t>
            </a:r>
            <a:r>
              <a:rPr lang="en-US" altLang="zh-TW" dirty="0" smtClean="0"/>
              <a:t>(</a:t>
            </a:r>
            <a:r>
              <a:rPr lang="en-US" altLang="zh-TW" dirty="0" smtClean="0"/>
              <a:t>ISR)</a:t>
            </a: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i="1" dirty="0" err="1"/>
              <a:t>i</a:t>
            </a:r>
            <a:r>
              <a:rPr lang="en-US" altLang="zh-TW" dirty="0" err="1"/>
              <a:t>-th</a:t>
            </a:r>
            <a:r>
              <a:rPr lang="en-US" altLang="zh-TW" dirty="0"/>
              <a:t> element is the smallest ending symbol of increasing subsequences of S of length </a:t>
            </a:r>
            <a:r>
              <a:rPr lang="en-US" altLang="zh-TW" i="1" dirty="0" err="1"/>
              <a:t>i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For 41573, increasing subsequences are {4, </a:t>
            </a:r>
            <a:r>
              <a:rPr lang="en-US" altLang="zh-TW" u="sng" dirty="0">
                <a:solidFill>
                  <a:schemeClr val="hlink"/>
                </a:solidFill>
              </a:rPr>
              <a:t>1</a:t>
            </a:r>
            <a:r>
              <a:rPr lang="en-US" altLang="zh-TW" dirty="0"/>
              <a:t>, 5, 7, 3}, {45, 47, 15, 17, 1</a:t>
            </a:r>
            <a:r>
              <a:rPr lang="en-US" altLang="zh-TW" u="sng" dirty="0">
                <a:solidFill>
                  <a:schemeClr val="hlink"/>
                </a:solidFill>
              </a:rPr>
              <a:t>3</a:t>
            </a:r>
            <a:r>
              <a:rPr lang="en-US" altLang="zh-TW" dirty="0"/>
              <a:t>, 57} and {45</a:t>
            </a:r>
            <a:r>
              <a:rPr lang="en-US" altLang="zh-TW" u="sng" dirty="0">
                <a:solidFill>
                  <a:schemeClr val="hlink"/>
                </a:solidFill>
              </a:rPr>
              <a:t>7</a:t>
            </a:r>
            <a:r>
              <a:rPr lang="en-US" altLang="zh-TW" dirty="0"/>
              <a:t>, 15</a:t>
            </a:r>
            <a:r>
              <a:rPr lang="en-US" altLang="zh-TW" u="sng" dirty="0">
                <a:solidFill>
                  <a:schemeClr val="hlink"/>
                </a:solidFill>
              </a:rPr>
              <a:t>7</a:t>
            </a:r>
            <a:r>
              <a:rPr lang="en-US" altLang="zh-TW" dirty="0"/>
              <a:t>}, so </a:t>
            </a:r>
            <a:r>
              <a:rPr lang="en-US" altLang="zh-TW" dirty="0" smtClean="0"/>
              <a:t>ISR=137</a:t>
            </a:r>
            <a:r>
              <a:rPr lang="en-US" altLang="zh-TW" dirty="0"/>
              <a:t>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06F9-0D55-4A1D-A387-EE323038E293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5465901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[Albe04]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2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71"/>
    </mc:Choice>
    <mc:Fallback xmlns="">
      <p:transition spd="slow" advTm="4067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D14-5D6C-41FF-816D-2594BFDE0F68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Time Complexity – List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Find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), O(</a:t>
            </a:r>
            <a:r>
              <a:rPr lang="en-US" altLang="zh-TW" i="1"/>
              <a:t>n </a:t>
            </a:r>
            <a:r>
              <a:rPr lang="en-US" altLang="zh-TW"/>
              <a:t>log </a:t>
            </a:r>
            <a:r>
              <a:rPr lang="en-US" altLang="zh-TW" i="1"/>
              <a:t>l</a:t>
            </a:r>
            <a:r>
              <a:rPr lang="en-US" altLang="zh-TW"/>
              <a:t>).</a:t>
            </a:r>
          </a:p>
          <a:p>
            <a:r>
              <a:rPr lang="en-US" altLang="zh-TW"/>
              <a:t>Maintain </a:t>
            </a:r>
            <a:r>
              <a:rPr lang="en-US" altLang="zh-TW" i="1"/>
              <a:t>n</a:t>
            </a:r>
            <a:r>
              <a:rPr lang="en-US" altLang="zh-TW"/>
              <a:t> pointers to the elements in the cut.</a:t>
            </a:r>
          </a:p>
          <a:p>
            <a:r>
              <a:rPr lang="en-US" altLang="zh-TW"/>
              <a:t>For each stop symbol</a:t>
            </a:r>
          </a:p>
          <a:p>
            <a:pPr lvl="1"/>
            <a:r>
              <a:rPr lang="en-US" altLang="zh-TW"/>
              <a:t>Remove </a:t>
            </a:r>
            <a:r>
              <a:rPr lang="en-US" altLang="zh-TW" i="1"/>
              <a:t>m</a:t>
            </a:r>
            <a:r>
              <a:rPr lang="en-US" altLang="zh-TW" i="1" baseline="-25000"/>
              <a:t>i</a:t>
            </a:r>
            <a:r>
              <a:rPr lang="en-US" altLang="zh-TW"/>
              <a:t> symbols to get C(S’’), O(</a:t>
            </a:r>
            <a:r>
              <a:rPr lang="en-US" altLang="zh-TW" i="1"/>
              <a:t>m</a:t>
            </a:r>
            <a:r>
              <a:rPr lang="en-US" altLang="zh-TW" i="1" baseline="-25000"/>
              <a:t>i</a:t>
            </a:r>
            <a:r>
              <a:rPr lang="en-US" altLang="zh-TW"/>
              <a:t>).</a:t>
            </a:r>
          </a:p>
          <a:p>
            <a:pPr lvl="1"/>
            <a:r>
              <a:rPr lang="en-US" altLang="zh-TW"/>
              <a:t>Construct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’), </a:t>
            </a:r>
            <a:r>
              <a:rPr lang="en-US" altLang="zh-TW" i="1"/>
              <a:t>O</a:t>
            </a:r>
            <a:r>
              <a:rPr lang="en-US" altLang="zh-TW"/>
              <a:t>(</a:t>
            </a:r>
            <a:r>
              <a:rPr lang="en-US" altLang="zh-TW" i="1"/>
              <a:t>m</a:t>
            </a:r>
            <a:r>
              <a:rPr lang="en-US" altLang="zh-TW" i="1" baseline="-25000"/>
              <a:t>i </a:t>
            </a:r>
            <a:r>
              <a:rPr lang="en-US" altLang="zh-TW"/>
              <a:t>log </a:t>
            </a:r>
            <a:r>
              <a:rPr lang="en-US" altLang="zh-TW" i="1"/>
              <a:t>l </a:t>
            </a:r>
            <a:r>
              <a:rPr lang="en-US" altLang="zh-TW"/>
              <a:t>).</a:t>
            </a:r>
          </a:p>
          <a:p>
            <a:pPr lvl="1"/>
            <a:r>
              <a:rPr lang="en-US" altLang="zh-TW"/>
              <a:t>Merge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’) and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’’), </a:t>
            </a:r>
            <a:r>
              <a:rPr lang="en-US" altLang="zh-TW" i="1"/>
              <a:t>O</a:t>
            </a:r>
            <a:r>
              <a:rPr lang="en-US" altLang="zh-TW"/>
              <a:t>(</a:t>
            </a:r>
            <a:r>
              <a:rPr lang="en-US" altLang="zh-TW" i="1"/>
              <a:t>m</a:t>
            </a:r>
            <a:r>
              <a:rPr lang="en-US" altLang="zh-TW" i="1" baseline="-25000"/>
              <a:t>i </a:t>
            </a:r>
            <a:r>
              <a:rPr lang="en-US" altLang="zh-TW" i="1"/>
              <a:t>l </a:t>
            </a:r>
            <a:r>
              <a:rPr lang="en-US" altLang="zh-TW"/>
              <a:t>+ 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  <a:p>
            <a:r>
              <a:rPr lang="en-US" altLang="zh-TW"/>
              <a:t>Totally </a:t>
            </a:r>
            <a:r>
              <a:rPr lang="en-US" altLang="zh-TW" i="1"/>
              <a:t>O</a:t>
            </a:r>
            <a:r>
              <a:rPr lang="en-US" altLang="zh-TW"/>
              <a:t>(</a:t>
            </a:r>
            <a:r>
              <a:rPr lang="en-US" altLang="zh-TW" i="1"/>
              <a:t>nl</a:t>
            </a:r>
            <a:r>
              <a:rPr lang="en-US" altLang="zh-TW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40317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5A5-0CBA-4658-90CE-7CD45AFFBD97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/>
              <a:t>Time Complexity – Red-Black Tree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/>
              <a:t>Maintain each column in a red-black tree.</a:t>
            </a:r>
          </a:p>
          <a:p>
            <a:pPr>
              <a:lnSpc>
                <a:spcPct val="90000"/>
              </a:lnSpc>
            </a:pPr>
            <a:r>
              <a:rPr lang="en-US" altLang="zh-TW"/>
              <a:t>Find </a:t>
            </a:r>
            <a:r>
              <a:rPr lang="en-US" altLang="zh-TW" i="1"/>
              <a:t>C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), O(</a:t>
            </a:r>
            <a:r>
              <a:rPr lang="en-US" altLang="zh-TW" i="1"/>
              <a:t>n </a:t>
            </a:r>
            <a:r>
              <a:rPr lang="en-US" altLang="zh-TW"/>
              <a:t>log 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  <a:p>
            <a:pPr>
              <a:lnSpc>
                <a:spcPct val="90000"/>
              </a:lnSpc>
            </a:pPr>
            <a:r>
              <a:rPr lang="en-US" altLang="zh-TW"/>
              <a:t>Find </a:t>
            </a:r>
            <a:r>
              <a:rPr lang="en-US" altLang="zh-TW" i="1"/>
              <a:t>p</a:t>
            </a:r>
            <a:r>
              <a:rPr lang="en-US" altLang="zh-TW"/>
              <a:t> and move both take </a:t>
            </a:r>
            <a:r>
              <a:rPr lang="en-US" altLang="zh-TW" i="1"/>
              <a:t>O</a:t>
            </a:r>
            <a:r>
              <a:rPr lang="en-US" altLang="zh-TW"/>
              <a:t>(log 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  <a:p>
            <a:pPr>
              <a:lnSpc>
                <a:spcPct val="90000"/>
              </a:lnSpc>
            </a:pPr>
            <a:r>
              <a:rPr lang="en-US" altLang="zh-TW"/>
              <a:t>Each column take </a:t>
            </a:r>
            <a:r>
              <a:rPr lang="en-US" altLang="zh-TW" i="1"/>
              <a:t>O</a:t>
            </a:r>
            <a:r>
              <a:rPr lang="en-US" altLang="zh-TW"/>
              <a:t>(</a:t>
            </a:r>
            <a:r>
              <a:rPr lang="en-US" altLang="zh-TW" i="1"/>
              <a:t>l</a:t>
            </a:r>
            <a:r>
              <a:rPr lang="en-US" altLang="zh-TW"/>
              <a:t> log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  <a:p>
            <a:pPr>
              <a:lnSpc>
                <a:spcPct val="90000"/>
              </a:lnSpc>
            </a:pPr>
            <a:r>
              <a:rPr lang="en-US" altLang="zh-TW"/>
              <a:t>Each stop point take </a:t>
            </a:r>
            <a:r>
              <a:rPr lang="en-US" altLang="zh-TW" i="1"/>
              <a:t>O</a:t>
            </a:r>
            <a:r>
              <a:rPr lang="en-US" altLang="zh-TW"/>
              <a:t>(</a:t>
            </a:r>
            <a:r>
              <a:rPr lang="en-US" altLang="zh-TW" i="1"/>
              <a:t>m</a:t>
            </a:r>
            <a:r>
              <a:rPr lang="en-US" altLang="zh-TW" i="1" baseline="-25000"/>
              <a:t>i</a:t>
            </a:r>
            <a:r>
              <a:rPr lang="en-US" altLang="zh-TW"/>
              <a:t> </a:t>
            </a:r>
            <a:r>
              <a:rPr lang="en-US" altLang="zh-TW" i="1"/>
              <a:t>l</a:t>
            </a:r>
            <a:r>
              <a:rPr lang="en-US" altLang="zh-TW"/>
              <a:t> log</a:t>
            </a:r>
            <a:r>
              <a:rPr lang="en-US" altLang="zh-TW" i="1"/>
              <a:t>n</a:t>
            </a:r>
            <a:r>
              <a:rPr lang="en-US" altLang="zh-TW"/>
              <a:t>)=O(</a:t>
            </a:r>
            <a:r>
              <a:rPr lang="en-US" altLang="zh-TW" i="1"/>
              <a:t>l</a:t>
            </a:r>
            <a:r>
              <a:rPr lang="en-US" altLang="zh-TW" baseline="30000"/>
              <a:t>2</a:t>
            </a:r>
            <a:r>
              <a:rPr lang="en-US" altLang="zh-TW"/>
              <a:t> log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  <a:p>
            <a:pPr>
              <a:lnSpc>
                <a:spcPct val="90000"/>
              </a:lnSpc>
            </a:pPr>
            <a:r>
              <a:rPr lang="en-US" altLang="zh-TW"/>
              <a:t>All stop point take O(</a:t>
            </a:r>
            <a:r>
              <a:rPr lang="en-US" altLang="zh-TW" i="1"/>
              <a:t>l</a:t>
            </a:r>
            <a:r>
              <a:rPr lang="en-US" altLang="zh-TW" baseline="30000"/>
              <a:t>3</a:t>
            </a:r>
            <a:r>
              <a:rPr lang="en-US" altLang="zh-TW"/>
              <a:t> log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  <a:p>
            <a:pPr>
              <a:lnSpc>
                <a:spcPct val="90000"/>
              </a:lnSpc>
            </a:pPr>
            <a:r>
              <a:rPr lang="en-US" altLang="zh-TW"/>
              <a:t>Totally: </a:t>
            </a:r>
            <a:r>
              <a:rPr lang="en-US" altLang="zh-TW" i="1"/>
              <a:t>O</a:t>
            </a:r>
            <a:r>
              <a:rPr lang="en-US" altLang="zh-TW"/>
              <a:t>((</a:t>
            </a:r>
            <a:r>
              <a:rPr lang="en-US" altLang="zh-TW" i="1"/>
              <a:t>n</a:t>
            </a:r>
            <a:r>
              <a:rPr lang="en-US" altLang="zh-TW"/>
              <a:t>+</a:t>
            </a:r>
            <a:r>
              <a:rPr lang="en-US" altLang="zh-TW" i="1"/>
              <a:t>l</a:t>
            </a:r>
            <a:r>
              <a:rPr lang="en-US" altLang="zh-TW" baseline="30000"/>
              <a:t>3)</a:t>
            </a:r>
            <a:r>
              <a:rPr lang="en-US" altLang="zh-TW"/>
              <a:t> log</a:t>
            </a:r>
            <a:r>
              <a:rPr lang="en-US" altLang="zh-TW" i="1"/>
              <a:t>n</a:t>
            </a:r>
            <a:r>
              <a:rPr lang="en-US" altLang="zh-TW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88201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/>
              <a:t>Heaviest Increasing Subsequence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Input</a:t>
            </a:r>
            <a:r>
              <a:rPr lang="zh-TW" altLang="en-US"/>
              <a:t>：</a:t>
            </a:r>
            <a:r>
              <a:rPr lang="en-US" altLang="zh-TW"/>
              <a:t>A string S, a weight table W.</a:t>
            </a:r>
          </a:p>
          <a:p>
            <a:r>
              <a:rPr lang="en-US" altLang="zh-TW"/>
              <a:t>The weight of an IS is the sum of the weights of the elements in the IS.</a:t>
            </a:r>
          </a:p>
          <a:p>
            <a:r>
              <a:rPr lang="en-US" altLang="zh-TW"/>
              <a:t>Output</a:t>
            </a:r>
            <a:r>
              <a:rPr lang="zh-TW" altLang="en-US"/>
              <a:t>：</a:t>
            </a:r>
            <a:r>
              <a:rPr lang="en-US" altLang="zh-TW"/>
              <a:t>The IS with the maximum weight. (Not necessarily be the longest)</a:t>
            </a:r>
          </a:p>
        </p:txBody>
      </p:sp>
    </p:spTree>
    <p:extLst>
      <p:ext uri="{BB962C8B-B14F-4D97-AF65-F5344CB8AC3E}">
        <p14:creationId xmlns:p14="http://schemas.microsoft.com/office/powerpoint/2010/main" val="727152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/>
              <a:t>Brute Force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altLang="zh-TW" sz="2800"/>
              <a:t>Weight</a:t>
            </a:r>
          </a:p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Input</a:t>
            </a:r>
            <a:r>
              <a:rPr lang="zh-TW" altLang="en-US" sz="2800"/>
              <a:t>：</a:t>
            </a:r>
            <a:r>
              <a:rPr lang="en-US" altLang="zh-TW" sz="2800"/>
              <a:t>7 2 4 8 1 9 3 5 10 6</a:t>
            </a:r>
          </a:p>
          <a:p>
            <a:endParaRPr lang="en-US" altLang="zh-TW" sz="2800"/>
          </a:p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O(n</a:t>
            </a:r>
            <a:r>
              <a:rPr lang="en-US" altLang="zh-TW" sz="2800" baseline="30000"/>
              <a:t>2</a:t>
            </a:r>
            <a:r>
              <a:rPr lang="en-US" altLang="zh-TW" sz="2800"/>
              <a:t>)</a:t>
            </a:r>
          </a:p>
        </p:txBody>
      </p:sp>
      <p:graphicFrame>
        <p:nvGraphicFramePr>
          <p:cNvPr id="4313" name="Group 217"/>
          <p:cNvGraphicFramePr>
            <a:graphicFrameLocks noGrp="1"/>
          </p:cNvGraphicFramePr>
          <p:nvPr>
            <p:ph sz="quarter" idx="2"/>
          </p:nvPr>
        </p:nvGraphicFramePr>
        <p:xfrm>
          <a:off x="900113" y="2133600"/>
          <a:ext cx="7413625" cy="1037273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14" name="Group 218"/>
          <p:cNvGraphicFramePr>
            <a:graphicFrameLocks noGrp="1"/>
          </p:cNvGraphicFramePr>
          <p:nvPr>
            <p:ph sz="quarter" idx="3"/>
          </p:nvPr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15" name="Group 219"/>
          <p:cNvGraphicFramePr>
            <a:graphicFrameLocks noGrp="1"/>
          </p:cNvGraphicFramePr>
          <p:nvPr/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50" name="Group 254"/>
          <p:cNvGraphicFramePr>
            <a:graphicFrameLocks noGrp="1"/>
          </p:cNvGraphicFramePr>
          <p:nvPr/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85" name="Group 289"/>
          <p:cNvGraphicFramePr>
            <a:graphicFrameLocks noGrp="1"/>
          </p:cNvGraphicFramePr>
          <p:nvPr/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20" name="Group 324"/>
          <p:cNvGraphicFramePr>
            <a:graphicFrameLocks noGrp="1"/>
          </p:cNvGraphicFramePr>
          <p:nvPr/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55" name="Group 359"/>
          <p:cNvGraphicFramePr>
            <a:graphicFrameLocks noGrp="1"/>
          </p:cNvGraphicFramePr>
          <p:nvPr/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90" name="Group 394"/>
          <p:cNvGraphicFramePr>
            <a:graphicFrameLocks noGrp="1"/>
          </p:cNvGraphicFramePr>
          <p:nvPr/>
        </p:nvGraphicFramePr>
        <p:xfrm>
          <a:off x="900113" y="3789363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Improvement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If the i&gt;j and total_w(i)&lt; total_w(j), then discard i.</a:t>
            </a:r>
          </a:p>
        </p:txBody>
      </p:sp>
    </p:spTree>
    <p:extLst>
      <p:ext uri="{BB962C8B-B14F-4D97-AF65-F5344CB8AC3E}">
        <p14:creationId xmlns:p14="http://schemas.microsoft.com/office/powerpoint/2010/main" val="2888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altLang="zh-TW" sz="2800"/>
              <a:t>Weight</a:t>
            </a:r>
          </a:p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Input</a:t>
            </a:r>
            <a:r>
              <a:rPr lang="zh-TW" altLang="en-US" sz="2800"/>
              <a:t>：</a:t>
            </a:r>
            <a:r>
              <a:rPr lang="en-US" altLang="zh-TW" sz="2800"/>
              <a:t>7 2 4 8 1 9 3 5 10 6</a:t>
            </a: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ph sz="quarter" idx="2"/>
          </p:nvPr>
        </p:nvGraphicFramePr>
        <p:xfrm>
          <a:off x="900113" y="2133600"/>
          <a:ext cx="7413625" cy="1037273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03" name="Group 39"/>
          <p:cNvGraphicFramePr>
            <a:graphicFrameLocks noGrp="1"/>
          </p:cNvGraphicFramePr>
          <p:nvPr>
            <p:ph sz="quarter" idx="3"/>
          </p:nvPr>
        </p:nvGraphicFramePr>
        <p:xfrm>
          <a:off x="971550" y="3716338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50" name="Group 286"/>
          <p:cNvGraphicFramePr>
            <a:graphicFrameLocks noGrp="1"/>
          </p:cNvGraphicFramePr>
          <p:nvPr/>
        </p:nvGraphicFramePr>
        <p:xfrm>
          <a:off x="971550" y="3716338"/>
          <a:ext cx="7451725" cy="1074738"/>
        </p:xfrm>
        <a:graphic>
          <a:graphicData uri="http://schemas.openxmlformats.org/drawingml/2006/table">
            <a:tbl>
              <a:tblPr/>
              <a:tblGrid>
                <a:gridCol w="7794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3" name="Group 109"/>
          <p:cNvGraphicFramePr>
            <a:graphicFrameLocks noGrp="1"/>
          </p:cNvGraphicFramePr>
          <p:nvPr/>
        </p:nvGraphicFramePr>
        <p:xfrm>
          <a:off x="971550" y="3716338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08" name="Group 144"/>
          <p:cNvGraphicFramePr>
            <a:graphicFrameLocks noGrp="1"/>
          </p:cNvGraphicFramePr>
          <p:nvPr/>
        </p:nvGraphicFramePr>
        <p:xfrm>
          <a:off x="971550" y="3716338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49" name="Group 285"/>
          <p:cNvGraphicFramePr>
            <a:graphicFrameLocks noGrp="1"/>
          </p:cNvGraphicFramePr>
          <p:nvPr/>
        </p:nvGraphicFramePr>
        <p:xfrm>
          <a:off x="971550" y="3716338"/>
          <a:ext cx="7413625" cy="1112838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78" name="Group 214"/>
          <p:cNvGraphicFramePr>
            <a:graphicFrameLocks noGrp="1"/>
          </p:cNvGraphicFramePr>
          <p:nvPr/>
        </p:nvGraphicFramePr>
        <p:xfrm>
          <a:off x="971550" y="3716338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13" name="Group 249"/>
          <p:cNvGraphicFramePr>
            <a:graphicFrameLocks noGrp="1"/>
          </p:cNvGraphicFramePr>
          <p:nvPr/>
        </p:nvGraphicFramePr>
        <p:xfrm>
          <a:off x="971550" y="3716338"/>
          <a:ext cx="7413625" cy="1074738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  <a:gridCol w="741363"/>
                <a:gridCol w="7413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Because the weight are increasing, so we can use the van Emde Boas priority queue to record the weights.</a:t>
            </a:r>
          </a:p>
          <a:p>
            <a:r>
              <a:rPr lang="en-US" altLang="zh-TW"/>
              <a:t>Insert, if predecessor is with smaller weight, delete it.</a:t>
            </a:r>
          </a:p>
          <a:p>
            <a:r>
              <a:rPr lang="en-US" altLang="zh-TW"/>
              <a:t>O(nloglogn)</a:t>
            </a:r>
          </a:p>
        </p:txBody>
      </p:sp>
    </p:spTree>
    <p:extLst>
      <p:ext uri="{BB962C8B-B14F-4D97-AF65-F5344CB8AC3E}">
        <p14:creationId xmlns:p14="http://schemas.microsoft.com/office/powerpoint/2010/main" val="7577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4 -</a:t>
            </a:r>
            <a:fld id="{54E2668B-3E5A-4699-A014-13F9905EF77E}" type="slidenum">
              <a:rPr lang="en-US" altLang="zh-TW"/>
              <a:pPr/>
              <a:t>67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/>
              <a:t>The Longest Common Increasing Subsequence (LCIS) Problem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648200"/>
          </a:xfrm>
        </p:spPr>
        <p:txBody>
          <a:bodyPr/>
          <a:lstStyle/>
          <a:p>
            <a:r>
              <a:rPr lang="en-US" altLang="zh-TW" sz="2800">
                <a:latin typeface="Times New Roman" pitchFamily="18" charset="0"/>
              </a:rPr>
              <a:t>Definition:</a:t>
            </a:r>
          </a:p>
          <a:p>
            <a:pPr lvl="1"/>
            <a:r>
              <a:rPr lang="en-US" altLang="zh-TW" sz="2400">
                <a:latin typeface="Times New Roman" pitchFamily="18" charset="0"/>
              </a:rPr>
              <a:t>Input: Two numeric sequences </a:t>
            </a:r>
            <a:r>
              <a:rPr lang="en-US" altLang="zh-TW" sz="2400" i="1">
                <a:latin typeface="Times New Roman" pitchFamily="18" charset="0"/>
              </a:rPr>
              <a:t>S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  <a:r>
              <a:rPr lang="en-US" altLang="zh-TW" sz="2400">
                <a:latin typeface="Times New Roman" pitchFamily="18" charset="0"/>
              </a:rPr>
              <a:t>, </a:t>
            </a:r>
            <a:r>
              <a:rPr lang="en-US" altLang="zh-TW" sz="2400" i="1">
                <a:latin typeface="Times New Roman" pitchFamily="18" charset="0"/>
              </a:rPr>
              <a:t>S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  <a:p>
            <a:pPr lvl="1"/>
            <a:r>
              <a:rPr lang="en-US" altLang="zh-TW" sz="2400">
                <a:latin typeface="Times New Roman" pitchFamily="18" charset="0"/>
              </a:rPr>
              <a:t>Output: The longest common increasing subsequence of </a:t>
            </a:r>
            <a:r>
              <a:rPr lang="en-US" altLang="zh-TW" sz="2400" i="1">
                <a:latin typeface="Times New Roman" pitchFamily="18" charset="0"/>
              </a:rPr>
              <a:t>S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  <a:r>
              <a:rPr lang="en-US" altLang="zh-TW" sz="2400">
                <a:latin typeface="Times New Roman" pitchFamily="18" charset="0"/>
              </a:rPr>
              <a:t> and </a:t>
            </a:r>
            <a:r>
              <a:rPr lang="en-US" altLang="zh-TW" sz="2400" i="1">
                <a:latin typeface="Times New Roman" pitchFamily="18" charset="0"/>
              </a:rPr>
              <a:t>S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  <a:r>
              <a:rPr lang="en-US" altLang="zh-TW" sz="2400">
                <a:latin typeface="Times New Roman" pitchFamily="18" charset="0"/>
              </a:rPr>
              <a:t>.</a:t>
            </a:r>
          </a:p>
          <a:p>
            <a:r>
              <a:rPr lang="en-US" altLang="zh-TW" sz="2800">
                <a:latin typeface="Times New Roman" pitchFamily="18" charset="0"/>
              </a:rPr>
              <a:t>Example: Given </a:t>
            </a:r>
            <a:r>
              <a:rPr lang="en-US" altLang="zh-TW" sz="2800" i="1">
                <a:latin typeface="Times New Roman" pitchFamily="18" charset="0"/>
              </a:rPr>
              <a:t>S</a:t>
            </a:r>
            <a:r>
              <a:rPr lang="en-US" altLang="zh-TW" sz="2800" baseline="-25000">
                <a:latin typeface="Times New Roman" pitchFamily="18" charset="0"/>
              </a:rPr>
              <a:t>1</a:t>
            </a:r>
            <a:r>
              <a:rPr lang="en-US" altLang="zh-TW" sz="2800">
                <a:latin typeface="Times New Roman" pitchFamily="18" charset="0"/>
              </a:rPr>
              <a:t>=35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zh-TW" sz="2800">
                <a:latin typeface="Times New Roman" pitchFamily="18" charset="0"/>
              </a:rPr>
              <a:t>7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4</a:t>
            </a:r>
            <a:r>
              <a:rPr lang="en-US" altLang="zh-TW" sz="2800">
                <a:latin typeface="Times New Roman" pitchFamily="18" charset="0"/>
              </a:rPr>
              <a:t>81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6</a:t>
            </a:r>
            <a:r>
              <a:rPr lang="en-US" altLang="zh-TW" sz="2800">
                <a:latin typeface="Times New Roman" pitchFamily="18" charset="0"/>
              </a:rPr>
              <a:t> and </a:t>
            </a:r>
            <a:r>
              <a:rPr lang="en-US" altLang="zh-TW" sz="2800" i="1">
                <a:latin typeface="Times New Roman" pitchFamily="18" charset="0"/>
              </a:rPr>
              <a:t>S</a:t>
            </a:r>
            <a:r>
              <a:rPr lang="en-US" altLang="zh-TW" sz="2800" baseline="-25000">
                <a:latin typeface="Times New Roman" pitchFamily="18" charset="0"/>
              </a:rPr>
              <a:t>2</a:t>
            </a:r>
            <a:r>
              <a:rPr lang="en-US" altLang="zh-TW" sz="2800">
                <a:latin typeface="Times New Roman" pitchFamily="18" charset="0"/>
              </a:rPr>
              <a:t>=517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24</a:t>
            </a:r>
            <a:r>
              <a:rPr lang="en-US" altLang="zh-TW" sz="2800">
                <a:latin typeface="Times New Roman" pitchFamily="18" charset="0"/>
              </a:rPr>
              <a:t>8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6</a:t>
            </a:r>
            <a:r>
              <a:rPr lang="en-US" altLang="zh-TW" sz="2800">
                <a:latin typeface="Times New Roman" pitchFamily="18" charset="0"/>
              </a:rPr>
              <a:t>3, the LCIS of </a:t>
            </a:r>
            <a:r>
              <a:rPr lang="en-US" altLang="zh-TW" sz="2800" i="1">
                <a:latin typeface="Times New Roman" pitchFamily="18" charset="0"/>
              </a:rPr>
              <a:t>S</a:t>
            </a:r>
            <a:r>
              <a:rPr lang="en-US" altLang="zh-TW" sz="2800" baseline="-25000">
                <a:latin typeface="Times New Roman" pitchFamily="18" charset="0"/>
              </a:rPr>
              <a:t>1</a:t>
            </a:r>
            <a:r>
              <a:rPr lang="en-US" altLang="zh-TW" sz="2800">
                <a:latin typeface="Times New Roman" pitchFamily="18" charset="0"/>
              </a:rPr>
              <a:t> and </a:t>
            </a:r>
            <a:r>
              <a:rPr lang="en-US" altLang="zh-TW" sz="2800" i="1">
                <a:latin typeface="Times New Roman" pitchFamily="18" charset="0"/>
              </a:rPr>
              <a:t>S</a:t>
            </a:r>
            <a:r>
              <a:rPr lang="en-US" altLang="zh-TW" sz="2800" baseline="-25000">
                <a:latin typeface="Times New Roman" pitchFamily="18" charset="0"/>
              </a:rPr>
              <a:t>2</a:t>
            </a:r>
            <a:r>
              <a:rPr lang="en-US" altLang="zh-TW" sz="2800">
                <a:latin typeface="Times New Roman" pitchFamily="18" charset="0"/>
              </a:rPr>
              <a:t> is 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246</a:t>
            </a:r>
          </a:p>
          <a:p>
            <a:r>
              <a:rPr lang="en-US" altLang="zh-TW" sz="2800">
                <a:latin typeface="Times New Roman" pitchFamily="18" charset="0"/>
              </a:rPr>
              <a:t>This problem can be solved by applying 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the RSK algorithm</a:t>
            </a:r>
            <a:r>
              <a:rPr lang="en-US" altLang="zh-TW" sz="2800">
                <a:latin typeface="Times New Roman" pitchFamily="18" charset="0"/>
              </a:rPr>
              <a:t> on the table for finding LCS(Chao’s Algorithm).</a:t>
            </a:r>
          </a:p>
          <a:p>
            <a:pPr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</a:rPr>
              <a:t>   </a:t>
            </a:r>
            <a:r>
              <a:rPr lang="en-US" altLang="zh-TW" sz="2400">
                <a:solidFill>
                  <a:srgbClr val="00CC00"/>
                </a:solidFill>
                <a:latin typeface="Times New Roman" pitchFamily="18" charset="0"/>
              </a:rPr>
              <a:t>(See the example on the next page.)</a:t>
            </a:r>
          </a:p>
        </p:txBody>
      </p:sp>
    </p:spTree>
    <p:extLst>
      <p:ext uri="{BB962C8B-B14F-4D97-AF65-F5344CB8AC3E}">
        <p14:creationId xmlns:p14="http://schemas.microsoft.com/office/powerpoint/2010/main" val="88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4 -</a:t>
            </a:r>
            <a:fld id="{8F0DA1BB-88EB-4DB8-A9EA-5BE6734FD721}" type="slidenum">
              <a:rPr lang="en-US" altLang="zh-TW"/>
              <a:pPr/>
              <a:t>68</a:t>
            </a:fld>
            <a:endParaRPr lang="en-US" altLang="zh-TW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769938"/>
          </a:xfrm>
        </p:spPr>
        <p:txBody>
          <a:bodyPr/>
          <a:lstStyle/>
          <a:p>
            <a:r>
              <a:rPr lang="en-US" altLang="zh-TW" sz="4000"/>
              <a:t>Chao’s Algorithm for LCIS</a:t>
            </a:r>
          </a:p>
        </p:txBody>
      </p:sp>
      <p:graphicFrame>
        <p:nvGraphicFramePr>
          <p:cNvPr id="93361" name="Group 177"/>
          <p:cNvGraphicFramePr>
            <a:graphicFrameLocks noGrp="1"/>
          </p:cNvGraphicFramePr>
          <p:nvPr>
            <p:ph idx="1"/>
          </p:nvPr>
        </p:nvGraphicFramePr>
        <p:xfrm>
          <a:off x="838200" y="738188"/>
          <a:ext cx="7343775" cy="6126480"/>
        </p:xfrm>
        <a:graphic>
          <a:graphicData uri="http://schemas.openxmlformats.org/drawingml/2006/table">
            <a:tbl>
              <a:tblPr/>
              <a:tblGrid>
                <a:gridCol w="815975"/>
                <a:gridCol w="814388"/>
                <a:gridCol w="817562"/>
                <a:gridCol w="815975"/>
                <a:gridCol w="815975"/>
                <a:gridCol w="796925"/>
                <a:gridCol w="836613"/>
                <a:gridCol w="814387"/>
                <a:gridCol w="81597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L1: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L2: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L3: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339" name="Line 155"/>
          <p:cNvSpPr>
            <a:spLocks noChangeShapeType="1"/>
          </p:cNvSpPr>
          <p:nvPr/>
        </p:nvSpPr>
        <p:spPr bwMode="auto">
          <a:xfrm flipV="1">
            <a:off x="8001000" y="5867400"/>
            <a:ext cx="0" cy="720725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3340" name="Oval 156"/>
          <p:cNvSpPr>
            <a:spLocks noChangeArrowheads="1"/>
          </p:cNvSpPr>
          <p:nvPr/>
        </p:nvSpPr>
        <p:spPr bwMode="auto">
          <a:xfrm>
            <a:off x="7467600" y="5562600"/>
            <a:ext cx="576263" cy="4318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341" name="Oval 157"/>
          <p:cNvSpPr>
            <a:spLocks noChangeArrowheads="1"/>
          </p:cNvSpPr>
          <p:nvPr/>
        </p:nvSpPr>
        <p:spPr bwMode="auto">
          <a:xfrm>
            <a:off x="5003800" y="3429000"/>
            <a:ext cx="576263" cy="5048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342" name="Oval 158"/>
          <p:cNvSpPr>
            <a:spLocks noChangeArrowheads="1"/>
          </p:cNvSpPr>
          <p:nvPr/>
        </p:nvSpPr>
        <p:spPr bwMode="auto">
          <a:xfrm>
            <a:off x="3352800" y="2590800"/>
            <a:ext cx="647700" cy="287338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358" name="Line 174"/>
          <p:cNvSpPr>
            <a:spLocks noChangeShapeType="1"/>
          </p:cNvSpPr>
          <p:nvPr/>
        </p:nvSpPr>
        <p:spPr bwMode="auto">
          <a:xfrm flipH="1" flipV="1">
            <a:off x="3962400" y="2895600"/>
            <a:ext cx="1066800" cy="609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3359" name="Line 175"/>
          <p:cNvSpPr>
            <a:spLocks noChangeShapeType="1"/>
          </p:cNvSpPr>
          <p:nvPr/>
        </p:nvSpPr>
        <p:spPr bwMode="auto">
          <a:xfrm flipH="1" flipV="1">
            <a:off x="5486400" y="3810000"/>
            <a:ext cx="2057400" cy="18288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9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4 -</a:t>
            </a:r>
            <a:fld id="{7C9671F6-23D1-4F33-8991-34BB9CD5E1C6}" type="slidenum">
              <a:rPr lang="en-US" altLang="zh-TW"/>
              <a:pPr/>
              <a:t>69</a:t>
            </a:fld>
            <a:endParaRPr lang="en-US" altLang="zh-TW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Analysis for Chao’s Algorithm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>
                <a:latin typeface="Times New Roman" pitchFamily="18" charset="0"/>
              </a:rPr>
              <a:t>There are two types of operations to update the best tails, 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insert (match)</a:t>
            </a:r>
            <a:r>
              <a:rPr lang="en-US" altLang="zh-TW" sz="2800">
                <a:latin typeface="Times New Roman" pitchFamily="18" charset="0"/>
              </a:rPr>
              <a:t> and 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</a:rPr>
              <a:t>merge (mismatch)</a:t>
            </a:r>
            <a:r>
              <a:rPr lang="en-US" altLang="zh-TW" sz="280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zh-TW" sz="2800">
                <a:latin typeface="Times New Roman" pitchFamily="18" charset="0"/>
              </a:rPr>
              <a:t>Direct implementation will take </a:t>
            </a:r>
            <a:r>
              <a:rPr lang="en-US" altLang="zh-TW" sz="2800" i="1">
                <a:latin typeface="Times New Roman" pitchFamily="18" charset="0"/>
              </a:rPr>
              <a:t>O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n</a:t>
            </a:r>
            <a:r>
              <a:rPr lang="en-US" altLang="zh-TW" sz="2800" baseline="30000">
                <a:latin typeface="Times New Roman" pitchFamily="18" charset="0"/>
              </a:rPr>
              <a:t>3</a:t>
            </a:r>
            <a:r>
              <a:rPr lang="en-US" altLang="zh-TW" sz="2800">
                <a:latin typeface="Times New Roman" pitchFamily="18" charset="0"/>
              </a:rPr>
              <a:t>) time, since it cost </a:t>
            </a:r>
            <a:r>
              <a:rPr lang="en-US" altLang="zh-TW" sz="2800" i="1">
                <a:latin typeface="Times New Roman" pitchFamily="18" charset="0"/>
              </a:rPr>
              <a:t>O</a:t>
            </a:r>
            <a:r>
              <a:rPr lang="en-US" altLang="zh-TW" sz="2800">
                <a:latin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</a:rPr>
              <a:t>) for each operation.</a:t>
            </a:r>
          </a:p>
          <a:p>
            <a:r>
              <a:rPr lang="en-US" altLang="zh-TW" sz="2800">
                <a:latin typeface="Times New Roman" pitchFamily="18" charset="0"/>
              </a:rPr>
              <a:t>However, it can be shown that </a:t>
            </a:r>
            <a:r>
              <a:rPr lang="en-US" altLang="zh-TW" sz="2800">
                <a:solidFill>
                  <a:schemeClr val="hlink"/>
                </a:solidFill>
                <a:latin typeface="Times New Roman" pitchFamily="18" charset="0"/>
              </a:rPr>
              <a:t>each merge can be done in constant time.</a:t>
            </a:r>
            <a:r>
              <a:rPr lang="en-US" altLang="zh-TW" sz="2800">
                <a:latin typeface="Times New Roman" pitchFamily="18" charset="0"/>
              </a:rPr>
              <a:t> Also, </a:t>
            </a:r>
            <a:r>
              <a:rPr lang="en-US" altLang="zh-TW" sz="2800">
                <a:solidFill>
                  <a:schemeClr val="hlink"/>
                </a:solidFill>
                <a:latin typeface="Times New Roman" pitchFamily="18" charset="0"/>
              </a:rPr>
              <a:t>all insertions in a  row will totally take </a:t>
            </a:r>
            <a:r>
              <a:rPr lang="en-US" altLang="zh-TW" sz="2800" i="1">
                <a:solidFill>
                  <a:schemeClr val="hlink"/>
                </a:solidFill>
                <a:latin typeface="Times New Roman" pitchFamily="18" charset="0"/>
              </a:rPr>
              <a:t>O</a:t>
            </a:r>
            <a:r>
              <a:rPr lang="en-US" altLang="zh-TW" sz="280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en-US" altLang="zh-TW" sz="2800" i="1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n-US" altLang="zh-TW" sz="2800">
                <a:solidFill>
                  <a:schemeClr val="hlink"/>
                </a:solidFill>
                <a:latin typeface="Times New Roman" pitchFamily="18" charset="0"/>
              </a:rPr>
              <a:t>) time</a:t>
            </a:r>
            <a:r>
              <a:rPr lang="en-US" altLang="zh-TW" sz="2800">
                <a:latin typeface="Times New Roman" pitchFamily="18" charset="0"/>
              </a:rPr>
              <a:t>. Thus,</a:t>
            </a:r>
            <a:r>
              <a:rPr lang="en-US" altLang="zh-TW" sz="28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This is an </a:t>
            </a:r>
            <a:r>
              <a:rPr lang="en-US" altLang="zh-TW" sz="2800" i="1" u="sng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O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800" i="1" u="sng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zh-TW" sz="2800" u="sng" baseline="30000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zh-TW" sz="2800" u="sng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) algorithm</a:t>
            </a:r>
            <a:endParaRPr lang="en-US" altLang="zh-TW" sz="2800" u="sng">
              <a:solidFill>
                <a:schemeClr val="hlink"/>
              </a:solidFill>
              <a:latin typeface="Times New Roman" pitchFamily="18" charset="0"/>
            </a:endParaRPr>
          </a:p>
          <a:p>
            <a:pPr lvl="1"/>
            <a:endParaRPr lang="en-US" altLang="zh-TW">
              <a:latin typeface="Times New Roman" pitchFamily="18" charset="0"/>
            </a:endParaRPr>
          </a:p>
          <a:p>
            <a:pPr lvl="1"/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Increasing Subsequence </a:t>
            </a:r>
            <a:r>
              <a:rPr lang="en-US" altLang="zh-TW" dirty="0" smtClean="0"/>
              <a:t>Representative</a:t>
            </a:r>
            <a:endParaRPr lang="en-US" altLang="zh-TW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For every new element </a:t>
            </a:r>
            <a:r>
              <a:rPr lang="en-US" altLang="zh-TW" sz="2800" i="1" dirty="0" err="1" smtClean="0"/>
              <a:t>a</a:t>
            </a:r>
            <a:r>
              <a:rPr lang="en-US" altLang="zh-TW" sz="2800" i="1" baseline="-25000" dirty="0" err="1" smtClean="0"/>
              <a:t>i</a:t>
            </a:r>
            <a:r>
              <a:rPr lang="en-US" altLang="zh-TW" sz="2800" dirty="0"/>
              <a:t>, replace the smallest element larger than </a:t>
            </a:r>
            <a:r>
              <a:rPr lang="en-US" altLang="zh-TW" sz="2800" i="1" dirty="0" err="1" smtClean="0"/>
              <a:t>a</a:t>
            </a:r>
            <a:r>
              <a:rPr lang="en-US" altLang="zh-TW" sz="2800" i="1" baseline="-25000" dirty="0" err="1" smtClean="0"/>
              <a:t>i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in the previous </a:t>
            </a:r>
            <a:r>
              <a:rPr lang="en-US" altLang="zh-TW" sz="2800" dirty="0" smtClean="0"/>
              <a:t>ISR.</a:t>
            </a:r>
            <a:endParaRPr lang="en-US" altLang="zh-TW" sz="2800" dirty="0"/>
          </a:p>
          <a:p>
            <a:r>
              <a:rPr lang="en-US" altLang="zh-TW" sz="2800" dirty="0"/>
              <a:t>If we record the </a:t>
            </a:r>
            <a:r>
              <a:rPr lang="en-US" altLang="zh-TW" sz="2800" dirty="0" smtClean="0"/>
              <a:t>predecessor of </a:t>
            </a:r>
            <a:r>
              <a:rPr lang="en-US" altLang="zh-TW" sz="2800" dirty="0"/>
              <a:t>each element when it is added, we can trace the LIS back step by step.</a:t>
            </a:r>
          </a:p>
        </p:txBody>
      </p:sp>
      <p:sp>
        <p:nvSpPr>
          <p:cNvPr id="5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914400" cy="283464"/>
          </a:xfrm>
        </p:spPr>
        <p:txBody>
          <a:bodyPr/>
          <a:lstStyle/>
          <a:p>
            <a:fld id="{C9868795-3809-4B60-9B49-F094215F47FC}" type="slidenum">
              <a:rPr lang="en-US" altLang="zh-TW"/>
              <a:pPr/>
              <a:t>7</a:t>
            </a:fld>
            <a:endParaRPr lang="en-US" altLang="zh-TW" dirty="0"/>
          </a:p>
        </p:txBody>
      </p:sp>
      <p:graphicFrame>
        <p:nvGraphicFramePr>
          <p:cNvPr id="62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58617"/>
              </p:ext>
            </p:extLst>
          </p:nvPr>
        </p:nvGraphicFramePr>
        <p:xfrm>
          <a:off x="2325439" y="3429000"/>
          <a:ext cx="4638675" cy="2743200"/>
        </p:xfrm>
        <a:graphic>
          <a:graphicData uri="http://schemas.openxmlformats.org/drawingml/2006/table">
            <a:tbl>
              <a:tblPr/>
              <a:tblGrid>
                <a:gridCol w="928687"/>
                <a:gridCol w="925513"/>
                <a:gridCol w="928687"/>
                <a:gridCol w="927100"/>
                <a:gridCol w="928688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10" name="Line 46"/>
          <p:cNvSpPr>
            <a:spLocks noChangeShapeType="1"/>
          </p:cNvSpPr>
          <p:nvPr/>
        </p:nvSpPr>
        <p:spPr bwMode="auto">
          <a:xfrm flipH="1" flipV="1">
            <a:off x="3968147" y="4713006"/>
            <a:ext cx="576263" cy="431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11" name="Line 47"/>
          <p:cNvSpPr>
            <a:spLocks noChangeShapeType="1"/>
          </p:cNvSpPr>
          <p:nvPr/>
        </p:nvSpPr>
        <p:spPr bwMode="auto">
          <a:xfrm flipH="1" flipV="1">
            <a:off x="4783683" y="5291986"/>
            <a:ext cx="719138" cy="647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7451725" y="58054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/>
              <a:t>[Sche61]</a:t>
            </a:r>
          </a:p>
        </p:txBody>
      </p:sp>
      <p:sp>
        <p:nvSpPr>
          <p:cNvPr id="62513" name="Line 49"/>
          <p:cNvSpPr>
            <a:spLocks noChangeShapeType="1"/>
          </p:cNvSpPr>
          <p:nvPr/>
        </p:nvSpPr>
        <p:spPr bwMode="auto">
          <a:xfrm flipH="1" flipV="1">
            <a:off x="3991521" y="4506967"/>
            <a:ext cx="2303463" cy="5762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675629"/>
      </p:ext>
    </p:extLst>
  </p:cSld>
  <p:clrMapOvr>
    <a:masterClrMapping/>
  </p:clrMapOvr>
  <p:transition advTm="49271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Constrained LIS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difference </a:t>
            </a:r>
            <a:r>
              <a:rPr lang="en-US" altLang="zh-TW" dirty="0"/>
              <a:t>between </a:t>
            </a:r>
            <a:r>
              <a:rPr lang="en-US" altLang="zh-TW" dirty="0" smtClean="0"/>
              <a:t>two neighboring </a:t>
            </a:r>
            <a:r>
              <a:rPr lang="en-US" altLang="zh-TW" dirty="0"/>
              <a:t>elements in the increasing subsequence must be in [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V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</a:t>
            </a:r>
            <a:r>
              <a:rPr lang="en-US" altLang="zh-TW" i="1" baseline="-25000" dirty="0" smtClean="0"/>
              <a:t>V</a:t>
            </a:r>
            <a:r>
              <a:rPr lang="en-US" altLang="zh-TW" dirty="0" smtClean="0"/>
              <a:t>] and their </a:t>
            </a:r>
            <a:r>
              <a:rPr lang="en-US" altLang="zh-TW" dirty="0"/>
              <a:t>positional distance in the original string must be in [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,  </a:t>
            </a:r>
            <a:r>
              <a:rPr lang="en-US" altLang="zh-TW" i="1" dirty="0" smtClean="0"/>
              <a:t>U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]. </a:t>
            </a:r>
            <a:endParaRPr lang="en-US" altLang="zh-TW" dirty="0"/>
          </a:p>
          <a:p>
            <a:r>
              <a:rPr lang="en-US" altLang="zh-TW" dirty="0"/>
              <a:t>G</a:t>
            </a:r>
            <a:r>
              <a:rPr lang="en-US" altLang="zh-TW" dirty="0" smtClean="0"/>
              <a:t>iven </a:t>
            </a:r>
            <a:r>
              <a:rPr lang="en-US" altLang="zh-TW" dirty="0"/>
              <a:t>S = </a:t>
            </a:r>
            <a:r>
              <a:rPr lang="en-US" altLang="zh-TW" dirty="0"/>
              <a:t>{</a:t>
            </a:r>
            <a:r>
              <a:rPr lang="en-US" altLang="zh-TW" dirty="0" smtClean="0"/>
              <a:t>5</a:t>
            </a:r>
            <a:r>
              <a:rPr lang="en-US" altLang="zh-TW" dirty="0"/>
              <a:t>,</a:t>
            </a:r>
            <a:r>
              <a:rPr lang="en-US" altLang="zh-TW" dirty="0" smtClean="0"/>
              <a:t> 15, 40, 60, 20, 50}, </a:t>
            </a:r>
            <a:r>
              <a:rPr lang="en-US" altLang="zh-TW" dirty="0"/>
              <a:t>its LIS's are </a:t>
            </a:r>
            <a:r>
              <a:rPr lang="en-US" altLang="zh-TW" dirty="0" smtClean="0"/>
              <a:t>{5</a:t>
            </a:r>
            <a:r>
              <a:rPr lang="en-US" altLang="zh-TW" dirty="0"/>
              <a:t>,</a:t>
            </a:r>
            <a:r>
              <a:rPr lang="en-US" altLang="zh-TW" dirty="0" smtClean="0"/>
              <a:t> 15, 40, 60} </a:t>
            </a:r>
            <a:r>
              <a:rPr lang="en-US" altLang="zh-TW" dirty="0"/>
              <a:t>or </a:t>
            </a:r>
            <a:r>
              <a:rPr lang="en-US" altLang="zh-TW" dirty="0" smtClean="0"/>
              <a:t>{5</a:t>
            </a:r>
            <a:r>
              <a:rPr lang="en-US" altLang="zh-TW" dirty="0"/>
              <a:t>,</a:t>
            </a:r>
            <a:r>
              <a:rPr lang="en-US" altLang="zh-TW" dirty="0" smtClean="0"/>
              <a:t> 15, 40, 50} or {5</a:t>
            </a:r>
            <a:r>
              <a:rPr lang="en-US" altLang="zh-TW" dirty="0"/>
              <a:t>,</a:t>
            </a:r>
            <a:r>
              <a:rPr lang="en-US" altLang="zh-TW" dirty="0" smtClean="0"/>
              <a:t> 15, 20, 50}. </a:t>
            </a:r>
          </a:p>
          <a:p>
            <a:r>
              <a:rPr lang="en-US" altLang="zh-TW" dirty="0" smtClean="0"/>
              <a:t>But </a:t>
            </a:r>
            <a:r>
              <a:rPr lang="en-US" altLang="zh-TW" dirty="0"/>
              <a:t>if (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V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</a:t>
            </a:r>
            <a:r>
              <a:rPr lang="en-US" altLang="zh-TW" i="1" baseline="-25000" dirty="0" smtClean="0"/>
              <a:t>V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</a:t>
            </a:r>
            <a:r>
              <a:rPr lang="en-US" altLang="zh-TW" i="1" baseline="-25000" dirty="0" smtClean="0"/>
              <a:t>I</a:t>
            </a:r>
            <a:r>
              <a:rPr lang="en-US" altLang="zh-TW" dirty="0"/>
              <a:t>)=(10, 40, 2, 5), all of them are </a:t>
            </a:r>
            <a:r>
              <a:rPr lang="en-US" altLang="zh-TW" dirty="0" smtClean="0"/>
              <a:t>against the </a:t>
            </a:r>
            <a:r>
              <a:rPr lang="en-US" altLang="zh-TW" dirty="0"/>
              <a:t>position constraint, and the only CLIS is </a:t>
            </a:r>
            <a:r>
              <a:rPr lang="en-US" altLang="zh-TW" dirty="0" smtClean="0"/>
              <a:t>{5, 40, 50}.</a:t>
            </a:r>
          </a:p>
          <a:p>
            <a:r>
              <a:rPr lang="en-US" altLang="zh-TW" dirty="0"/>
              <a:t>Yang et al. </a:t>
            </a:r>
            <a:r>
              <a:rPr lang="en-US" altLang="zh-TW" dirty="0" smtClean="0"/>
              <a:t>proposed </a:t>
            </a:r>
            <a:r>
              <a:rPr lang="en-US" altLang="zh-TW" dirty="0"/>
              <a:t>an algorithm with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 log(</a:t>
            </a:r>
            <a:r>
              <a:rPr lang="en-US" altLang="zh-TW" i="1" dirty="0"/>
              <a:t>U</a:t>
            </a:r>
            <a:r>
              <a:rPr lang="en-US" altLang="zh-TW" i="1" baseline="-25000" dirty="0"/>
              <a:t>I</a:t>
            </a:r>
            <a:r>
              <a:rPr lang="en-US" altLang="zh-TW" dirty="0"/>
              <a:t> </a:t>
            </a:r>
            <a:r>
              <a:rPr lang="en-US" altLang="zh-TW" dirty="0" smtClean="0"/>
              <a:t>-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)) time </a:t>
            </a:r>
            <a:r>
              <a:rPr lang="en-US" altLang="zh-TW" dirty="0"/>
              <a:t>and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space.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24903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Constrained LIS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slope of </a:t>
            </a:r>
            <a:r>
              <a:rPr lang="en-US" altLang="zh-TW" dirty="0" smtClean="0"/>
              <a:t>two neighboring </a:t>
            </a:r>
            <a:r>
              <a:rPr lang="en-US" altLang="zh-TW" dirty="0"/>
              <a:t>elements in LIS must be greater than a </a:t>
            </a:r>
            <a:r>
              <a:rPr lang="en-US" altLang="zh-TW" dirty="0" smtClean="0"/>
              <a:t>predefined </a:t>
            </a:r>
            <a:r>
              <a:rPr lang="en-US" altLang="zh-TW" dirty="0"/>
              <a:t>value, </a:t>
            </a:r>
            <a:r>
              <a:rPr lang="en-US" altLang="zh-TW" dirty="0" smtClean="0"/>
              <a:t>where the </a:t>
            </a:r>
            <a:r>
              <a:rPr lang="en-US" altLang="zh-TW" dirty="0"/>
              <a:t>slope is </a:t>
            </a:r>
            <a:r>
              <a:rPr lang="en-US" altLang="zh-TW" dirty="0" smtClean="0"/>
              <a:t>defined </a:t>
            </a:r>
            <a:r>
              <a:rPr lang="en-US" altLang="zh-TW" dirty="0"/>
              <a:t>as their </a:t>
            </a:r>
            <a:r>
              <a:rPr lang="en-US" altLang="zh-TW" dirty="0" smtClean="0"/>
              <a:t>difference </a:t>
            </a:r>
            <a:r>
              <a:rPr lang="en-US" altLang="zh-TW" dirty="0"/>
              <a:t>divided by their positional distance </a:t>
            </a:r>
            <a:r>
              <a:rPr lang="en-US" altLang="zh-TW" dirty="0" smtClean="0"/>
              <a:t>in the </a:t>
            </a:r>
            <a:r>
              <a:rPr lang="en-US" altLang="zh-TW" dirty="0"/>
              <a:t>original string. </a:t>
            </a:r>
            <a:endParaRPr lang="en-US" altLang="zh-TW" dirty="0" smtClean="0"/>
          </a:p>
          <a:p>
            <a:r>
              <a:rPr lang="en-US" altLang="zh-TW" dirty="0" smtClean="0"/>
              <a:t>Given </a:t>
            </a:r>
            <a:r>
              <a:rPr lang="en-US" altLang="zh-TW" i="1" dirty="0"/>
              <a:t>S</a:t>
            </a:r>
            <a:r>
              <a:rPr lang="en-US" altLang="zh-TW" dirty="0"/>
              <a:t> = </a:t>
            </a:r>
            <a:r>
              <a:rPr lang="en-US" altLang="zh-TW" dirty="0" smtClean="0"/>
              <a:t>{5, 15, 40, 60, 20, 50} </a:t>
            </a:r>
            <a:r>
              <a:rPr lang="en-US" altLang="zh-TW" dirty="0"/>
              <a:t>with </a:t>
            </a:r>
            <a:r>
              <a:rPr lang="en-US" altLang="zh-TW" dirty="0" smtClean="0"/>
              <a:t>slope constraint </a:t>
            </a:r>
            <a:r>
              <a:rPr lang="en-US" altLang="zh-TW" dirty="0"/>
              <a:t>9, the only CLIS is </a:t>
            </a:r>
            <a:r>
              <a:rPr lang="en-US" altLang="zh-TW" dirty="0" smtClean="0"/>
              <a:t>{5</a:t>
            </a:r>
            <a:r>
              <a:rPr lang="en-US" altLang="zh-TW" dirty="0"/>
              <a:t>,</a:t>
            </a:r>
            <a:r>
              <a:rPr lang="en-US" altLang="zh-TW" dirty="0" smtClean="0"/>
              <a:t> 15, 40</a:t>
            </a:r>
            <a:r>
              <a:rPr lang="en-US" altLang="zh-TW" dirty="0"/>
              <a:t>,</a:t>
            </a:r>
            <a:r>
              <a:rPr lang="en-US" altLang="zh-TW" dirty="0" smtClean="0"/>
              <a:t> 60}. </a:t>
            </a:r>
          </a:p>
          <a:p>
            <a:r>
              <a:rPr lang="en-US" altLang="zh-TW" dirty="0" smtClean="0"/>
              <a:t>Yang </a:t>
            </a:r>
            <a:r>
              <a:rPr lang="en-US" altLang="zh-TW" dirty="0"/>
              <a:t>et al. </a:t>
            </a:r>
            <a:r>
              <a:rPr lang="en-US" altLang="zh-TW" dirty="0" smtClean="0"/>
              <a:t>solved this problem </a:t>
            </a:r>
            <a:r>
              <a:rPr lang="en-US" altLang="zh-TW" dirty="0"/>
              <a:t>in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 log </a:t>
            </a:r>
            <a:r>
              <a:rPr lang="en-US" altLang="zh-TW" i="1" dirty="0"/>
              <a:t>u</a:t>
            </a:r>
            <a:r>
              <a:rPr lang="en-US" altLang="zh-TW" dirty="0"/>
              <a:t>) time and 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space where </a:t>
            </a:r>
            <a:r>
              <a:rPr lang="en-US" altLang="zh-TW" i="1" dirty="0"/>
              <a:t>u</a:t>
            </a:r>
            <a:r>
              <a:rPr lang="en-US" altLang="zh-TW" dirty="0"/>
              <a:t> is the output size.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4325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Results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average LIS length of a string with length </a:t>
                </a:r>
                <a:r>
                  <a:rPr lang="en-US" altLang="zh-TW" i="1" dirty="0"/>
                  <a:t>n</a:t>
                </a:r>
                <a:r>
                  <a:rPr lang="en-US" altLang="zh-TW" dirty="0"/>
                  <a:t> is </a:t>
                </a:r>
                <a:r>
                  <a:rPr lang="en-US" altLang="zh-TW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5491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2A79-A734-4F98-B2A8-9DD9ED2D201B}" type="slidenum">
              <a:rPr lang="en-US" altLang="zh-TW"/>
              <a:pPr/>
              <a:t>73</a:t>
            </a:fld>
            <a:endParaRPr lang="en-US" altLang="zh-TW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end</a:t>
            </a:r>
          </a:p>
        </p:txBody>
      </p:sp>
      <p:graphicFrame>
        <p:nvGraphicFramePr>
          <p:cNvPr id="107540" name="Group 20"/>
          <p:cNvGraphicFramePr>
            <a:graphicFrameLocks noGrp="1"/>
          </p:cNvGraphicFramePr>
          <p:nvPr/>
        </p:nvGraphicFramePr>
        <p:xfrm>
          <a:off x="3575050" y="1890713"/>
          <a:ext cx="1782763" cy="3078480"/>
        </p:xfrm>
        <a:graphic>
          <a:graphicData uri="http://schemas.openxmlformats.org/drawingml/2006/table">
            <a:tbl>
              <a:tblPr/>
              <a:tblGrid>
                <a:gridCol w="469900"/>
                <a:gridCol w="13128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1" lang="en-US" altLang="zh-TW" sz="1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 </a:t>
                      </a:r>
                      <a:r>
                        <a:rPr kumimoji="1" lang="en-US" altLang="zh-TW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1" lang="en-US" altLang="zh-TW" sz="1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 </a:t>
                      </a:r>
                      <a:r>
                        <a:rPr kumimoji="1" lang="en-US" altLang="zh-TW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526" name="Picture 6" descr="jcbf_0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454275"/>
            <a:ext cx="247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 descr="节目海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00968"/>
            <a:ext cx="31813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If we use </a:t>
                </a:r>
                <a:r>
                  <a:rPr lang="es-ES" altLang="zh-TW" dirty="0"/>
                  <a:t>van Emde Boas priority </a:t>
                </a:r>
                <a:r>
                  <a:rPr lang="es-ES" altLang="zh-TW" dirty="0" smtClean="0"/>
                  <a:t>queue (vEBpq) to do the implementation, the initiation cost of the </a:t>
                </a:r>
                <a14:m>
                  <m:oMath xmlns:m="http://schemas.openxmlformats.org/officeDocument/2006/math">
                    <m:r>
                      <a:rPr lang="es-ES" altLang="zh-TW" i="1" dirty="0" smtClean="0">
                        <a:latin typeface="Cambria Math"/>
                      </a:rPr>
                      <m:t>𝑟</m:t>
                    </m:r>
                    <m:r>
                      <a:rPr lang="es-ES" altLang="zh-TW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s-ES" altLang="zh-TW" dirty="0" smtClean="0"/>
                  <a:t> queues is expensive.</a:t>
                </a:r>
                <a:endParaRPr lang="en-US" altLang="zh-TW" dirty="0" smtClean="0"/>
              </a:p>
              <a:p>
                <a:r>
                  <a:rPr lang="en-US" altLang="zh-TW" dirty="0" smtClean="0"/>
                  <a:t>As the </a:t>
                </a:r>
                <a:r>
                  <a:rPr lang="en-US" altLang="zh-TW" i="1" dirty="0" smtClean="0"/>
                  <a:t>r</a:t>
                </a:r>
                <a:r>
                  <a:rPr lang="en-US" altLang="zh-TW" dirty="0" smtClean="0"/>
                  <a:t>+1 RISs are pairwise disjoint, which means we can modify the operations of the </a:t>
                </a:r>
                <a:r>
                  <a:rPr lang="es-ES" altLang="zh-TW" dirty="0"/>
                  <a:t>vEBpq</a:t>
                </a:r>
                <a:r>
                  <a:rPr lang="en-US" altLang="zh-TW" dirty="0" smtClean="0"/>
                  <a:t> to put the </a:t>
                </a:r>
                <a:r>
                  <a:rPr lang="en-US" altLang="zh-TW" i="1" dirty="0" smtClean="0"/>
                  <a:t>r</a:t>
                </a:r>
                <a:r>
                  <a:rPr lang="en-US" altLang="zh-TW" dirty="0" smtClean="0"/>
                  <a:t>+1 RISs into one </a:t>
                </a:r>
                <a:r>
                  <a:rPr lang="es-ES" altLang="zh-TW" dirty="0"/>
                  <a:t>vEBpq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Algorithm 4.2 is wrong but the time complexity remains </a:t>
                </a:r>
                <a:r>
                  <a:rPr lang="pt-BR" altLang="zh-TW" i="1" dirty="0"/>
                  <a:t>O</a:t>
                </a:r>
                <a:r>
                  <a:rPr lang="pt-BR" altLang="zh-TW" dirty="0"/>
                  <a:t>(</a:t>
                </a:r>
                <a:r>
                  <a:rPr lang="pt-BR" altLang="zh-TW" i="1" dirty="0"/>
                  <a:t>n</a:t>
                </a:r>
                <a:r>
                  <a:rPr lang="pt-BR" altLang="zh-TW" dirty="0"/>
                  <a:t> log </a:t>
                </a:r>
                <a:r>
                  <a:rPr lang="pt-BR" altLang="zh-TW" i="1" dirty="0"/>
                  <a:t>n</a:t>
                </a:r>
                <a:r>
                  <a:rPr lang="pt-BR" altLang="zh-TW" dirty="0"/>
                  <a:t>) or </a:t>
                </a:r>
                <a:r>
                  <a:rPr lang="pt-BR" altLang="zh-TW" i="1" dirty="0"/>
                  <a:t>O</a:t>
                </a:r>
                <a:r>
                  <a:rPr lang="pt-BR" altLang="zh-TW" dirty="0" smtClean="0"/>
                  <a:t>(|</a:t>
                </a:r>
                <a:r>
                  <a:rPr lang="el-GR" altLang="zh-TW" dirty="0" smtClean="0"/>
                  <a:t>Σ</a:t>
                </a:r>
                <a:r>
                  <a:rPr lang="pt-BR" altLang="zh-TW" dirty="0" smtClean="0"/>
                  <a:t>| </a:t>
                </a:r>
                <a:r>
                  <a:rPr lang="pt-BR" altLang="zh-TW" dirty="0"/>
                  <a:t>+ </a:t>
                </a:r>
                <a:r>
                  <a:rPr lang="pt-BR" altLang="zh-TW" i="1" dirty="0"/>
                  <a:t>n</a:t>
                </a:r>
                <a:r>
                  <a:rPr lang="pt-BR" altLang="zh-TW" dirty="0"/>
                  <a:t> log log |</a:t>
                </a:r>
                <a:r>
                  <a:rPr lang="el-GR" altLang="zh-TW" dirty="0"/>
                  <a:t>Σ</a:t>
                </a:r>
                <a:r>
                  <a:rPr lang="pt-BR" altLang="zh-TW" dirty="0"/>
                  <a:t>|</a:t>
                </a:r>
                <a:r>
                  <a:rPr lang="pt-BR" altLang="zh-TW" dirty="0" smtClean="0"/>
                  <a:t>).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 r="-2114" b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E4CF-B174-4163-B8D3-F5548456337C}" type="slidenum">
              <a:rPr lang="zh-TW" altLang="en-US" smtClean="0"/>
              <a:t>74</a:t>
            </a:fld>
            <a:endParaRPr lang="zh-TW" altLang="en-US"/>
          </a:p>
        </p:txBody>
      </p:sp>
      <p:sp>
        <p:nvSpPr>
          <p:cNvPr id="5" name="動作按鈕: 下一項 4">
            <a:hlinkClick r:id="" action="ppaction://hlinkshowjump?jump=nextslide" highlightClick="1"/>
          </p:cNvPr>
          <p:cNvSpPr/>
          <p:nvPr/>
        </p:nvSpPr>
        <p:spPr>
          <a:xfrm>
            <a:off x="7956376" y="645333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1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66"/>
    </mc:Choice>
    <mc:Fallback xmlns="">
      <p:transition spd="slow" advTm="111366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SubSequence</a:t>
            </a:r>
            <a:r>
              <a:rPr lang="en-US" altLang="zh-TW" dirty="0" smtClean="0"/>
              <a:t> </a:t>
            </a:r>
            <a:r>
              <a:rPr lang="en-US" altLang="zh-TW" dirty="0"/>
              <a:t>Constrained Longest Increasing Subsequence (SSCLIS)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Input</a:t>
            </a:r>
            <a:r>
              <a:rPr lang="en-US" altLang="zh-TW" dirty="0"/>
              <a:t>: A string </a:t>
            </a:r>
            <a:r>
              <a:rPr lang="en-US" altLang="zh-TW" i="1" dirty="0"/>
              <a:t>S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Goal</a:t>
            </a:r>
            <a:r>
              <a:rPr lang="en-US" altLang="zh-TW" dirty="0"/>
              <a:t>: Preprocess </a:t>
            </a:r>
            <a:r>
              <a:rPr lang="en-US" altLang="zh-TW" i="1" dirty="0"/>
              <a:t>S</a:t>
            </a:r>
            <a:r>
              <a:rPr lang="en-US" altLang="zh-TW" dirty="0"/>
              <a:t> so that we can answer the </a:t>
            </a:r>
            <a:r>
              <a:rPr lang="en-US" altLang="zh-TW" dirty="0" smtClean="0"/>
              <a:t>SSCLIS </a:t>
            </a:r>
            <a:r>
              <a:rPr lang="en-US" altLang="zh-TW" dirty="0"/>
              <a:t>efficiently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Constraint: A sequence of </a:t>
            </a:r>
            <a:r>
              <a:rPr lang="en-US" altLang="zh-TW" dirty="0" smtClean="0"/>
              <a:t>positions.</a:t>
            </a:r>
          </a:p>
          <a:p>
            <a:r>
              <a:rPr lang="en-US" altLang="zh-TW" dirty="0" smtClean="0"/>
              <a:t>Constraints are given as queries.</a:t>
            </a:r>
          </a:p>
          <a:p>
            <a:r>
              <a:rPr lang="en-US" altLang="zh-TW" i="1" dirty="0"/>
              <a:t>S</a:t>
            </a:r>
            <a:r>
              <a:rPr lang="en-US" altLang="zh-TW" dirty="0"/>
              <a:t>=2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dirty="0"/>
              <a:t>6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/>
              <a:t>4539, </a:t>
            </a:r>
            <a:r>
              <a:rPr lang="en-US" altLang="zh-TW" i="1" dirty="0"/>
              <a:t>C</a:t>
            </a:r>
            <a:r>
              <a:rPr lang="en-US" altLang="zh-TW" dirty="0"/>
              <a:t>=2</a:t>
            </a:r>
            <a:r>
              <a:rPr lang="en-US" altLang="zh-TW" dirty="0" smtClean="0"/>
              <a:t>, 4 </a:t>
            </a:r>
            <a:r>
              <a:rPr lang="en-US" altLang="zh-TW" dirty="0" smtClean="0">
                <a:sym typeface="Wingdings" pitchFamily="2" charset="2"/>
              </a:rPr>
              <a:t> </a:t>
            </a:r>
            <a:r>
              <a:rPr lang="en-US" altLang="zh-TW" dirty="0" smtClean="0"/>
              <a:t>SSCLIS=12459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0D3-575E-45AF-BA79-A1D3C75878D7}" type="slidenum">
              <a:rPr lang="en-US" altLang="zh-TW"/>
              <a:pPr/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25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33"/>
    </mc:Choice>
    <mc:Fallback xmlns="">
      <p:transition spd="slow" advTm="61233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Preprocess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solve this problem, we use a slightly </a:t>
            </a:r>
            <a:r>
              <a:rPr lang="en-US" altLang="zh-TW" dirty="0" smtClean="0"/>
              <a:t>modified RIS called </a:t>
            </a:r>
            <a:r>
              <a:rPr lang="en-US" altLang="zh-TW" dirty="0"/>
              <a:t>constrained RIS (CRIS). </a:t>
            </a:r>
            <a:endParaRPr lang="en-US" altLang="zh-TW" dirty="0" smtClean="0"/>
          </a:p>
          <a:p>
            <a:r>
              <a:rPr lang="en-US" altLang="zh-TW" dirty="0" smtClean="0"/>
              <a:t>The first </a:t>
            </a:r>
            <a:r>
              <a:rPr lang="en-US" altLang="zh-TW" dirty="0"/>
              <a:t>element in the CRIS of S is </a:t>
            </a:r>
            <a:r>
              <a:rPr lang="en-US" altLang="zh-TW" dirty="0" smtClean="0"/>
              <a:t>always </a:t>
            </a:r>
            <a:r>
              <a:rPr lang="en-US" altLang="zh-TW" i="1" dirty="0" smtClean="0"/>
              <a:t>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</a:t>
            </a:r>
            <a:r>
              <a:rPr lang="en-US" altLang="zh-TW" dirty="0"/>
              <a:t>while the </a:t>
            </a:r>
            <a:r>
              <a:rPr lang="en-US" altLang="zh-TW" i="1" dirty="0" err="1"/>
              <a:t>i</a:t>
            </a:r>
            <a:r>
              <a:rPr lang="en-US" altLang="zh-TW" dirty="0" err="1"/>
              <a:t>th</a:t>
            </a:r>
            <a:r>
              <a:rPr lang="en-US" altLang="zh-TW" dirty="0"/>
              <a:t> element in the CRIS of </a:t>
            </a:r>
            <a:r>
              <a:rPr lang="en-US" altLang="zh-TW" i="1" dirty="0"/>
              <a:t>S</a:t>
            </a:r>
            <a:r>
              <a:rPr lang="en-US" altLang="zh-TW" dirty="0"/>
              <a:t> is the smallest ending number in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to </a:t>
            </a:r>
            <a:r>
              <a:rPr lang="en-US" altLang="zh-TW" dirty="0"/>
              <a:t>form an LIS of length </a:t>
            </a:r>
            <a:r>
              <a:rPr lang="en-US" altLang="zh-TW" i="1" dirty="0" err="1"/>
              <a:t>i</a:t>
            </a:r>
            <a:r>
              <a:rPr lang="en-US" altLang="zh-TW" dirty="0"/>
              <a:t> starting with </a:t>
            </a:r>
            <a:r>
              <a:rPr lang="en-US" altLang="zh-TW" i="1" dirty="0"/>
              <a:t>a</a:t>
            </a:r>
            <a:r>
              <a:rPr lang="en-US" altLang="zh-TW" baseline="-25000" dirty="0"/>
              <a:t>1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E4CF-B174-4163-B8D3-F5548456337C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9"/>
    </mc:Choice>
    <mc:Fallback xmlns="">
      <p:transition spd="slow" advTm="25899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Preprocess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E4CF-B174-4163-B8D3-F5548456337C}" type="slidenum">
              <a:rPr lang="zh-TW" altLang="en-US" smtClean="0"/>
              <a:t>77</a:t>
            </a:fld>
            <a:endParaRPr lang="zh-TW" altLang="en-US"/>
          </a:p>
        </p:txBody>
      </p:sp>
      <p:graphicFrame>
        <p:nvGraphicFramePr>
          <p:cNvPr id="5" name="Group 3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850267"/>
              </p:ext>
            </p:extLst>
          </p:nvPr>
        </p:nvGraphicFramePr>
        <p:xfrm>
          <a:off x="1116013" y="2132856"/>
          <a:ext cx="7920879" cy="4142115"/>
        </p:xfrm>
        <a:graphic>
          <a:graphicData uri="http://schemas.openxmlformats.org/drawingml/2006/table">
            <a:tbl>
              <a:tblPr/>
              <a:tblGrid>
                <a:gridCol w="642185"/>
                <a:gridCol w="689690"/>
                <a:gridCol w="689690"/>
                <a:gridCol w="767104"/>
                <a:gridCol w="830444"/>
                <a:gridCol w="932489"/>
                <a:gridCol w="1075002"/>
                <a:gridCol w="1075001"/>
                <a:gridCol w="1219274"/>
              </a:tblGrid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26, 2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69, 6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39, 3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31"/>
          <p:cNvSpPr txBox="1">
            <a:spLocks noChangeArrowheads="1"/>
          </p:cNvSpPr>
          <p:nvPr/>
        </p:nvSpPr>
        <p:spPr bwMode="auto">
          <a:xfrm>
            <a:off x="1548458" y="1623228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i="1" dirty="0"/>
              <a:t>S</a:t>
            </a:r>
            <a:r>
              <a:rPr lang="en-US" altLang="zh-TW" sz="2800" dirty="0"/>
              <a:t>=21624539</a:t>
            </a:r>
          </a:p>
        </p:txBody>
      </p:sp>
    </p:spTree>
    <p:extLst>
      <p:ext uri="{BB962C8B-B14F-4D97-AF65-F5344CB8AC3E}">
        <p14:creationId xmlns:p14="http://schemas.microsoft.com/office/powerpoint/2010/main" val="19170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1"/>
    </mc:Choice>
    <mc:Fallback xmlns="">
      <p:transition spd="slow" advTm="54981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E4CF-B174-4163-B8D3-F5548456337C}" type="slidenum">
              <a:rPr lang="zh-TW" altLang="en-US" smtClean="0"/>
              <a:t>78</a:t>
            </a:fld>
            <a:endParaRPr lang="zh-TW" altLang="en-US"/>
          </a:p>
        </p:txBody>
      </p:sp>
      <p:graphicFrame>
        <p:nvGraphicFramePr>
          <p:cNvPr id="5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553301"/>
              </p:ext>
            </p:extLst>
          </p:nvPr>
        </p:nvGraphicFramePr>
        <p:xfrm>
          <a:off x="1112427" y="2248694"/>
          <a:ext cx="8001000" cy="4060624"/>
        </p:xfrm>
        <a:graphic>
          <a:graphicData uri="http://schemas.openxmlformats.org/drawingml/2006/table">
            <a:tbl>
              <a:tblPr/>
              <a:tblGrid>
                <a:gridCol w="648774"/>
                <a:gridCol w="696165"/>
                <a:gridCol w="697799"/>
                <a:gridCol w="774607"/>
                <a:gridCol w="838341"/>
                <a:gridCol w="941294"/>
                <a:gridCol w="1086737"/>
                <a:gridCol w="1085103"/>
                <a:gridCol w="1232180"/>
              </a:tblGrid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26, 2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69, 6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59, 5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39, 3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9,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15"/>
          <p:cNvSpPr txBox="1">
            <a:spLocks noChangeArrowheads="1"/>
          </p:cNvSpPr>
          <p:nvPr/>
        </p:nvSpPr>
        <p:spPr bwMode="auto">
          <a:xfrm>
            <a:off x="1542640" y="1729582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i="1" dirty="0" smtClean="0"/>
              <a:t>S </a:t>
            </a:r>
            <a:r>
              <a:rPr lang="en-US" altLang="zh-TW" sz="2800" dirty="0" smtClean="0"/>
              <a:t>= 21624539</a:t>
            </a:r>
            <a:r>
              <a:rPr lang="en-US" altLang="zh-TW" sz="2800" dirty="0"/>
              <a:t>, </a:t>
            </a:r>
            <a:r>
              <a:rPr lang="en-US" altLang="zh-TW" sz="2800" i="1" dirty="0" smtClean="0"/>
              <a:t>C </a:t>
            </a:r>
            <a:r>
              <a:rPr lang="en-US" altLang="zh-TW" sz="2800" dirty="0" smtClean="0"/>
              <a:t>= 2, 4 </a:t>
            </a:r>
            <a:r>
              <a:rPr lang="en-US" altLang="zh-TW" sz="2800" dirty="0" smtClean="0">
                <a:sym typeface="Wingdings" pitchFamily="2" charset="2"/>
              </a:rPr>
              <a:t> </a:t>
            </a:r>
            <a:r>
              <a:rPr lang="en-US" altLang="zh-TW" sz="2800" dirty="0" smtClean="0"/>
              <a:t>SSCLIS = 12459</a:t>
            </a:r>
            <a:endParaRPr lang="en-US" altLang="zh-TW" sz="2800" dirty="0"/>
          </a:p>
        </p:txBody>
      </p:sp>
      <p:sp>
        <p:nvSpPr>
          <p:cNvPr id="7" name="動作按鈕: 下一項 6">
            <a:hlinkClick r:id="rId2" action="ppaction://hlinksldjump" highlightClick="1"/>
          </p:cNvPr>
          <p:cNvSpPr/>
          <p:nvPr/>
        </p:nvSpPr>
        <p:spPr>
          <a:xfrm>
            <a:off x="5220072" y="6426308"/>
            <a:ext cx="3496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0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77"/>
    </mc:Choice>
    <mc:Fallback xmlns="">
      <p:transition spd="slow" advTm="688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Minimal Height Longest Increasing </a:t>
            </a:r>
            <a:r>
              <a:rPr lang="en-US" altLang="zh-TW" dirty="0" smtClean="0"/>
              <a:t>Subsequence (MHLIS)</a:t>
            </a:r>
            <a:endParaRPr lang="en-US" altLang="zh-TW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Input: A string </a:t>
            </a:r>
            <a:r>
              <a:rPr lang="en-US" altLang="zh-TW" i="1" dirty="0"/>
              <a:t>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Output: A longest increasing subsequence of </a:t>
            </a:r>
            <a:r>
              <a:rPr lang="en-US" altLang="zh-TW" i="1" dirty="0"/>
              <a:t>S</a:t>
            </a:r>
            <a:r>
              <a:rPr lang="en-US" altLang="zh-TW" dirty="0"/>
              <a:t> with minimal </a:t>
            </a:r>
            <a:r>
              <a:rPr lang="en-US" altLang="zh-TW" dirty="0">
                <a:solidFill>
                  <a:schemeClr val="hlink"/>
                </a:solidFill>
              </a:rPr>
              <a:t>height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Height: The difference between the largest number and the smallest number in an increasing sequence.</a:t>
            </a:r>
          </a:p>
          <a:p>
            <a:r>
              <a:rPr lang="en-US" altLang="zh-TW" i="1" dirty="0" smtClean="0"/>
              <a:t>S</a:t>
            </a:r>
            <a:r>
              <a:rPr lang="en-US" altLang="zh-TW" i="1" dirty="0" smtClean="0">
                <a:latin typeface="Arial"/>
              </a:rPr>
              <a:t>’</a:t>
            </a:r>
            <a:r>
              <a:rPr lang="en-US" altLang="zh-TW" dirty="0" smtClean="0"/>
              <a:t>=457</a:t>
            </a:r>
            <a:r>
              <a:rPr lang="en-US" altLang="zh-TW" dirty="0"/>
              <a:t>, height=7-4=3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E522-3826-48C3-ABD7-A27DDB60B7C8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1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4"/>
    </mc:Choice>
    <mc:Fallback xmlns="">
      <p:transition spd="slow" advTm="353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</a:t>
                </a:r>
                <a:r>
                  <a:rPr lang="en-US" altLang="zh-TW" dirty="0"/>
                  <a:t>the LIS </a:t>
                </a:r>
                <a:r>
                  <a:rPr lang="en-US" altLang="zh-TW" dirty="0" smtClean="0"/>
                  <a:t>ending at </a:t>
                </a:r>
                <a:r>
                  <a:rPr lang="en-US" altLang="zh-TW" i="1" dirty="0" err="1" smtClean="0"/>
                  <a:t>a</a:t>
                </a:r>
                <a:r>
                  <a:rPr lang="en-US" altLang="zh-TW" i="1" baseline="-25000" dirty="0" err="1" smtClean="0"/>
                  <a:t>i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of </a:t>
                </a:r>
                <a:r>
                  <a:rPr lang="en-US" altLang="zh-TW" dirty="0"/>
                  <a:t>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:r>
                  <a:rPr lang="en-US" altLang="zh-TW" baseline="-25000" dirty="0"/>
                  <a:t> </a:t>
                </a:r>
                <a:r>
                  <a:rPr lang="en-US" altLang="zh-TW" dirty="0"/>
                  <a:t>we record the largest element among the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-1 increasing subsequences smaller than </a:t>
                </a:r>
                <a:r>
                  <a:rPr lang="en-US" altLang="zh-TW" i="1" dirty="0" err="1"/>
                  <a:t>a</a:t>
                </a:r>
                <a:r>
                  <a:rPr lang="en-US" altLang="zh-TW" i="1" baseline="-25000" dirty="0" err="1"/>
                  <a:t>i</a:t>
                </a:r>
                <a:r>
                  <a:rPr lang="en-US" altLang="zh-TW" baseline="-25000" dirty="0" smtClean="0"/>
                  <a:t> </a:t>
                </a:r>
                <a:r>
                  <a:rPr lang="en-US" altLang="zh-TW" dirty="0"/>
                  <a:t>as its predecessor.</a:t>
                </a:r>
              </a:p>
              <a:p>
                <a:r>
                  <a:rPr lang="en-US" altLang="zh-TW" dirty="0"/>
                  <a:t>Decide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by representative increasing subsequence.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CCDA-7770-4A8E-8766-DDD1E7C6EE6B}" type="slidenum">
              <a:rPr lang="en-US" altLang="zh-TW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3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58"/>
    </mc:Choice>
    <mc:Fallback xmlns="">
      <p:transition spd="slow" advTm="5375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207</TotalTime>
  <Words>4308</Words>
  <Application>Microsoft Office PowerPoint</Application>
  <PresentationFormat>如螢幕大小 (4:3)</PresentationFormat>
  <Paragraphs>1381</Paragraphs>
  <Slides>78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80" baseType="lpstr">
      <vt:lpstr>原創</vt:lpstr>
      <vt:lpstr>Microsoft 方程式編輯器 3.0</vt:lpstr>
      <vt:lpstr>Longest Increasing Subsequence簡介</vt:lpstr>
      <vt:lpstr>Longest Increasing Subsequence</vt:lpstr>
      <vt:lpstr>The Longest Increasing Subsequence (LIS) Problem</vt:lpstr>
      <vt:lpstr>LIS by LCS</vt:lpstr>
      <vt:lpstr>Robinson-Schensted-Knuth Algorithm for LIS</vt:lpstr>
      <vt:lpstr>Increasing Subsequence Representative (ISR)</vt:lpstr>
      <vt:lpstr>Increasing Subsequence Representative</vt:lpstr>
      <vt:lpstr>Minimal Height Longest Increasing Subsequence (MHLIS)</vt:lpstr>
      <vt:lpstr>Algorithm</vt:lpstr>
      <vt:lpstr>Example</vt:lpstr>
      <vt:lpstr>Time Complexity</vt:lpstr>
      <vt:lpstr>Sequence Constrained Longest Increasing Subsequence (SCLIS)</vt:lpstr>
      <vt:lpstr>Rule of Thumb</vt:lpstr>
      <vt:lpstr>Algorithm</vt:lpstr>
      <vt:lpstr>Example 1</vt:lpstr>
      <vt:lpstr>Time Complexity</vt:lpstr>
      <vt:lpstr>Time Complexity</vt:lpstr>
      <vt:lpstr>LIS in Sliding Windows</vt:lpstr>
      <vt:lpstr>Row tower(1)</vt:lpstr>
      <vt:lpstr>Row Tower(2)</vt:lpstr>
      <vt:lpstr>Row Tower(3)</vt:lpstr>
      <vt:lpstr>Data structure(1)</vt:lpstr>
      <vt:lpstr>Data Structure(2)</vt:lpstr>
      <vt:lpstr>Add</vt:lpstr>
      <vt:lpstr>Example(1)</vt:lpstr>
      <vt:lpstr>Example(2)</vt:lpstr>
      <vt:lpstr>Expire</vt:lpstr>
      <vt:lpstr>An Example</vt:lpstr>
      <vt:lpstr>Trace Back(1)</vt:lpstr>
      <vt:lpstr>Trace Back(2)</vt:lpstr>
      <vt:lpstr>Trace Back(3)</vt:lpstr>
      <vt:lpstr>Algorithm</vt:lpstr>
      <vt:lpstr>Observation(1)</vt:lpstr>
      <vt:lpstr>Observation(2)</vt:lpstr>
      <vt:lpstr>Observation(3)</vt:lpstr>
      <vt:lpstr>My Method</vt:lpstr>
      <vt:lpstr>Data Structure</vt:lpstr>
      <vt:lpstr>Longest Increasing Circular Subsequence</vt:lpstr>
      <vt:lpstr>Previous Methods</vt:lpstr>
      <vt:lpstr>Lemma1</vt:lpstr>
      <vt:lpstr>Lemma 1</vt:lpstr>
      <vt:lpstr>PowerPoint 簡報</vt:lpstr>
      <vt:lpstr>Lemma 3</vt:lpstr>
      <vt:lpstr>Algorithm 1</vt:lpstr>
      <vt:lpstr>Algorithm 1 – Example</vt:lpstr>
      <vt:lpstr>Algorithm 1 – Example</vt:lpstr>
      <vt:lpstr>Algorithm 1 – Example</vt:lpstr>
      <vt:lpstr>Algorithm 1 – Example</vt:lpstr>
      <vt:lpstr>Algorithm 1– Example</vt:lpstr>
      <vt:lpstr>Algorithm 2</vt:lpstr>
      <vt:lpstr>Algorithm 2 - Example</vt:lpstr>
      <vt:lpstr>Algorithm 2 - Example</vt:lpstr>
      <vt:lpstr>Algorithm 2 - Example</vt:lpstr>
      <vt:lpstr>Algorithm 2 - Example</vt:lpstr>
      <vt:lpstr>Algorithm 2 - Example</vt:lpstr>
      <vt:lpstr>Algorithm 2 - Example</vt:lpstr>
      <vt:lpstr>Algorithm 2 - Example</vt:lpstr>
      <vt:lpstr>Algorithm 2 - Example</vt:lpstr>
      <vt:lpstr>Algorithm 2 - Example</vt:lpstr>
      <vt:lpstr>Time Complexity – List</vt:lpstr>
      <vt:lpstr>Time Complexity – Red-Black Tree</vt:lpstr>
      <vt:lpstr>Heaviest Increasing Subsequence</vt:lpstr>
      <vt:lpstr>Brute Force</vt:lpstr>
      <vt:lpstr>Improvement</vt:lpstr>
      <vt:lpstr>Example</vt:lpstr>
      <vt:lpstr>Result</vt:lpstr>
      <vt:lpstr>The Longest Common Increasing Subsequence (LCIS) Problem</vt:lpstr>
      <vt:lpstr>Chao’s Algorithm for LCIS</vt:lpstr>
      <vt:lpstr>Analysis for Chao’s Algorithm</vt:lpstr>
      <vt:lpstr>Constrained LIS</vt:lpstr>
      <vt:lpstr>Constrained LIS</vt:lpstr>
      <vt:lpstr>Other Results</vt:lpstr>
      <vt:lpstr>The end</vt:lpstr>
      <vt:lpstr>Algorithm 2</vt:lpstr>
      <vt:lpstr>SubSequence Constrained Longest Increasing Subsequence (SSCLIS)</vt:lpstr>
      <vt:lpstr>Preprocess</vt:lpstr>
      <vt:lpstr>Preprocess</vt:lpstr>
      <vt:lpstr>Query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Subsequence簡介</dc:title>
  <dc:creator>user</dc:creator>
  <cp:lastModifiedBy>user</cp:lastModifiedBy>
  <cp:revision>11</cp:revision>
  <dcterms:created xsi:type="dcterms:W3CDTF">2013-07-18T13:05:37Z</dcterms:created>
  <dcterms:modified xsi:type="dcterms:W3CDTF">2013-07-18T16:33:31Z</dcterms:modified>
</cp:coreProperties>
</file>