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61" r:id="rId5"/>
    <p:sldId id="262" r:id="rId6"/>
    <p:sldId id="324" r:id="rId7"/>
    <p:sldId id="260" r:id="rId8"/>
    <p:sldId id="263" r:id="rId9"/>
    <p:sldId id="265" r:id="rId10"/>
    <p:sldId id="267" r:id="rId11"/>
    <p:sldId id="269" r:id="rId12"/>
    <p:sldId id="270" r:id="rId13"/>
    <p:sldId id="271" r:id="rId14"/>
    <p:sldId id="325" r:id="rId15"/>
    <p:sldId id="273" r:id="rId16"/>
    <p:sldId id="274" r:id="rId17"/>
    <p:sldId id="276" r:id="rId18"/>
    <p:sldId id="277" r:id="rId19"/>
    <p:sldId id="326" r:id="rId20"/>
    <p:sldId id="279" r:id="rId21"/>
    <p:sldId id="280" r:id="rId22"/>
    <p:sldId id="281" r:id="rId23"/>
    <p:sldId id="282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5" r:id="rId52"/>
    <p:sldId id="323" r:id="rId5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紘昕" initials="陳紘昕" lastIdx="2" clrIdx="0">
    <p:extLst>
      <p:ext uri="{19B8F6BF-5375-455C-9EA6-DF929625EA0E}">
        <p15:presenceInfo xmlns:p15="http://schemas.microsoft.com/office/powerpoint/2012/main" userId="d8054fbc3439e1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309" autoAdjust="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emf"/><Relationship Id="rId4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e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7A561-38C9-46E1-BD00-2DF044481EAE}" type="datetimeFigureOut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FA18B-4919-41F3-9BF5-0FEF18F82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85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A18B-4919-41F3-9BF5-0FEF18F82B3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98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covmtx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np.cov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x.T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eval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evec</a:t>
            </a:r>
            <a:r>
              <a:rPr lang="en-US" altLang="zh-TW" baseline="0" dirty="0" smtClean="0"/>
              <a:t> =</a:t>
            </a:r>
            <a:r>
              <a:rPr lang="en-US" altLang="zh-TW" dirty="0" smtClean="0"/>
              <a:t>  </a:t>
            </a:r>
            <a:r>
              <a:rPr lang="en-US" altLang="zh-TW" dirty="0" err="1" smtClean="0"/>
              <a:t>np.linalg.eig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covmtx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print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eval</a:t>
            </a:r>
            <a:r>
              <a:rPr lang="en-US" altLang="zh-TW" baseline="0" dirty="0" smtClean="0"/>
              <a:t>, </a:t>
            </a:r>
            <a:r>
              <a:rPr lang="en-US" altLang="zh-TW" baseline="0" dirty="0" err="1" smtClean="0"/>
              <a:t>evec</a:t>
            </a:r>
            <a:endParaRPr lang="en-US" altLang="zh-TW" baseline="0" dirty="0" smtClean="0"/>
          </a:p>
          <a:p>
            <a:r>
              <a:rPr lang="en-US" altLang="zh-TW" baseline="0" dirty="0" smtClean="0"/>
              <a:t>print np.dot(x, </a:t>
            </a:r>
            <a:r>
              <a:rPr lang="en-US" altLang="zh-TW" baseline="0" dirty="0" err="1" smtClean="0"/>
              <a:t>evec</a:t>
            </a:r>
            <a:r>
              <a:rPr lang="en-US" altLang="zh-TW" baseline="0" dirty="0" smtClean="0"/>
              <a:t>[:, 0])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A18B-4919-41F3-9BF5-0FEF18F82B3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26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print np.dot(</a:t>
            </a:r>
            <a:r>
              <a:rPr lang="en-US" altLang="zh-TW" dirty="0" err="1" smtClean="0"/>
              <a:t>evec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evec.T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A18B-4919-41F3-9BF5-0FEF18F82B3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159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 print np.dot(x, </a:t>
            </a:r>
            <a:r>
              <a:rPr lang="en-US" altLang="zh-TW" dirty="0" err="1" smtClean="0"/>
              <a:t>evec</a:t>
            </a:r>
            <a:r>
              <a:rPr lang="en-US" altLang="zh-TW" dirty="0" smtClean="0"/>
              <a:t>).</a:t>
            </a:r>
            <a:r>
              <a:rPr lang="en-US" altLang="zh-TW" dirty="0" err="1" smtClean="0"/>
              <a:t>var</a:t>
            </a:r>
            <a:r>
              <a:rPr lang="en-US" altLang="zh-TW" dirty="0" smtClean="0"/>
              <a:t>(0, </a:t>
            </a:r>
            <a:r>
              <a:rPr lang="en-US" altLang="zh-TW" dirty="0" err="1" smtClean="0"/>
              <a:t>ddof</a:t>
            </a:r>
            <a:r>
              <a:rPr lang="en-US" altLang="zh-TW" dirty="0" smtClean="0"/>
              <a:t>=1)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A18B-4919-41F3-9BF5-0FEF18F82B3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959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138C6-E620-4AFB-B91F-F9E0E798ECCA}" type="slidenum">
              <a:rPr lang="zh-TW" altLang="en-US"/>
              <a:pPr/>
              <a:t>39</a:t>
            </a:fld>
            <a:endParaRPr lang="zh-TW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31" y="4351222"/>
            <a:ext cx="4996520" cy="4140679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514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A18B-4919-41F3-9BF5-0FEF18F82B3E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490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CEE6C-391F-4922-8B09-5B721C61CA66}" type="slidenum">
              <a:rPr lang="zh-TW" altLang="en-US"/>
              <a:pPr/>
              <a:t>47</a:t>
            </a:fld>
            <a:endParaRPr lang="zh-TW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700088"/>
            <a:ext cx="6113462" cy="3440112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31" y="4352685"/>
            <a:ext cx="4996520" cy="4140679"/>
          </a:xfrm>
        </p:spPr>
        <p:txBody>
          <a:bodyPr/>
          <a:lstStyle/>
          <a:p>
            <a:r>
              <a:rPr lang="en-US" altLang="zh-TW"/>
              <a:t>c1=[1 2;2 3;3 3;4 5;5 5]’</a:t>
            </a:r>
          </a:p>
          <a:p>
            <a:r>
              <a:rPr lang="en-US" altLang="zh-TW"/>
              <a:t>c2=[1 0;2 1;3 1;3 2;5 3;6 5]‘</a:t>
            </a:r>
          </a:p>
          <a:p>
            <a:r>
              <a:rPr lang="en-US" altLang="zh-TW"/>
              <a:t>m1=mean(c1,'c') </a:t>
            </a:r>
          </a:p>
          <a:p>
            <a:r>
              <a:rPr lang="en-US" altLang="zh-TW"/>
              <a:t>m2=mean(c2,'c')</a:t>
            </a:r>
          </a:p>
          <a:p>
            <a:r>
              <a:rPr lang="en-US" altLang="zh-TW"/>
              <a:t>m=(m1*5+m2*6)/11</a:t>
            </a:r>
          </a:p>
          <a:p>
            <a:r>
              <a:rPr lang="en-US" altLang="zh-TW"/>
              <a:t>c1_m1=c1-mtlb_repmat(m1,1,5)</a:t>
            </a:r>
          </a:p>
          <a:p>
            <a:r>
              <a:rPr lang="en-US" altLang="zh-TW"/>
              <a:t>S1=c1_m1*c1_m1’</a:t>
            </a:r>
          </a:p>
          <a:p>
            <a:r>
              <a:rPr lang="en-US" altLang="zh-TW"/>
              <a:t>c2_m2=c2-mtlb_repmat(m2,1,6)</a:t>
            </a:r>
          </a:p>
          <a:p>
            <a:r>
              <a:rPr lang="en-US" altLang="zh-TW"/>
              <a:t>S2=c2_m2*c2_m2’</a:t>
            </a:r>
          </a:p>
          <a:p>
            <a:r>
              <a:rPr lang="en-US" altLang="zh-TW"/>
              <a:t>Sw=S1+S2</a:t>
            </a:r>
          </a:p>
          <a:p>
            <a:r>
              <a:rPr lang="en-US" altLang="zh-TW"/>
              <a:t>Sb=5*(m1-m)*(m1-m)'+6*(m2-m)*(m2-m)‘</a:t>
            </a:r>
          </a:p>
          <a:p>
            <a:r>
              <a:rPr lang="en-US" altLang="zh-TW"/>
              <a:t>[V,D] = mtlb_eig(inv(Sw)*Sb)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343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61378-C0E6-4358-B6DC-10DFA02C4757}" type="slidenum">
              <a:rPr lang="zh-TW" altLang="en-US"/>
              <a:pPr/>
              <a:t>49</a:t>
            </a:fld>
            <a:endParaRPr lang="zh-TW" alt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700088"/>
            <a:ext cx="6113462" cy="3440112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31" y="4352685"/>
            <a:ext cx="4996520" cy="4140679"/>
          </a:xfrm>
        </p:spPr>
        <p:txBody>
          <a:bodyPr/>
          <a:lstStyle/>
          <a:p>
            <a:r>
              <a:rPr lang="en-US" altLang="zh-TW"/>
              <a:t>c1=[1 2;2 3;3 3;4 5;5 5]’</a:t>
            </a:r>
          </a:p>
          <a:p>
            <a:r>
              <a:rPr lang="en-US" altLang="zh-TW"/>
              <a:t>c2=[1 0;2 1;3 1;3 2;5 3;6 5]‘</a:t>
            </a:r>
          </a:p>
          <a:p>
            <a:r>
              <a:rPr lang="en-US" altLang="zh-TW"/>
              <a:t>m1=mean(c1,'c') </a:t>
            </a:r>
          </a:p>
          <a:p>
            <a:r>
              <a:rPr lang="en-US" altLang="zh-TW"/>
              <a:t>m2=mean(c2,'c')</a:t>
            </a:r>
          </a:p>
          <a:p>
            <a:r>
              <a:rPr lang="en-US" altLang="zh-TW"/>
              <a:t>m=(m1*5+m2*6)/11</a:t>
            </a:r>
          </a:p>
          <a:p>
            <a:r>
              <a:rPr lang="en-US" altLang="zh-TW"/>
              <a:t>c1_m1=c1-mtlb_repmat(m1,1,5)</a:t>
            </a:r>
          </a:p>
          <a:p>
            <a:r>
              <a:rPr lang="en-US" altLang="zh-TW"/>
              <a:t>S1=c1_m1*c1_m1’</a:t>
            </a:r>
          </a:p>
          <a:p>
            <a:r>
              <a:rPr lang="en-US" altLang="zh-TW"/>
              <a:t>c2_m2=c2-mtlb_repmat(m2,1,6)</a:t>
            </a:r>
          </a:p>
          <a:p>
            <a:r>
              <a:rPr lang="en-US" altLang="zh-TW"/>
              <a:t>S2=c2_m2*c2_m2’</a:t>
            </a:r>
          </a:p>
          <a:p>
            <a:r>
              <a:rPr lang="en-US" altLang="zh-TW"/>
              <a:t>Sw=S1+S2</a:t>
            </a:r>
          </a:p>
          <a:p>
            <a:r>
              <a:rPr lang="en-US" altLang="zh-TW"/>
              <a:t>Sb=5*(m1-m)*(m1-m)'+6*(m2-m)*(m2-m)‘</a:t>
            </a:r>
          </a:p>
          <a:p>
            <a:r>
              <a:rPr lang="en-US" altLang="zh-TW"/>
              <a:t>[V,D] = mtlb_eig(inv(Sw)*Sb)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38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606D3-D5C8-4AA5-81D6-EE38B681AA8B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731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9A693-D66A-4568-B5BF-BEC978B53183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4784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DEF58-C3CA-470A-94AA-2420F9B786AC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9441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0DF72-94E8-4022-AED4-F2C82EA3A585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0267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8DBE2-2850-48E9-8195-82C692B70893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3758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b="1" dirty="0" smtClean="0">
                <a:solidFill>
                  <a:srgbClr val="0000FF"/>
                </a:solidFill>
                <a:latin typeface="Courier New" pitchFamily="49" charset="0"/>
                <a:ea typeface="+mn-ea"/>
                <a:cs typeface="Courier New" pitchFamily="49" charset="0"/>
              </a:rPr>
              <a:t>import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err="1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numpy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b="1" dirty="0" smtClean="0">
                <a:solidFill>
                  <a:srgbClr val="0000FF"/>
                </a:solidFill>
                <a:latin typeface="Courier New" pitchFamily="49" charset="0"/>
                <a:ea typeface="+mn-ea"/>
                <a:cs typeface="Courier New" pitchFamily="49" charset="0"/>
              </a:rPr>
              <a:t>as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err="1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np</a:t>
            </a:r>
            <a:endParaRPr kumimoji="1" lang="en-US" altLang="zh-TW" sz="1200" dirty="0" smtClean="0">
              <a:solidFill>
                <a:srgbClr val="000000"/>
              </a:solidFill>
              <a:latin typeface="Courier New" pitchFamily="49" charset="0"/>
              <a:ea typeface="+mn-ea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import </a:t>
            </a:r>
            <a:r>
              <a:rPr kumimoji="1" lang="en-US" altLang="zh-TW" sz="1200" dirty="0" err="1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sklearn.preprocessing</a:t>
            </a:r>
            <a:r>
              <a:rPr kumimoji="1" lang="en-US" altLang="zh-TW" sz="1200" baseline="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as pre</a:t>
            </a:r>
            <a:endParaRPr kumimoji="1" lang="en-US" altLang="zh-TW" sz="1200" dirty="0" smtClean="0">
              <a:latin typeface="Arial" pitchFamily="34" charset="0"/>
              <a:ea typeface="+mn-e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dirty="0" smtClean="0">
                <a:solidFill>
                  <a:srgbClr val="008000"/>
                </a:solidFill>
                <a:latin typeface="Courier New" pitchFamily="49" charset="0"/>
                <a:ea typeface="+mn-ea"/>
                <a:cs typeface="Courier New" pitchFamily="49" charset="0"/>
              </a:rPr>
              <a:t>#simple method</a:t>
            </a:r>
            <a:endParaRPr kumimoji="1" lang="en-US" altLang="zh-TW" sz="1200" dirty="0" smtClean="0">
              <a:latin typeface="Arial" pitchFamily="34" charset="0"/>
              <a:ea typeface="+mn-e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data 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=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err="1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np</a:t>
            </a:r>
            <a:r>
              <a:rPr kumimoji="1" lang="en-US" altLang="zh-TW" sz="1200" b="1" dirty="0" err="1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.</a:t>
            </a:r>
            <a:r>
              <a:rPr kumimoji="1" lang="en-US" altLang="zh-TW" sz="1200" dirty="0" err="1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array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([[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25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60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58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],[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75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35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40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],</a:t>
            </a:r>
            <a:r>
              <a:rPr kumimoji="1" lang="en-US" altLang="zh-TW" sz="1200" dirty="0" smtClean="0">
                <a:latin typeface="Arial" pitchFamily="34" charset="0"/>
                <a:ea typeface="+mn-ea"/>
              </a:rPr>
              <a:t> 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[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50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74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68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],</a:t>
            </a:r>
            <a:endParaRPr kumimoji="1" lang="en-US" altLang="zh-TW" sz="1200" dirty="0" smtClean="0">
              <a:latin typeface="Arial" pitchFamily="34" charset="0"/>
              <a:ea typeface="+mn-e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	     [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60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30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40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],[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50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80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70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],[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80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90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95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],</a:t>
            </a:r>
            <a:endParaRPr kumimoji="1" lang="en-US" altLang="zh-TW" sz="1200" dirty="0" smtClean="0">
              <a:latin typeface="Arial" pitchFamily="34" charset="0"/>
              <a:ea typeface="+mn-e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             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[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45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50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smtClean="0">
                <a:solidFill>
                  <a:srgbClr val="FF0000"/>
                </a:solidFill>
                <a:latin typeface="Courier New" pitchFamily="49" charset="0"/>
                <a:ea typeface="+mn-ea"/>
                <a:cs typeface="Courier New" pitchFamily="49" charset="0"/>
              </a:rPr>
              <a:t>50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]],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1" lang="en-US" altLang="zh-TW" sz="1200" dirty="0" err="1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dtype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=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np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.</a:t>
            </a:r>
            <a:r>
              <a:rPr kumimoji="1" lang="en-US" altLang="zh-TW" sz="1200" dirty="0" smtClean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float64</a:t>
            </a:r>
            <a:r>
              <a:rPr kumimoji="1" lang="en-US" altLang="zh-TW" sz="1200" b="1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b="1" baseline="0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x = (data - </a:t>
            </a:r>
            <a:r>
              <a:rPr kumimoji="1" lang="en-US" altLang="zh-TW" sz="1200" b="1" baseline="0" dirty="0" err="1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data.mean</a:t>
            </a:r>
            <a:r>
              <a:rPr kumimoji="1" lang="en-US" altLang="zh-TW" sz="1200" b="1" baseline="0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(0)) / </a:t>
            </a:r>
            <a:r>
              <a:rPr kumimoji="1" lang="en-US" altLang="zh-TW" sz="1200" b="1" baseline="0" dirty="0" err="1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data.std</a:t>
            </a:r>
            <a:r>
              <a:rPr kumimoji="1" lang="en-US" altLang="zh-TW" sz="1200" b="1" baseline="0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(0, </a:t>
            </a:r>
            <a:r>
              <a:rPr kumimoji="1" lang="en-US" altLang="zh-TW" sz="1200" b="1" baseline="0" dirty="0" err="1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ddof</a:t>
            </a:r>
            <a:r>
              <a:rPr kumimoji="1" lang="en-US" altLang="zh-TW" sz="1200" b="1" baseline="0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=1)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b="1" baseline="0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print </a:t>
            </a:r>
            <a:r>
              <a:rPr kumimoji="1" lang="en-US" altLang="zh-TW" sz="1200" b="1" baseline="0" dirty="0" err="1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x.mean</a:t>
            </a:r>
            <a:r>
              <a:rPr kumimoji="1" lang="en-US" altLang="zh-TW" sz="1200" b="1" baseline="0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(0), </a:t>
            </a:r>
            <a:r>
              <a:rPr kumimoji="1" lang="en-US" altLang="zh-TW" sz="1200" b="1" baseline="0" dirty="0" err="1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x.std</a:t>
            </a:r>
            <a:r>
              <a:rPr kumimoji="1" lang="en-US" altLang="zh-TW" sz="1200" b="1" baseline="0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(0, </a:t>
            </a:r>
            <a:r>
              <a:rPr kumimoji="1" lang="en-US" altLang="zh-TW" sz="1200" b="1" baseline="0" dirty="0" err="1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ddof</a:t>
            </a:r>
            <a:r>
              <a:rPr kumimoji="1" lang="en-US" altLang="zh-TW" sz="1200" b="1" baseline="0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=1)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b="1" baseline="0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print  </a:t>
            </a:r>
            <a:r>
              <a:rPr kumimoji="1" lang="en-US" altLang="zh-TW" sz="1200" b="1" baseline="0" dirty="0" err="1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np.cov</a:t>
            </a:r>
            <a:r>
              <a:rPr kumimoji="1" lang="en-US" altLang="zh-TW" sz="1200" b="1" baseline="0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1" lang="en-US" altLang="zh-TW" sz="1200" b="1" baseline="0" dirty="0" err="1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x.T</a:t>
            </a:r>
            <a:r>
              <a:rPr kumimoji="1" lang="en-US" altLang="zh-TW" sz="1200" b="1" baseline="0" dirty="0" smtClean="0">
                <a:solidFill>
                  <a:srgbClr val="000080"/>
                </a:solidFill>
                <a:latin typeface="Courier New" pitchFamily="49" charset="0"/>
                <a:ea typeface="+mn-ea"/>
                <a:cs typeface="Courier New" pitchFamily="49" charset="0"/>
              </a:rPr>
              <a:t>)</a:t>
            </a:r>
            <a:endParaRPr kumimoji="1" lang="en-US" altLang="zh-TW" sz="1200" dirty="0" smtClean="0">
              <a:latin typeface="Arial" pitchFamily="34" charset="0"/>
              <a:ea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A18B-4919-41F3-9BF5-0FEF18F82B3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58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</a:t>
            </a:r>
            <a:r>
              <a:rPr lang="en-US" altLang="zh-TW" baseline="0" dirty="0" smtClean="0"/>
              <a:t> = [1./3, 2./3, 2./3]</a:t>
            </a:r>
          </a:p>
          <a:p>
            <a:r>
              <a:rPr lang="en-US" altLang="zh-TW" baseline="0" dirty="0" smtClean="0"/>
              <a:t>print np.dot(x, v)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A18B-4919-41F3-9BF5-0FEF18F82B3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55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A18B-4919-41F3-9BF5-0FEF18F82B3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19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E0FE-3D93-4733-ADC0-7BDD3A09B810}" type="datetime1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91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B10-70C1-4F92-A794-5DB150954D1C}" type="datetime1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74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6F95-B371-47A6-9299-97A647798629}" type="datetime1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49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AFE2-4D4E-47A9-908B-97C85D50EF1E}" type="datetime1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06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A865B-E554-4E9E-8C71-E8D2123C64C4}" type="datetime1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20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4AAD-BF31-49DB-A712-DDB5F58F2522}" type="datetime1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06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E3E-98FE-4B49-84A2-0AF9166C6645}" type="datetime1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67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02DF-0804-4F54-B5E5-B2E4E4AD7194}" type="datetime1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67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D0FF-F238-444F-B5C7-C581BC200B3C}" type="datetime1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2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2A5D-3971-4982-B297-F05499BC104B}" type="datetime1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3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E25B-7C5E-4C37-BFE9-0D18F310FA90}" type="datetime1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17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78A4-FB2D-4F4D-90B6-D0CC9CFDEFAB}" type="datetime1">
              <a:rPr lang="zh-TW" altLang="en-US" smtClean="0"/>
              <a:t>2013/7/23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3219F-0D1D-406E-9A44-C7FDF5EFF1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65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9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emf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0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7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en.wikipedia.org/wiki/Cauchy%E2%80%93Schwarz_inequalit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-learning.isu.edu.tw/index.php?gid=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episte.math.ntu.edu.tw/entries/en_lagrange_mul/index.html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3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35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4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en.wikipedia.org/wiki/Iris_flower_data_s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2013 </a:t>
            </a:r>
            <a:r>
              <a:rPr lang="en-US" altLang="zh-TW" smtClean="0"/>
              <a:t>PPLab</a:t>
            </a:r>
            <a:r>
              <a:rPr lang="zh-TW" altLang="en-US" smtClean="0"/>
              <a:t>暑期</a:t>
            </a:r>
            <a:r>
              <a:rPr lang="zh-TW" altLang="en-US" dirty="0" smtClean="0"/>
              <a:t>課程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July, 23, 2013</a:t>
            </a:r>
          </a:p>
          <a:p>
            <a:r>
              <a:rPr lang="en-US" altLang="zh-TW" sz="3600" dirty="0" smtClean="0"/>
              <a:t>Hung-</a:t>
            </a:r>
            <a:r>
              <a:rPr lang="en-US" altLang="zh-TW" sz="3600" dirty="0" err="1" smtClean="0"/>
              <a:t>Hsin</a:t>
            </a:r>
            <a:r>
              <a:rPr lang="en-US" altLang="zh-TW" sz="3600" dirty="0" smtClean="0"/>
              <a:t> Chen (</a:t>
            </a:r>
            <a:r>
              <a:rPr lang="zh-TW" altLang="en-US" sz="3600" dirty="0" smtClean="0"/>
              <a:t>陳紘昕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599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31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/>
              <a:t>Matrix scalar multiplication &amp; transpose</a:t>
            </a:r>
            <a:endParaRPr lang="zh-TW" altLang="en-US" sz="3600" b="1" dirty="0"/>
          </a:p>
        </p:txBody>
      </p:sp>
      <p:pic>
        <p:nvPicPr>
          <p:cNvPr id="5" name="內容版面配置區 4" descr="mat_number_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9816" y="1556792"/>
            <a:ext cx="3240360" cy="130300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75520" y="292494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Transpose: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圖片 7" descr="mtx_transpos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521" y="3429000"/>
            <a:ext cx="2949559" cy="1080120"/>
          </a:xfrm>
          <a:prstGeom prst="rect">
            <a:avLst/>
          </a:prstGeom>
        </p:spPr>
      </p:pic>
      <p:pic>
        <p:nvPicPr>
          <p:cNvPr id="9" name="圖片 8" descr="matrix_transpo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537" y="4869160"/>
            <a:ext cx="3038363" cy="136815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543345" y="3129440"/>
            <a:ext cx="5596880" cy="335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Transpose property: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en-US" altLang="zh-TW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</a:t>
            </a: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</a:t>
            </a: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(square matrix)</a:t>
            </a:r>
            <a:endParaRPr lang="en-US" altLang="zh-TW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en-US" altLang="zh-TW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real number, </a:t>
            </a:r>
            <a:r>
              <a:rPr lang="en-US" altLang="zh-TW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400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product : </a:t>
            </a:r>
            <a:r>
              <a:rPr lang="en-US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TW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TW" sz="2400" baseline="30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altLang="zh-TW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aseline="30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Diagonal matrix and trace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圖片 4" descr="99fbec766cb022fc38ed2188c47ea4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144" y="1700808"/>
            <a:ext cx="1800200" cy="1288378"/>
          </a:xfrm>
          <a:prstGeom prst="rect">
            <a:avLst/>
          </a:prstGeom>
        </p:spPr>
      </p:pic>
      <p:pic>
        <p:nvPicPr>
          <p:cNvPr id="6" name="圖片 5" descr="a1cb69ea0bb8d73749301f1f1856fb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5560" y="2348880"/>
            <a:ext cx="4608501" cy="28803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44699" y="1556792"/>
            <a:ext cx="674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Diagonal </a:t>
            </a:r>
            <a:r>
              <a:rPr lang="en-US" altLang="zh-TW" sz="2800" dirty="0" smtClean="0">
                <a:solidFill>
                  <a:srgbClr val="FF0000"/>
                </a:solidFill>
              </a:rPr>
              <a:t>matrix (</a:t>
            </a:r>
            <a:r>
              <a:rPr lang="zh-TW" altLang="en-US" sz="2800" dirty="0" smtClean="0">
                <a:solidFill>
                  <a:srgbClr val="FF0000"/>
                </a:solidFill>
              </a:rPr>
              <a:t>除了對角線外均為</a:t>
            </a:r>
            <a:r>
              <a:rPr lang="en-US" altLang="zh-TW" sz="2800" dirty="0" smtClean="0">
                <a:solidFill>
                  <a:srgbClr val="FF0000"/>
                </a:solidFill>
              </a:rPr>
              <a:t>0):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19536" y="364502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Trace: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9" name="圖片 8" descr="51df0657ae9e17884d0a133f9e3cf13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4152" y="4077072"/>
            <a:ext cx="1944216" cy="1202778"/>
          </a:xfrm>
          <a:prstGeom prst="rect">
            <a:avLst/>
          </a:prstGeom>
        </p:spPr>
      </p:pic>
      <p:pic>
        <p:nvPicPr>
          <p:cNvPr id="11" name="圖片 10" descr="82be32fa00bd97ebbc066aec3dfe72d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9536" y="4221088"/>
            <a:ext cx="5074600" cy="86409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888088" y="566124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Trace = (-2) + 1 + (-1) = -2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1856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Determinant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11" name="圖片 10" descr="matrix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528" y="1772816"/>
            <a:ext cx="7128792" cy="424847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663952" y="170080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Property </a:t>
            </a:r>
            <a:r>
              <a:rPr lang="en-US" altLang="zh-TW" sz="2400" dirty="0" smtClean="0">
                <a:solidFill>
                  <a:srgbClr val="FF0000"/>
                </a:solidFill>
              </a:rPr>
              <a:t>(square matrix):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2400" dirty="0" err="1"/>
              <a:t>det</a:t>
            </a:r>
            <a:r>
              <a:rPr lang="en-US" altLang="zh-TW" sz="2400" dirty="0"/>
              <a:t>(</a:t>
            </a:r>
            <a:r>
              <a:rPr lang="en-US" altLang="zh-TW" sz="2400" b="1" dirty="0"/>
              <a:t>AB</a:t>
            </a:r>
            <a:r>
              <a:rPr lang="en-US" altLang="zh-TW" sz="2400" dirty="0"/>
              <a:t>)= </a:t>
            </a:r>
            <a:r>
              <a:rPr lang="en-US" altLang="zh-TW" sz="2400" dirty="0" err="1"/>
              <a:t>det</a:t>
            </a:r>
            <a:r>
              <a:rPr lang="en-US" altLang="zh-TW" sz="2400" dirty="0"/>
              <a:t>(</a:t>
            </a:r>
            <a:r>
              <a:rPr lang="en-US" altLang="zh-TW" sz="2400" b="1" dirty="0"/>
              <a:t>A</a:t>
            </a:r>
            <a:r>
              <a:rPr lang="en-US" altLang="zh-TW" sz="2400" dirty="0"/>
              <a:t>) </a:t>
            </a:r>
            <a:r>
              <a:rPr lang="en-US" altLang="zh-TW" sz="2400" dirty="0" err="1"/>
              <a:t>det</a:t>
            </a:r>
            <a:r>
              <a:rPr lang="en-US" altLang="zh-TW" sz="2400" dirty="0"/>
              <a:t>(</a:t>
            </a:r>
            <a:r>
              <a:rPr lang="en-US" altLang="zh-TW" sz="2400" b="1" dirty="0"/>
              <a:t>B</a:t>
            </a:r>
            <a:r>
              <a:rPr lang="en-US" altLang="zh-TW" sz="24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400" dirty="0"/>
              <a:t>If </a:t>
            </a:r>
            <a:r>
              <a:rPr lang="en-US" altLang="zh-TW" sz="2400" b="1" dirty="0"/>
              <a:t>A</a:t>
            </a:r>
            <a:r>
              <a:rPr lang="en-US" altLang="zh-TW" sz="2400" baseline="30000" dirty="0"/>
              <a:t>-1</a:t>
            </a:r>
            <a:r>
              <a:rPr lang="en-US" altLang="zh-TW" sz="2400" dirty="0"/>
              <a:t> exist, </a:t>
            </a:r>
            <a:r>
              <a:rPr lang="en-US" altLang="zh-TW" sz="2400" dirty="0" err="1"/>
              <a:t>det</a:t>
            </a:r>
            <a:r>
              <a:rPr lang="en-US" altLang="zh-TW" sz="2400" dirty="0"/>
              <a:t>(</a:t>
            </a:r>
            <a:r>
              <a:rPr lang="en-US" altLang="zh-TW" sz="2400" b="1" dirty="0"/>
              <a:t>A</a:t>
            </a:r>
            <a:r>
              <a:rPr lang="en-US" altLang="zh-TW" sz="2400" baseline="30000" dirty="0"/>
              <a:t>-1</a:t>
            </a:r>
            <a:r>
              <a:rPr lang="en-US" altLang="zh-TW" sz="2400" dirty="0"/>
              <a:t>) = 1/</a:t>
            </a:r>
            <a:r>
              <a:rPr lang="en-US" altLang="zh-TW" sz="2400" dirty="0" err="1"/>
              <a:t>det</a:t>
            </a:r>
            <a:r>
              <a:rPr lang="en-US" altLang="zh-TW" sz="2400" dirty="0"/>
              <a:t>(</a:t>
            </a:r>
            <a:r>
              <a:rPr lang="en-US" altLang="zh-TW" sz="2400" b="1" dirty="0"/>
              <a:t>A</a:t>
            </a:r>
            <a:r>
              <a:rPr lang="en-US" altLang="zh-TW" sz="24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953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Eigenvector and eigenvalue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5520" y="1412776"/>
            <a:ext cx="8229600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 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eigenvector of matrix 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!=0 if: </a:t>
            </a:r>
          </a:p>
          <a:p>
            <a:pPr algn="ctr">
              <a:buNone/>
            </a:pPr>
            <a:r>
              <a:rPr lang="en-US" altLang="zh-TW" b="1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Ax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= </a:t>
            </a:r>
            <a:r>
              <a:rPr lang="el-GR" altLang="zh-TW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λ</a:t>
            </a:r>
            <a:r>
              <a:rPr lang="en-US" altLang="zh-TW" b="1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x</a:t>
            </a:r>
            <a:endParaRPr lang="en-US" altLang="zh-TW" b="1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zh-TW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λ</a:t>
            </a:r>
            <a:r>
              <a:rPr lang="en-US" altLang="zh-TW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is eigenvalue of matrix </a:t>
            </a:r>
            <a:r>
              <a:rPr lang="en-US" altLang="zh-TW" b="1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A</a:t>
            </a:r>
            <a:endParaRPr lang="zh-TW" altLang="en-US" b="1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圖片 5" descr="7cd31c315de68d4bf15f3da72f25dc1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74" y="3501008"/>
            <a:ext cx="1683187" cy="792088"/>
          </a:xfrm>
          <a:prstGeom prst="rect">
            <a:avLst/>
          </a:prstGeom>
        </p:spPr>
      </p:pic>
      <p:pic>
        <p:nvPicPr>
          <p:cNvPr id="7" name="圖片 6" descr="1981b8f4ca8144f6beebfb9d2b4b39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0701" y="3501008"/>
            <a:ext cx="5478609" cy="79208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2861" y="4797152"/>
            <a:ext cx="5940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dirty="0">
                <a:latin typeface="微軟正黑體" pitchFamily="34" charset="-120"/>
                <a:ea typeface="微軟正黑體" pitchFamily="34" charset="-120"/>
              </a:rPr>
              <a:t>λ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=3 or 1, 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可再求出對應的eigenvector各為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[1, 1]與[-1, 1]</a:t>
            </a:r>
            <a:endParaRPr lang="zh-TW" altLang="en-US" dirty="0"/>
          </a:p>
        </p:txBody>
      </p:sp>
      <p:pic>
        <p:nvPicPr>
          <p:cNvPr id="9" name="圖片 8" descr="250px-Eigenvalue_equation.svg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4490" y="1664333"/>
            <a:ext cx="2880320" cy="230425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52374" y="5703306"/>
            <a:ext cx="7635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Eigenvalue: </a:t>
            </a:r>
            <a:r>
              <a:rPr lang="zh-TW" altLang="en-US" sz="2000" dirty="0" smtClean="0"/>
              <a:t>特徵值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台灣</a:t>
            </a:r>
            <a:r>
              <a:rPr lang="en-US" altLang="zh-TW" sz="2000" dirty="0" smtClean="0"/>
              <a:t>), </a:t>
            </a:r>
            <a:r>
              <a:rPr lang="zh-TW" altLang="en-US" sz="2000" dirty="0" smtClean="0"/>
              <a:t>固有值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日本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95296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671" y="301624"/>
            <a:ext cx="7924800" cy="533400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sym typeface="Symbol" panose="05050102010706020507" pitchFamily="18" charset="2"/>
              </a:rPr>
              <a:t>Theorem: </a:t>
            </a:r>
            <a:r>
              <a:rPr lang="zh-TW" alt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zh-TW" altLang="en-US" dirty="0">
                <a:solidFill>
                  <a:srgbClr val="FF0000"/>
                </a:solidFill>
                <a:sym typeface="Symbol" panose="05050102010706020507" pitchFamily="18" charset="2"/>
              </a:rPr>
              <a:t>的</a:t>
            </a:r>
            <a:r>
              <a:rPr lang="zh-TW" altLang="en-US" dirty="0">
                <a:solidFill>
                  <a:srgbClr val="FF0000"/>
                </a:solidFill>
              </a:rPr>
              <a:t>特徵向量可形成一個子空間 </a:t>
            </a:r>
            <a:r>
              <a:rPr lang="en-US" altLang="zh-TW" dirty="0">
                <a:solidFill>
                  <a:srgbClr val="FF0000"/>
                </a:solidFill>
              </a:rPr>
              <a:t>(Subspace)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56277" y="1113609"/>
            <a:ext cx="11095271" cy="170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6850" indent="-1968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77925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若</a:t>
            </a:r>
            <a:r>
              <a:rPr lang="en-US" altLang="zh-TW" sz="2800" b="1" i="1" dirty="0">
                <a:ea typeface="標楷體" panose="03000509000000000000" pitchFamily="65" charset="-120"/>
              </a:rPr>
              <a:t>A</a:t>
            </a:r>
            <a:r>
              <a:rPr lang="zh-TW" altLang="en-US" sz="2800" dirty="0">
                <a:ea typeface="標楷體" panose="03000509000000000000" pitchFamily="65" charset="-120"/>
              </a:rPr>
              <a:t>為一</a:t>
            </a:r>
            <a:r>
              <a:rPr lang="en-US" altLang="zh-TW" sz="2800" i="1" dirty="0" err="1">
                <a:ea typeface="標楷體" panose="03000509000000000000" pitchFamily="65" charset="-120"/>
              </a:rPr>
              <a:t>n</a:t>
            </a:r>
            <a:r>
              <a:rPr lang="en-US" altLang="zh-TW" sz="2800" dirty="0" err="1"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800" i="1" dirty="0" err="1">
                <a:ea typeface="標楷體" panose="03000509000000000000" pitchFamily="65" charset="-120"/>
              </a:rPr>
              <a:t>n</a:t>
            </a:r>
            <a:r>
              <a:rPr lang="zh-TW" altLang="en-US" sz="2800" dirty="0">
                <a:ea typeface="標楷體" panose="03000509000000000000" pitchFamily="65" charset="-120"/>
              </a:rPr>
              <a:t>矩陣，且</a:t>
            </a:r>
            <a:r>
              <a:rPr lang="zh-TW" altLang="en-US" sz="2800" i="1" dirty="0">
                <a:ea typeface="標楷體" panose="03000509000000000000" pitchFamily="65" charset="-120"/>
                <a:sym typeface="Symbol" panose="05050102010706020507" pitchFamily="18" charset="2"/>
              </a:rPr>
              <a:t></a:t>
            </a:r>
            <a:r>
              <a:rPr lang="zh-TW" altLang="en-US" sz="2800" dirty="0">
                <a:ea typeface="標楷體" panose="03000509000000000000" pitchFamily="65" charset="-120"/>
                <a:sym typeface="Symbol" panose="05050102010706020507" pitchFamily="18" charset="2"/>
              </a:rPr>
              <a:t>為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i="1" dirty="0">
                <a:ea typeface="標楷體" panose="03000509000000000000" pitchFamily="65" charset="-120"/>
              </a:rPr>
              <a:t>A</a:t>
            </a:r>
            <a:r>
              <a:rPr lang="zh-TW" altLang="en-US" sz="2800" dirty="0">
                <a:ea typeface="標楷體" panose="03000509000000000000" pitchFamily="65" charset="-120"/>
              </a:rPr>
              <a:t>的一個特徵值，</a:t>
            </a:r>
            <a:r>
              <a:rPr lang="zh-TW" altLang="en-US" sz="2800" dirty="0" smtClean="0">
                <a:ea typeface="標楷體" panose="03000509000000000000" pitchFamily="65" charset="-120"/>
              </a:rPr>
              <a:t>則對應</a:t>
            </a:r>
            <a:r>
              <a:rPr lang="zh-TW" altLang="en-US" sz="2800" dirty="0">
                <a:ea typeface="標楷體" panose="03000509000000000000" pitchFamily="65" charset="-120"/>
              </a:rPr>
              <a:t>於</a:t>
            </a:r>
            <a:r>
              <a:rPr lang="zh-TW" altLang="en-US" sz="2800" i="1" dirty="0">
                <a:ea typeface="標楷體" panose="03000509000000000000" pitchFamily="65" charset="-120"/>
                <a:sym typeface="Symbol" panose="05050102010706020507" pitchFamily="18" charset="2"/>
              </a:rPr>
              <a:t></a:t>
            </a:r>
            <a:r>
              <a:rPr lang="zh-TW" altLang="en-US" sz="2800" dirty="0">
                <a:ea typeface="標楷體" panose="03000509000000000000" pitchFamily="65" charset="-120"/>
              </a:rPr>
              <a:t>的所有特徵向量與零向量可構成</a:t>
            </a:r>
            <a:r>
              <a:rPr lang="zh-TW" altLang="en-US" sz="2800" dirty="0" smtClean="0">
                <a:ea typeface="標楷體" panose="03000509000000000000" pitchFamily="65" charset="-120"/>
              </a:rPr>
              <a:t>一個</a:t>
            </a:r>
            <a:r>
              <a:rPr lang="en-US" altLang="zh-TW" sz="2800" i="1" dirty="0" err="1" smtClean="0">
                <a:ea typeface="標楷體" panose="03000509000000000000" pitchFamily="65" charset="-120"/>
              </a:rPr>
              <a:t>R</a:t>
            </a:r>
            <a:r>
              <a:rPr lang="en-US" altLang="zh-TW" sz="2800" i="1" baseline="30000" dirty="0" err="1" smtClean="0">
                <a:ea typeface="標楷體" panose="03000509000000000000" pitchFamily="65" charset="-120"/>
              </a:rPr>
              <a:t>n</a:t>
            </a:r>
            <a:r>
              <a:rPr lang="zh-TW" altLang="en-US" sz="2800" dirty="0">
                <a:ea typeface="標楷體" panose="03000509000000000000" pitchFamily="65" charset="-120"/>
              </a:rPr>
              <a:t>的子空間，稱為特徵空間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en-US" altLang="zh-TW" sz="2800" dirty="0" err="1">
                <a:ea typeface="標楷體" panose="03000509000000000000" pitchFamily="65" charset="-120"/>
              </a:rPr>
              <a:t>eigenspace</a:t>
            </a:r>
            <a:r>
              <a:rPr lang="en-US" altLang="zh-TW" sz="2800" dirty="0">
                <a:ea typeface="標楷體" panose="03000509000000000000" pitchFamily="65" charset="-12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46212" y="2603181"/>
                <a:ext cx="10314682" cy="4254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en-US" altLang="zh-TW" sz="2400" i="1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Proof:</a:t>
                </a:r>
              </a:p>
              <a:p>
                <a:pPr lvl="1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en-US" altLang="zh-TW" sz="2400" b="1" i="1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2400" b="1" baseline="-250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24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與</a:t>
                </a:r>
                <a:r>
                  <a:rPr lang="en-US" altLang="zh-TW" sz="2400" b="1" i="1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2400" b="1" baseline="-250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r>
                  <a:rPr lang="zh-TW" altLang="en-US" sz="24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為特徵值</a:t>
                </a:r>
                <a:r>
                  <a:rPr lang="zh-TW" altLang="en-US" sz="2400" i="1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zh-TW" altLang="en-US" sz="24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所對應的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特徵向量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(i.e.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𝑨</m:t>
                    </m:r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𝜆</m:t>
                    </m:r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𝑨</m:t>
                    </m:r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zh-TW" sz="2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en-US" altLang="zh-TW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</m:t>
                    </m:r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</m:t>
                    </m:r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𝜆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b="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br>
                  <a:rPr lang="en-US" altLang="zh-TW" sz="2400" b="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∴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為對應於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𝜆</m:t>
                    </m:r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之特徵向量</a:t>
                </a:r>
                <a:endParaRPr lang="en-US" altLang="zh-TW" sz="2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None/>
                </a:pPr>
                <a:r>
                  <a:rPr lang="en-US" altLang="zh-TW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𝑨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𝑐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𝑐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𝑨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𝑐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𝑐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b="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br>
                  <a:rPr lang="en-US" altLang="zh-TW" sz="2400" b="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∴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𝑐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為對應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𝜆</m:t>
                    </m:r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之特徵向量</a:t>
                </a:r>
                <a:endParaRPr lang="en-US" altLang="zh-TW" sz="2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None/>
                </a:pPr>
                <a:endParaRPr lang="en-US" altLang="zh-TW" sz="2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130000"/>
                  </a:lnSpc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None/>
                </a:pPr>
                <a:endParaRPr lang="zh-TW" altLang="en-US" sz="2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12" y="2603181"/>
                <a:ext cx="10314682" cy="42548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2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843" y="287338"/>
            <a:ext cx="7924800" cy="11461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/>
              <a:t>範例 </a:t>
            </a:r>
            <a:r>
              <a:rPr lang="en-US" altLang="zh-TW" dirty="0"/>
              <a:t>3</a:t>
            </a:r>
            <a:r>
              <a:rPr lang="zh-TW" altLang="en-US" dirty="0"/>
              <a:t>：平面中的特徵空間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dirty="0"/>
              <a:t>  求下列矩陣的特徵值及所對應的特徵空間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587229"/>
              </p:ext>
            </p:extLst>
          </p:nvPr>
        </p:nvGraphicFramePr>
        <p:xfrm>
          <a:off x="2197101" y="1474788"/>
          <a:ext cx="165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" r:id="rId4" imgW="825500" imgH="457200" progId="Equation.3">
                  <p:embed/>
                </p:oleObj>
              </mc:Choice>
              <mc:Fallback>
                <p:oleObj r:id="rId4" imgW="825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1" y="1474788"/>
                        <a:ext cx="1651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2743201" y="3733800"/>
          <a:ext cx="3224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Equation" r:id="rId6" imgW="1612800" imgH="457200" progId="Equation.3">
                  <p:embed/>
                </p:oleObj>
              </mc:Choice>
              <mc:Fallback>
                <p:oleObj name="Equation" r:id="rId6" imgW="161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3733800"/>
                        <a:ext cx="32242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69" name="Group 25"/>
          <p:cNvGrpSpPr>
            <a:grpSpLocks/>
          </p:cNvGrpSpPr>
          <p:nvPr/>
        </p:nvGrpSpPr>
        <p:grpSpPr bwMode="auto">
          <a:xfrm>
            <a:off x="2667000" y="3276600"/>
            <a:ext cx="1981200" cy="533400"/>
            <a:chOff x="896" y="1584"/>
            <a:chExt cx="1248" cy="336"/>
          </a:xfrm>
        </p:grpSpPr>
        <p:sp>
          <p:nvSpPr>
            <p:cNvPr id="57352" name="Rectangle 8"/>
            <p:cNvSpPr>
              <a:spLocks noChangeArrowheads="1"/>
            </p:cNvSpPr>
            <p:nvPr/>
          </p:nvSpPr>
          <p:spPr bwMode="auto">
            <a:xfrm>
              <a:off x="896" y="1584"/>
              <a:ext cx="91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5715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77925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TW" altLang="en-US">
                  <a:solidFill>
                    <a:schemeClr val="tx1"/>
                  </a:solidFill>
                </a:rPr>
                <a:t>假設</a:t>
              </a:r>
            </a:p>
          </p:txBody>
        </p:sp>
        <p:graphicFrame>
          <p:nvGraphicFramePr>
            <p:cNvPr id="57353" name="Object 9"/>
            <p:cNvGraphicFramePr>
              <a:graphicFrameLocks noChangeAspect="1"/>
            </p:cNvGraphicFramePr>
            <p:nvPr/>
          </p:nvGraphicFramePr>
          <p:xfrm>
            <a:off x="1360" y="1601"/>
            <a:ext cx="784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7" name="Equation" r:id="rId8" imgW="622080" imgH="203040" progId="Equation.3">
                    <p:embed/>
                  </p:oleObj>
                </mc:Choice>
                <mc:Fallback>
                  <p:oleObj name="Equation" r:id="rId8" imgW="6220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0" y="1601"/>
                          <a:ext cx="784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370" name="Group 26"/>
          <p:cNvGrpSpPr>
            <a:grpSpLocks/>
          </p:cNvGrpSpPr>
          <p:nvPr/>
        </p:nvGrpSpPr>
        <p:grpSpPr bwMode="auto">
          <a:xfrm>
            <a:off x="2667001" y="4800600"/>
            <a:ext cx="3757613" cy="1447800"/>
            <a:chOff x="896" y="2688"/>
            <a:chExt cx="2367" cy="912"/>
          </a:xfrm>
        </p:grpSpPr>
        <p:graphicFrame>
          <p:nvGraphicFramePr>
            <p:cNvPr id="57362" name="Object 18"/>
            <p:cNvGraphicFramePr>
              <a:graphicFrameLocks noChangeAspect="1"/>
            </p:cNvGraphicFramePr>
            <p:nvPr/>
          </p:nvGraphicFramePr>
          <p:xfrm>
            <a:off x="992" y="3024"/>
            <a:ext cx="2271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8" r:id="rId10" imgW="1803400" imgH="457200" progId="Equation.3">
                    <p:embed/>
                  </p:oleObj>
                </mc:Choice>
                <mc:Fallback>
                  <p:oleObj r:id="rId10" imgW="18034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2" y="3024"/>
                          <a:ext cx="2271" cy="5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64" name="Rectangle 20"/>
            <p:cNvSpPr>
              <a:spLocks noChangeArrowheads="1"/>
            </p:cNvSpPr>
            <p:nvPr/>
          </p:nvSpPr>
          <p:spPr bwMode="auto">
            <a:xfrm>
              <a:off x="896" y="2688"/>
              <a:ext cx="148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5715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77925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TW" altLang="en-US">
                  <a:solidFill>
                    <a:schemeClr val="tx1"/>
                  </a:solidFill>
                </a:rPr>
                <a:t>位於</a:t>
              </a:r>
              <a:r>
                <a:rPr lang="en-US" altLang="zh-TW" i="1">
                  <a:solidFill>
                    <a:schemeClr val="tx1"/>
                  </a:solidFill>
                </a:rPr>
                <a:t>x</a:t>
              </a:r>
              <a:r>
                <a:rPr lang="zh-TW" altLang="en-US">
                  <a:solidFill>
                    <a:schemeClr val="tx1"/>
                  </a:solidFill>
                </a:rPr>
                <a:t>軸的向量</a:t>
              </a:r>
            </a:p>
          </p:txBody>
        </p:sp>
      </p:grpSp>
      <p:grpSp>
        <p:nvGrpSpPr>
          <p:cNvPr id="57368" name="Group 24"/>
          <p:cNvGrpSpPr>
            <a:grpSpLocks/>
          </p:cNvGrpSpPr>
          <p:nvPr/>
        </p:nvGrpSpPr>
        <p:grpSpPr bwMode="auto">
          <a:xfrm>
            <a:off x="5562600" y="4800600"/>
            <a:ext cx="2540000" cy="1219200"/>
            <a:chOff x="2832" y="2928"/>
            <a:chExt cx="1600" cy="768"/>
          </a:xfrm>
        </p:grpSpPr>
        <p:sp>
          <p:nvSpPr>
            <p:cNvPr id="57365" name="Oval 21"/>
            <p:cNvSpPr>
              <a:spLocks noChangeArrowheads="1"/>
            </p:cNvSpPr>
            <p:nvPr/>
          </p:nvSpPr>
          <p:spPr bwMode="auto">
            <a:xfrm>
              <a:off x="2832" y="3408"/>
              <a:ext cx="288" cy="28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66" name="Rectangle 22"/>
            <p:cNvSpPr>
              <a:spLocks noChangeArrowheads="1"/>
            </p:cNvSpPr>
            <p:nvPr/>
          </p:nvSpPr>
          <p:spPr bwMode="auto">
            <a:xfrm>
              <a:off x="3024" y="2928"/>
              <a:ext cx="91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5715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77925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TW" altLang="en-US"/>
                <a:t>特徵值為</a:t>
              </a:r>
            </a:p>
          </p:txBody>
        </p:sp>
        <p:graphicFrame>
          <p:nvGraphicFramePr>
            <p:cNvPr id="57367" name="Object 23"/>
            <p:cNvGraphicFramePr>
              <a:graphicFrameLocks noChangeAspect="1"/>
            </p:cNvGraphicFramePr>
            <p:nvPr/>
          </p:nvGraphicFramePr>
          <p:xfrm>
            <a:off x="3840" y="2928"/>
            <a:ext cx="59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9" name="Equation" r:id="rId12" imgW="469800" imgH="215640" progId="Equation.3">
                    <p:embed/>
                  </p:oleObj>
                </mc:Choice>
                <mc:Fallback>
                  <p:oleObj name="Equation" r:id="rId12" imgW="4698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928"/>
                          <a:ext cx="59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1992313" y="2819400"/>
            <a:ext cx="792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5715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77925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</a:t>
            </a:r>
            <a:r>
              <a:rPr lang="zh-TW" altLang="en-US"/>
              <a:t>解：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1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14400"/>
            <a:ext cx="2590800" cy="533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位於</a:t>
            </a:r>
            <a:r>
              <a:rPr lang="en-US" altLang="zh-TW" i="1"/>
              <a:t>y</a:t>
            </a:r>
            <a:r>
              <a:rPr lang="zh-TW" altLang="en-US"/>
              <a:t>軸的向量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2514601" y="1447800"/>
          <a:ext cx="3224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" r:id="rId4" imgW="1612900" imgH="457200" progId="Equation.3">
                  <p:embed/>
                </p:oleObj>
              </mc:Choice>
              <mc:Fallback>
                <p:oleObj r:id="rId4" imgW="161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1447800"/>
                        <a:ext cx="32242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377" name="Group 9"/>
          <p:cNvGrpSpPr>
            <a:grpSpLocks/>
          </p:cNvGrpSpPr>
          <p:nvPr/>
        </p:nvGrpSpPr>
        <p:grpSpPr bwMode="auto">
          <a:xfrm>
            <a:off x="4953000" y="914400"/>
            <a:ext cx="2387600" cy="1219200"/>
            <a:chOff x="2160" y="576"/>
            <a:chExt cx="1504" cy="768"/>
          </a:xfrm>
        </p:grpSpPr>
        <p:sp>
          <p:nvSpPr>
            <p:cNvPr id="58374" name="Oval 6"/>
            <p:cNvSpPr>
              <a:spLocks noChangeArrowheads="1"/>
            </p:cNvSpPr>
            <p:nvPr/>
          </p:nvSpPr>
          <p:spPr bwMode="auto">
            <a:xfrm>
              <a:off x="2160" y="1056"/>
              <a:ext cx="288" cy="28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2352" y="576"/>
              <a:ext cx="91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5715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77925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zh-TW" altLang="en-US"/>
                <a:t>特徵值為</a:t>
              </a:r>
            </a:p>
          </p:txBody>
        </p:sp>
        <p:graphicFrame>
          <p:nvGraphicFramePr>
            <p:cNvPr id="58376" name="Object 8"/>
            <p:cNvGraphicFramePr>
              <a:graphicFrameLocks noChangeAspect="1"/>
            </p:cNvGraphicFramePr>
            <p:nvPr/>
          </p:nvGraphicFramePr>
          <p:xfrm>
            <a:off x="3168" y="576"/>
            <a:ext cx="49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1" name="Equation" r:id="rId6" imgW="393480" imgH="215640" progId="Equation.3">
                    <p:embed/>
                  </p:oleObj>
                </mc:Choice>
                <mc:Fallback>
                  <p:oleObj name="Equation" r:id="rId6" imgW="393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576"/>
                          <a:ext cx="496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2057400" y="2590800"/>
            <a:ext cx="7086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5715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77925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>
                <a:solidFill>
                  <a:schemeClr val="tx1"/>
                </a:solidFill>
              </a:rPr>
              <a:t>就幾何上來說，矩陣</a:t>
            </a:r>
            <a:r>
              <a:rPr lang="en-US" altLang="zh-TW" i="1">
                <a:solidFill>
                  <a:schemeClr val="tx1"/>
                </a:solidFill>
              </a:rPr>
              <a:t>A</a:t>
            </a:r>
            <a:r>
              <a:rPr lang="zh-TW" altLang="en-US">
                <a:solidFill>
                  <a:schemeClr val="tx1"/>
                </a:solidFill>
              </a:rPr>
              <a:t>與在</a:t>
            </a:r>
            <a:r>
              <a:rPr lang="en-US" altLang="zh-TW" i="1">
                <a:solidFill>
                  <a:schemeClr val="tx1"/>
                </a:solidFill>
              </a:rPr>
              <a:t>R</a:t>
            </a:r>
            <a:r>
              <a:rPr lang="en-US" altLang="zh-TW" i="1" baseline="30000">
                <a:solidFill>
                  <a:schemeClr val="tx1"/>
                </a:solidFill>
              </a:rPr>
              <a:t>2</a:t>
            </a:r>
            <a:r>
              <a:rPr lang="zh-TW" altLang="en-US">
                <a:solidFill>
                  <a:schemeClr val="tx1"/>
                </a:solidFill>
              </a:rPr>
              <a:t>中的向量的乘積為對稱於</a:t>
            </a:r>
            <a:r>
              <a:rPr lang="en-US" altLang="zh-TW" i="1">
                <a:solidFill>
                  <a:schemeClr val="tx1"/>
                </a:solidFill>
              </a:rPr>
              <a:t>y</a:t>
            </a:r>
            <a:r>
              <a:rPr lang="zh-TW" altLang="en-US">
                <a:solidFill>
                  <a:schemeClr val="tx1"/>
                </a:solidFill>
              </a:rPr>
              <a:t>軸的映射</a:t>
            </a:r>
          </a:p>
        </p:txBody>
      </p:sp>
      <p:pic>
        <p:nvPicPr>
          <p:cNvPr id="58379" name="Picture 11" descr="7-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9150"/>
            <a:ext cx="260985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383" name="Group 15"/>
          <p:cNvGrpSpPr>
            <a:grpSpLocks/>
          </p:cNvGrpSpPr>
          <p:nvPr/>
        </p:nvGrpSpPr>
        <p:grpSpPr bwMode="auto">
          <a:xfrm>
            <a:off x="2057400" y="3810000"/>
            <a:ext cx="7086600" cy="1219200"/>
            <a:chOff x="624" y="2400"/>
            <a:chExt cx="4464" cy="768"/>
          </a:xfrm>
        </p:grpSpPr>
        <p:sp>
          <p:nvSpPr>
            <p:cNvPr id="58382" name="Rectangle 14"/>
            <p:cNvSpPr>
              <a:spLocks noChangeArrowheads="1"/>
            </p:cNvSpPr>
            <p:nvPr/>
          </p:nvSpPr>
          <p:spPr bwMode="auto">
            <a:xfrm>
              <a:off x="624" y="2400"/>
              <a:ext cx="4464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5715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77925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20000"/>
                </a:lnSpc>
                <a:buFont typeface="Wingdings" panose="05000000000000000000" pitchFamily="2" charset="2"/>
                <a:buNone/>
              </a:pPr>
              <a:r>
                <a:rPr lang="zh-TW" altLang="en-US">
                  <a:solidFill>
                    <a:schemeClr val="tx1"/>
                  </a:solidFill>
                </a:rPr>
                <a:t>對應於             的特徵空間為</a:t>
              </a:r>
              <a:r>
                <a:rPr lang="en-US" altLang="zh-TW" i="1">
                  <a:solidFill>
                    <a:schemeClr val="tx1"/>
                  </a:solidFill>
                </a:rPr>
                <a:t>x</a:t>
              </a:r>
              <a:r>
                <a:rPr lang="zh-TW" altLang="en-US">
                  <a:solidFill>
                    <a:schemeClr val="tx1"/>
                  </a:solidFill>
                </a:rPr>
                <a:t>軸 </a:t>
              </a:r>
            </a:p>
            <a:p>
              <a:pPr>
                <a:lnSpc>
                  <a:spcPct val="120000"/>
                </a:lnSpc>
                <a:buFont typeface="Wingdings" panose="05000000000000000000" pitchFamily="2" charset="2"/>
                <a:buNone/>
              </a:pPr>
              <a:r>
                <a:rPr lang="zh-TW" altLang="en-US">
                  <a:solidFill>
                    <a:schemeClr val="tx1"/>
                  </a:solidFill>
                </a:rPr>
                <a:t>對應於             的特徵空間為</a:t>
              </a:r>
              <a:r>
                <a:rPr lang="en-US" altLang="zh-TW" i="1">
                  <a:solidFill>
                    <a:schemeClr val="tx1"/>
                  </a:solidFill>
                </a:rPr>
                <a:t>y</a:t>
              </a:r>
              <a:r>
                <a:rPr lang="zh-TW" altLang="en-US">
                  <a:solidFill>
                    <a:schemeClr val="tx1"/>
                  </a:solidFill>
                </a:rPr>
                <a:t>軸 </a:t>
              </a:r>
            </a:p>
          </p:txBody>
        </p:sp>
        <p:graphicFrame>
          <p:nvGraphicFramePr>
            <p:cNvPr id="58380" name="Object 12"/>
            <p:cNvGraphicFramePr>
              <a:graphicFrameLocks noChangeAspect="1"/>
            </p:cNvGraphicFramePr>
            <p:nvPr/>
          </p:nvGraphicFramePr>
          <p:xfrm>
            <a:off x="1248" y="2464"/>
            <a:ext cx="59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2" name="Equation" r:id="rId9" imgW="469800" imgH="215640" progId="Equation.3">
                    <p:embed/>
                  </p:oleObj>
                </mc:Choice>
                <mc:Fallback>
                  <p:oleObj name="Equation" r:id="rId9" imgW="4698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464"/>
                          <a:ext cx="59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1" name="Object 13"/>
            <p:cNvGraphicFramePr>
              <a:graphicFrameLocks noChangeAspect="1"/>
            </p:cNvGraphicFramePr>
            <p:nvPr/>
          </p:nvGraphicFramePr>
          <p:xfrm>
            <a:off x="1248" y="2784"/>
            <a:ext cx="49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3" name="Equation" r:id="rId11" imgW="393480" imgH="215640" progId="Equation.3">
                    <p:embed/>
                  </p:oleObj>
                </mc:Choice>
                <mc:Fallback>
                  <p:oleObj name="Equation" r:id="rId11" imgW="393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784"/>
                          <a:ext cx="496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1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251618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/>
              <a:t>symmetric matrix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20" name="Rectangle 4"/>
              <p:cNvSpPr>
                <a:spLocks noChangeArrowheads="1"/>
              </p:cNvSpPr>
              <p:nvPr/>
            </p:nvSpPr>
            <p:spPr bwMode="auto">
              <a:xfrm>
                <a:off x="492778" y="1702990"/>
                <a:ext cx="9329760" cy="53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6850" indent="-196850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hlink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5715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4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77925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標楷體" panose="03000509000000000000" pitchFamily="65" charset="-120"/>
                  </a:defRPr>
                </a:lvl9pPr>
              </a:lstStyle>
              <a:p>
                <a:pPr lvl="1">
                  <a:buFont typeface="Wingdings" panose="05000000000000000000" pitchFamily="2" charset="2"/>
                  <a:buNone/>
                </a:pPr>
                <a:r>
                  <a:rPr lang="zh-TW" altLang="en-US" dirty="0" smtClean="0">
                    <a:latin typeface="標楷體" panose="03000509000000000000" pitchFamily="65" charset="-120"/>
                  </a:rPr>
                  <a:t>方陣</a:t>
                </a:r>
                <a:r>
                  <a:rPr lang="en-US" altLang="zh-TW" i="1" dirty="0"/>
                  <a:t>A</a:t>
                </a:r>
                <a:r>
                  <a:rPr lang="zh-TW" altLang="en-US" dirty="0">
                    <a:latin typeface="標楷體" panose="03000509000000000000" pitchFamily="65" charset="-120"/>
                  </a:rPr>
                  <a:t>若相等於自己的轉置矩陣，則稱</a:t>
                </a:r>
                <a:r>
                  <a:rPr lang="en-US" altLang="zh-TW" i="1" dirty="0"/>
                  <a:t>A</a:t>
                </a:r>
                <a:r>
                  <a:rPr lang="zh-TW" altLang="en-US" dirty="0">
                    <a:latin typeface="標楷體" panose="03000509000000000000" pitchFamily="65" charset="-120"/>
                  </a:rPr>
                  <a:t>為對稱</a:t>
                </a:r>
                <a:r>
                  <a:rPr lang="zh-TW" altLang="en-US" dirty="0" smtClean="0">
                    <a:latin typeface="標楷體" panose="03000509000000000000" pitchFamily="65" charset="-120"/>
                  </a:rPr>
                  <a:t>矩陣</a:t>
                </a:r>
                <a:r>
                  <a:rPr lang="en-US" altLang="zh-TW" dirty="0" smtClean="0">
                    <a:latin typeface="標楷體" panose="03000509000000000000" pitchFamily="65" charset="-120"/>
                  </a:rPr>
                  <a:t>, </a:t>
                </a:r>
                <a:r>
                  <a:rPr lang="zh-TW" altLang="en-US" dirty="0" smtClean="0">
                    <a:latin typeface="標楷體" panose="03000509000000000000" pitchFamily="65" charset="-120"/>
                  </a:rPr>
                  <a:t>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zh-TW" altLang="en-US" b="1" dirty="0">
                  <a:latin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8602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778" y="1702990"/>
                <a:ext cx="9329760" cy="533400"/>
              </a:xfrm>
              <a:prstGeom prst="rect">
                <a:avLst/>
              </a:prstGeom>
              <a:blipFill rotWithShape="0">
                <a:blip r:embed="rId4"/>
                <a:stretch>
                  <a:fillRect t="-14773" b="-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038" name="Group 22"/>
          <p:cNvGrpSpPr>
            <a:grpSpLocks/>
          </p:cNvGrpSpPr>
          <p:nvPr/>
        </p:nvGrpSpPr>
        <p:grpSpPr bwMode="auto">
          <a:xfrm>
            <a:off x="1919289" y="2590801"/>
            <a:ext cx="3671887" cy="3706813"/>
            <a:chOff x="249" y="1632"/>
            <a:chExt cx="2313" cy="2335"/>
          </a:xfrm>
        </p:grpSpPr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249" y="1632"/>
              <a:ext cx="231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hlink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5715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4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77925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/>
                <a:t>範例 </a:t>
              </a:r>
              <a:r>
                <a:rPr lang="en-US" altLang="zh-TW"/>
                <a:t>1</a:t>
              </a:r>
              <a:r>
                <a:rPr lang="zh-TW" altLang="en-US"/>
                <a:t>：何者為對稱矩陣</a:t>
              </a:r>
            </a:p>
          </p:txBody>
        </p:sp>
        <p:graphicFrame>
          <p:nvGraphicFramePr>
            <p:cNvPr id="86023" name="Object 7"/>
            <p:cNvGraphicFramePr>
              <a:graphicFrameLocks noChangeAspect="1"/>
            </p:cNvGraphicFramePr>
            <p:nvPr/>
          </p:nvGraphicFramePr>
          <p:xfrm>
            <a:off x="699" y="1872"/>
            <a:ext cx="1470" cy="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6" name="Equation" r:id="rId5" imgW="1168200" imgH="634680" progId="Equation.3">
                    <p:embed/>
                  </p:oleObj>
                </mc:Choice>
                <mc:Fallback>
                  <p:oleObj name="Equation" r:id="rId5" imgW="116820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1872"/>
                          <a:ext cx="1470" cy="7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24" name="Object 8"/>
            <p:cNvGraphicFramePr>
              <a:graphicFrameLocks noChangeAspect="1"/>
            </p:cNvGraphicFramePr>
            <p:nvPr/>
          </p:nvGraphicFramePr>
          <p:xfrm>
            <a:off x="768" y="2640"/>
            <a:ext cx="911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7" name="Equation" r:id="rId7" imgW="723600" imgH="431640" progId="Equation.3">
                    <p:embed/>
                  </p:oleObj>
                </mc:Choice>
                <mc:Fallback>
                  <p:oleObj name="Equation" r:id="rId7" imgW="723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640"/>
                          <a:ext cx="911" cy="5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25" name="Object 9"/>
            <p:cNvGraphicFramePr>
              <a:graphicFrameLocks noChangeAspect="1"/>
            </p:cNvGraphicFramePr>
            <p:nvPr/>
          </p:nvGraphicFramePr>
          <p:xfrm>
            <a:off x="768" y="3168"/>
            <a:ext cx="1327" cy="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8" name="Equation" r:id="rId9" imgW="1054080" imgH="634680" progId="Equation.3">
                    <p:embed/>
                  </p:oleObj>
                </mc:Choice>
                <mc:Fallback>
                  <p:oleObj name="Equation" r:id="rId9" imgW="10540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168"/>
                          <a:ext cx="1327" cy="7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60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539458"/>
              </p:ext>
            </p:extLst>
          </p:nvPr>
        </p:nvGraphicFramePr>
        <p:xfrm>
          <a:off x="5791200" y="3416300"/>
          <a:ext cx="190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9" name="方程式" r:id="rId11" imgW="952200" imgH="203040" progId="Equation.3">
                  <p:embed/>
                </p:oleObj>
              </mc:Choice>
              <mc:Fallback>
                <p:oleObj name="方程式" r:id="rId11" imgW="952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16300"/>
                        <a:ext cx="1905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7" name="Object 11"/>
          <p:cNvGraphicFramePr>
            <a:graphicFrameLocks noChangeAspect="1"/>
          </p:cNvGraphicFramePr>
          <p:nvPr/>
        </p:nvGraphicFramePr>
        <p:xfrm>
          <a:off x="5803900" y="4343400"/>
          <a:ext cx="187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" name="Equation" r:id="rId13" imgW="939600" imgH="190440" progId="Equation.3">
                  <p:embed/>
                </p:oleObj>
              </mc:Choice>
              <mc:Fallback>
                <p:oleObj name="Equation" r:id="rId13" imgW="9396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4343400"/>
                        <a:ext cx="1879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8" name="Object 12"/>
          <p:cNvGraphicFramePr>
            <a:graphicFrameLocks noChangeAspect="1"/>
          </p:cNvGraphicFramePr>
          <p:nvPr/>
        </p:nvGraphicFramePr>
        <p:xfrm>
          <a:off x="5867400" y="5410200"/>
          <a:ext cx="2108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" name="Equation" r:id="rId15" imgW="1054080" imgH="190440" progId="Equation.3">
                  <p:embed/>
                </p:oleObj>
              </mc:Choice>
              <mc:Fallback>
                <p:oleObj name="Equation" r:id="rId15" imgW="10540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10200"/>
                        <a:ext cx="2108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9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1919289" y="494474"/>
            <a:ext cx="81962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5715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77925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marL="0" indent="0" algn="ctr">
              <a:buNone/>
            </a:pPr>
            <a:r>
              <a:rPr lang="zh-TW" altLang="en-US" sz="3200" dirty="0" smtClean="0"/>
              <a:t>對稱</a:t>
            </a:r>
            <a:r>
              <a:rPr lang="zh-TW" altLang="en-US" sz="3200" dirty="0"/>
              <a:t>矩陣的</a:t>
            </a:r>
            <a:r>
              <a:rPr lang="zh-TW" altLang="en-US" sz="3200" dirty="0" smtClean="0"/>
              <a:t>性質 </a:t>
            </a:r>
            <a:r>
              <a:rPr lang="en-US" altLang="zh-TW" sz="3200" dirty="0" smtClean="0"/>
              <a:t>(important !!)</a:t>
            </a:r>
            <a:endParaRPr lang="zh-TW" altLang="en-US" sz="3200" dirty="0"/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0" y="1168738"/>
            <a:ext cx="1203468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5715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77925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dirty="0" smtClean="0"/>
              <a:t>令</a:t>
            </a:r>
            <a:r>
              <a:rPr lang="en-US" altLang="zh-TW" b="1" i="1" dirty="0"/>
              <a:t>A</a:t>
            </a:r>
            <a:r>
              <a:rPr lang="zh-TW" altLang="en-US" dirty="0"/>
              <a:t>為一</a:t>
            </a:r>
            <a:r>
              <a:rPr lang="en-US" altLang="zh-TW" i="1" dirty="0" err="1"/>
              <a:t>n</a:t>
            </a:r>
            <a:r>
              <a:rPr lang="en-US" altLang="zh-TW" dirty="0" err="1">
                <a:sym typeface="Symbol" panose="05050102010706020507" pitchFamily="18" charset="2"/>
              </a:rPr>
              <a:t></a:t>
            </a:r>
            <a:r>
              <a:rPr lang="en-US" altLang="zh-TW" i="1" dirty="0" err="1"/>
              <a:t>n</a:t>
            </a:r>
            <a:r>
              <a:rPr lang="zh-TW" altLang="en-US" dirty="0"/>
              <a:t>的對稱矩陣。若</a:t>
            </a:r>
            <a:r>
              <a:rPr lang="zh-TW" altLang="en-US" i="1" dirty="0">
                <a:sym typeface="Symbol" panose="05050102010706020507" pitchFamily="18" charset="2"/>
              </a:rPr>
              <a:t></a:t>
            </a:r>
            <a:r>
              <a:rPr lang="en-US" altLang="zh-TW" baseline="-25000" dirty="0">
                <a:sym typeface="Symbol" panose="05050102010706020507" pitchFamily="18" charset="2"/>
              </a:rPr>
              <a:t>1</a:t>
            </a:r>
            <a:r>
              <a:rPr lang="zh-TW" altLang="en-US" dirty="0"/>
              <a:t>及</a:t>
            </a:r>
            <a:r>
              <a:rPr lang="zh-TW" altLang="en-US" i="1" dirty="0">
                <a:sym typeface="Symbol" panose="05050102010706020507" pitchFamily="18" charset="2"/>
              </a:rPr>
              <a:t></a:t>
            </a:r>
            <a:r>
              <a:rPr lang="en-US" altLang="zh-TW" baseline="-25000" dirty="0">
                <a:sym typeface="Symbol" panose="05050102010706020507" pitchFamily="18" charset="2"/>
              </a:rPr>
              <a:t>2</a:t>
            </a:r>
            <a:r>
              <a:rPr lang="zh-TW" altLang="en-US" dirty="0"/>
              <a:t>為</a:t>
            </a:r>
            <a:r>
              <a:rPr lang="en-US" altLang="zh-TW" b="1" i="1" dirty="0"/>
              <a:t>A</a:t>
            </a:r>
            <a:r>
              <a:rPr lang="zh-TW" altLang="en-US" dirty="0"/>
              <a:t>的不同特徵值</a:t>
            </a:r>
            <a:r>
              <a:rPr lang="zh-TW" altLang="en-US" dirty="0" smtClean="0"/>
              <a:t>，則</a:t>
            </a:r>
            <a:r>
              <a:rPr lang="zh-TW" altLang="en-US" dirty="0"/>
              <a:t>其相對的特徵向量</a:t>
            </a:r>
            <a:r>
              <a:rPr lang="en-US" altLang="zh-TW" i="1" dirty="0"/>
              <a:t>x</a:t>
            </a:r>
            <a:r>
              <a:rPr lang="en-US" altLang="zh-TW" baseline="-25000" dirty="0"/>
              <a:t>1</a:t>
            </a:r>
            <a:r>
              <a:rPr lang="zh-TW" altLang="en-US" dirty="0"/>
              <a:t>與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zh-TW" altLang="en-US" dirty="0"/>
              <a:t>為</a:t>
            </a:r>
            <a:r>
              <a:rPr lang="zh-TW" altLang="en-US" dirty="0">
                <a:solidFill>
                  <a:srgbClr val="FF0000"/>
                </a:solidFill>
              </a:rPr>
              <a:t>正交</a:t>
            </a:r>
            <a:r>
              <a:rPr lang="zh-TW" altLang="en-US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00217"/>
              </p:ext>
            </p:extLst>
          </p:nvPr>
        </p:nvGraphicFramePr>
        <p:xfrm>
          <a:off x="693223" y="2393706"/>
          <a:ext cx="146843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" name="方程式" r:id="rId4" imgW="1358640" imgH="838080" progId="Equation.3">
                  <p:embed/>
                </p:oleObj>
              </mc:Choice>
              <mc:Fallback>
                <p:oleObj name="方程式" r:id="rId4" imgW="13586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23" y="2393706"/>
                        <a:ext cx="1468438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453651"/>
              </p:ext>
            </p:extLst>
          </p:nvPr>
        </p:nvGraphicFramePr>
        <p:xfrm>
          <a:off x="3074854" y="2464138"/>
          <a:ext cx="6772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" name="方程式" r:id="rId6" imgW="3377880" imgH="457200" progId="Equation.3">
                  <p:embed/>
                </p:oleObj>
              </mc:Choice>
              <mc:Fallback>
                <p:oleObj name="方程式" r:id="rId6" imgW="337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854" y="2464138"/>
                        <a:ext cx="67722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63072"/>
              </p:ext>
            </p:extLst>
          </p:nvPr>
        </p:nvGraphicFramePr>
        <p:xfrm>
          <a:off x="1427442" y="3687538"/>
          <a:ext cx="777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" name="方程式" r:id="rId8" imgW="3886200" imgH="457200" progId="Equation.3">
                  <p:embed/>
                </p:oleObj>
              </mc:Choice>
              <mc:Fallback>
                <p:oleObj name="方程式" r:id="rId8" imgW="3886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442" y="3687538"/>
                        <a:ext cx="7772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039605"/>
              </p:ext>
            </p:extLst>
          </p:nvPr>
        </p:nvGraphicFramePr>
        <p:xfrm>
          <a:off x="1394159" y="4725293"/>
          <a:ext cx="772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" name="方程式" r:id="rId10" imgW="3860640" imgH="457200" progId="Equation.3">
                  <p:embed/>
                </p:oleObj>
              </mc:Choice>
              <mc:Fallback>
                <p:oleObj name="方程式" r:id="rId10" imgW="3860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159" y="4725293"/>
                        <a:ext cx="7721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046131"/>
              </p:ext>
            </p:extLst>
          </p:nvPr>
        </p:nvGraphicFramePr>
        <p:xfrm>
          <a:off x="3002242" y="5763048"/>
          <a:ext cx="619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" name="方程式" r:id="rId12" imgW="3098520" imgH="457200" progId="Equation.3">
                  <p:embed/>
                </p:oleObj>
              </mc:Choice>
              <mc:Fallback>
                <p:oleObj name="方程式" r:id="rId12" imgW="3098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242" y="5763048"/>
                        <a:ext cx="6197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97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75598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/>
              <a:t>Covariance (</a:t>
            </a:r>
            <a:r>
              <a:rPr lang="zh-TW" altLang="en-US" dirty="0" smtClean="0"/>
              <a:t>共變異數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4181"/>
                <a:ext cx="10515600" cy="3144580"/>
              </a:xfrm>
            </p:spPr>
            <p:txBody>
              <a:bodyPr/>
              <a:lstStyle/>
              <a:p>
                <a:r>
                  <a:rPr lang="en-US" altLang="zh-TW" dirty="0" smtClean="0"/>
                  <a:t>Two vectors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期望值</m:t>
                    </m:r>
                  </m:oMath>
                </a14:m>
                <a:endParaRPr lang="en-US" altLang="zh-TW" b="1" dirty="0" smtClean="0"/>
              </a:p>
              <a:p>
                <a:r>
                  <a:rPr lang="en-US" altLang="zh-TW" dirty="0" smtClean="0"/>
                  <a:t>Covariance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d>
                              <m:dPr>
                                <m:ctrlP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b="1" dirty="0" smtClean="0"/>
              </a:p>
              <a:p>
                <a:r>
                  <a:rPr lang="zh-TW" altLang="en-US" dirty="0" smtClean="0"/>
                  <a:t>如果</a:t>
                </a:r>
                <a:r>
                  <a:rPr lang="en-US" altLang="zh-TW" b="1" dirty="0" smtClean="0"/>
                  <a:t>x</a:t>
                </a:r>
                <a:r>
                  <a:rPr lang="en-US" altLang="zh-TW" dirty="0" smtClean="0"/>
                  <a:t>=</a:t>
                </a:r>
                <a:r>
                  <a:rPr lang="en-US" altLang="zh-TW" b="1" dirty="0" smtClean="0"/>
                  <a:t>y</a:t>
                </a:r>
                <a:r>
                  <a:rPr lang="zh-TW" altLang="en-US" dirty="0" smtClean="0"/>
                  <a:t>時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4181"/>
                <a:ext cx="10515600" cy="3144580"/>
              </a:xfrm>
              <a:blipFill rotWithShape="0">
                <a:blip r:embed="rId2"/>
                <a:stretch>
                  <a:fillRect l="-1043" t="-3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122212"/>
              </p:ext>
            </p:extLst>
          </p:nvPr>
        </p:nvGraphicFramePr>
        <p:xfrm>
          <a:off x="999612" y="4504824"/>
          <a:ext cx="41180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616"/>
                <a:gridCol w="823616"/>
                <a:gridCol w="823616"/>
                <a:gridCol w="823616"/>
                <a:gridCol w="823616"/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E(.)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X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y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5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4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6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5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b="1" dirty="0" err="1" smtClean="0"/>
                        <a:t>x</a:t>
                      </a:r>
                      <a:r>
                        <a:rPr lang="en-US" altLang="zh-TW" sz="2400" b="0" dirty="0" err="1" smtClean="0"/>
                        <a:t>y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5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8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18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10.3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442155" y="4630993"/>
                <a:ext cx="64155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=10.3−5∗2=0.3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155" y="4630993"/>
                <a:ext cx="641554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06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Outline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Classification and regression problem</a:t>
            </a:r>
            <a:endParaRPr lang="zh-TW" altLang="en-US" sz="3600" dirty="0" smtClean="0"/>
          </a:p>
          <a:p>
            <a:r>
              <a:rPr lang="en-US" altLang="zh-TW" sz="3600" dirty="0" smtClean="0"/>
              <a:t>Principle component analysis (PCA)</a:t>
            </a:r>
          </a:p>
          <a:p>
            <a:r>
              <a:rPr lang="en-US" altLang="zh-TW" sz="3600" dirty="0" smtClean="0"/>
              <a:t>Linear discriminant analysis (LDA)</a:t>
            </a:r>
          </a:p>
          <a:p>
            <a:r>
              <a:rPr lang="en-US" altLang="zh-TW" sz="3600" dirty="0" smtClean="0"/>
              <a:t>Python </a:t>
            </a:r>
            <a:r>
              <a:rPr lang="en-US" altLang="zh-TW" sz="3600" dirty="0" err="1" smtClean="0"/>
              <a:t>scikits.learn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library</a:t>
            </a:r>
            <a:endParaRPr lang="zh-TW" altLang="en-US" sz="3600" dirty="0" smtClean="0"/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5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1143000"/>
          </a:xfrm>
        </p:spPr>
        <p:txBody>
          <a:bodyPr/>
          <a:lstStyle/>
          <a:p>
            <a:pPr algn="ctr"/>
            <a:r>
              <a:rPr lang="en-US" altLang="zh-TW" dirty="0" smtClean="0"/>
              <a:t>Covariance matrix </a:t>
            </a:r>
            <a:r>
              <a:rPr lang="el-GR" altLang="zh-TW" dirty="0" smtClean="0"/>
              <a:t>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20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方程式" r:id="rId3" imgW="114120" imgH="215640" progId="Equation.3">
                  <p:embed/>
                </p:oleObj>
              </mc:Choice>
              <mc:Fallback>
                <p:oleObj name="方程式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238865" y="1578077"/>
                <a:ext cx="90260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dirty="0" smtClean="0"/>
                  <a:t>假設有</a:t>
                </a:r>
                <a:r>
                  <a:rPr lang="en-US" altLang="zh-TW" sz="2800" dirty="0" smtClean="0"/>
                  <a:t>n</a:t>
                </a:r>
                <a:r>
                  <a:rPr lang="zh-TW" altLang="en-US" sz="2800" dirty="0"/>
                  <a:t>個</a:t>
                </a:r>
                <a:r>
                  <a:rPr lang="en-US" altLang="zh-TW" sz="2800" dirty="0" smtClean="0"/>
                  <a:t>vectors(n</a:t>
                </a:r>
                <a:r>
                  <a:rPr lang="zh-TW" altLang="en-US" sz="2800" dirty="0" smtClean="0"/>
                  <a:t>筆資料</a:t>
                </a:r>
                <a:r>
                  <a:rPr lang="en-US" altLang="zh-TW" sz="2800" dirty="0" smtClean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altLang="zh-TW" sz="2800" b="1" dirty="0" smtClean="0"/>
              </a:p>
              <a:p>
                <a:r>
                  <a:rPr lang="zh-TW" altLang="en-US" sz="2800" b="1" dirty="0" smtClean="0"/>
                  <a:t>以矩陣表示</a:t>
                </a:r>
                <a:r>
                  <a:rPr lang="en-US" altLang="zh-TW" sz="2800" b="1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65" y="1578077"/>
                <a:ext cx="9026012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350" t="-7692" b="-18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504335" y="3039299"/>
                <a:ext cx="9955161" cy="280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800" dirty="0" smtClean="0"/>
              </a:p>
              <a:p>
                <a:endParaRPr lang="en-US" altLang="zh-TW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 ⋯,</m:t>
                      </m:r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𝑛𝑜𝑟𝑚𝑎𝑙𝑖𝑧𝑒𝑑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=⋯=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sSup>
                            <m:sSup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35" y="3039299"/>
                <a:ext cx="9955161" cy="2809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117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Linear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9536" y="1587788"/>
            <a:ext cx="8229600" cy="9647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2400" dirty="0" smtClean="0"/>
              <a:t>T(</a:t>
            </a:r>
            <a:r>
              <a:rPr lang="en-US" altLang="zh-TW" sz="2400" i="1" dirty="0" err="1" smtClean="0"/>
              <a:t>c</a:t>
            </a:r>
            <a:r>
              <a:rPr lang="en-US" altLang="zh-TW" sz="2400" b="1" i="1" dirty="0" err="1" smtClean="0"/>
              <a:t>x</a:t>
            </a:r>
            <a:r>
              <a:rPr lang="en-US" altLang="zh-TW" sz="2400" dirty="0" err="1" smtClean="0"/>
              <a:t>+</a:t>
            </a:r>
            <a:r>
              <a:rPr lang="en-US" altLang="zh-TW" sz="2400" b="1" dirty="0" err="1" smtClean="0"/>
              <a:t>y</a:t>
            </a:r>
            <a:r>
              <a:rPr lang="en-US" altLang="zh-TW" sz="2400" dirty="0" smtClean="0"/>
              <a:t>) </a:t>
            </a:r>
            <a:r>
              <a:rPr lang="en-US" altLang="zh-TW" sz="2400" dirty="0"/>
              <a:t>= </a:t>
            </a:r>
            <a:r>
              <a:rPr lang="en-US" altLang="zh-TW" sz="2400" i="1" dirty="0" err="1" smtClean="0"/>
              <a:t>c</a:t>
            </a:r>
            <a:r>
              <a:rPr lang="en-US" altLang="zh-TW" sz="2400" dirty="0" err="1" smtClean="0"/>
              <a:t>T</a:t>
            </a:r>
            <a:r>
              <a:rPr lang="en-US" altLang="zh-TW" sz="2400" dirty="0" smtClean="0"/>
              <a:t>(</a:t>
            </a:r>
            <a:r>
              <a:rPr lang="en-US" altLang="zh-TW" sz="2400" b="1" dirty="0" smtClean="0"/>
              <a:t>x</a:t>
            </a:r>
            <a:r>
              <a:rPr lang="en-US" altLang="zh-TW" sz="2400" dirty="0" smtClean="0"/>
              <a:t>) </a:t>
            </a:r>
            <a:r>
              <a:rPr lang="en-US" altLang="zh-TW" sz="2400" dirty="0"/>
              <a:t>+ </a:t>
            </a:r>
            <a:r>
              <a:rPr lang="en-US" altLang="zh-TW" sz="2400" dirty="0" smtClean="0"/>
              <a:t>T(</a:t>
            </a:r>
            <a:r>
              <a:rPr lang="en-US" altLang="zh-TW" sz="2400" b="1" dirty="0" smtClean="0"/>
              <a:t>y</a:t>
            </a:r>
            <a:r>
              <a:rPr lang="en-US" altLang="zh-TW" sz="2400" dirty="0" smtClean="0"/>
              <a:t>), T(</a:t>
            </a:r>
            <a:r>
              <a:rPr lang="en-US" altLang="zh-TW" sz="2400" b="1" dirty="0" smtClean="0"/>
              <a:t>x</a:t>
            </a:r>
            <a:r>
              <a:rPr lang="en-US" altLang="zh-TW" sz="2400" dirty="0" smtClean="0"/>
              <a:t>) </a:t>
            </a:r>
            <a:r>
              <a:rPr lang="en-US" altLang="zh-TW" sz="2400" dirty="0"/>
              <a:t>= </a:t>
            </a:r>
            <a:r>
              <a:rPr lang="en-US" altLang="zh-TW" sz="2400" b="1" dirty="0" smtClean="0"/>
              <a:t>Ax</a:t>
            </a:r>
            <a:endParaRPr lang="zh-TW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5" name="圖片 4" descr="175px-Unequal_scaling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536" y="2348880"/>
            <a:ext cx="2501042" cy="187220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135560" y="220486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Scaling: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圖片 9" descr="2b053408f2ccc754106d03b7e4a73f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3873" y="3212976"/>
            <a:ext cx="2640293" cy="79208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07568" y="4437112"/>
            <a:ext cx="1045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Rotation: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2" name="圖片 11" descr="175px-Rotation_by_pi_over_6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1585" y="4797153"/>
            <a:ext cx="1666875" cy="1666875"/>
          </a:xfrm>
          <a:prstGeom prst="rect">
            <a:avLst/>
          </a:prstGeom>
        </p:spPr>
      </p:pic>
      <p:pic>
        <p:nvPicPr>
          <p:cNvPr id="13" name="圖片 12" descr="0ed0d28652a45d730d096a56e2d0d0a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3872" y="5301208"/>
            <a:ext cx="3613902" cy="79208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4799856" y="47971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Counter clockwise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141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Data representation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47528" y="126876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Partial iris flower data set:</a:t>
            </a:r>
            <a:endParaRPr lang="zh-TW" altLang="en-US" sz="2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791745" y="1988841"/>
          <a:ext cx="6264695" cy="44291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87469"/>
                <a:gridCol w="1321999"/>
                <a:gridCol w="1346663"/>
                <a:gridCol w="1243073"/>
                <a:gridCol w="1065491"/>
              </a:tblGrid>
              <a:tr h="2095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Attributes</a:t>
                      </a:r>
                      <a:r>
                        <a:rPr lang="en-US" sz="2400" b="0" i="0" u="none" strike="noStrike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(features)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Class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Width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Width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Species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圓角矩形圖說文字 5"/>
          <p:cNvSpPr/>
          <p:nvPr/>
        </p:nvSpPr>
        <p:spPr>
          <a:xfrm>
            <a:off x="648929" y="2420888"/>
            <a:ext cx="2710767" cy="1512168"/>
          </a:xfrm>
          <a:prstGeom prst="wedgeRoundRectCallout">
            <a:avLst>
              <a:gd name="adj1" fmla="val 88624"/>
              <a:gd name="adj2" fmla="val -3024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A </a:t>
            </a:r>
            <a:r>
              <a:rPr lang="en-US" altLang="zh-TW" sz="2000" dirty="0">
                <a:solidFill>
                  <a:srgbClr val="FF0000"/>
                </a:solidFill>
              </a:rPr>
              <a:t>point</a:t>
            </a:r>
            <a:r>
              <a:rPr lang="en-US" altLang="zh-TW" sz="2000" dirty="0"/>
              <a:t> or an </a:t>
            </a:r>
            <a:r>
              <a:rPr lang="en-US" altLang="zh-TW" sz="2000" dirty="0">
                <a:solidFill>
                  <a:srgbClr val="FF0000"/>
                </a:solidFill>
              </a:rPr>
              <a:t>instance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598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/>
              <a:t>Normalization (standardization)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23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847529" y="1340769"/>
          <a:ext cx="3312367" cy="487489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20235"/>
                <a:gridCol w="842233"/>
                <a:gridCol w="857947"/>
                <a:gridCol w="791952"/>
              </a:tblGrid>
              <a:tr h="2095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Attributes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(features)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Length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Width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Length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Width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7.1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err="1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l-GR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μ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 </a:t>
                      </a:r>
                      <a:b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5.44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1.25 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err="1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l-GR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σ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 1.71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0.83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向右箭號 4"/>
          <p:cNvSpPr/>
          <p:nvPr/>
        </p:nvSpPr>
        <p:spPr>
          <a:xfrm>
            <a:off x="5447928" y="299695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375920" y="23488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(X-</a:t>
            </a:r>
            <a:r>
              <a:rPr lang="el-GR" altLang="zh-TW" dirty="0">
                <a:latin typeface="微軟正黑體" pitchFamily="34" charset="-120"/>
                <a:ea typeface="微軟正黑體" pitchFamily="34" charset="-120"/>
              </a:rPr>
              <a:t> μ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dirty="0"/>
              <a:t>/</a:t>
            </a:r>
            <a:r>
              <a:rPr lang="el-GR" altLang="zh-TW" dirty="0">
                <a:latin typeface="微軟正黑體" pitchFamily="34" charset="-120"/>
                <a:ea typeface="微軟正黑體" pitchFamily="34" charset="-120"/>
              </a:rPr>
              <a:t> σ</a:t>
            </a:r>
            <a:endParaRPr lang="en-US" altLang="zh-TW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672064" y="1196752"/>
          <a:ext cx="3528392" cy="50405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73729"/>
                <a:gridCol w="897162"/>
                <a:gridCol w="913900"/>
                <a:gridCol w="843601"/>
              </a:tblGrid>
              <a:tr h="23045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Attributes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(features)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51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Length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Width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Length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Width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-3.17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0.18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0.31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0.31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-2.39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0.06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0.31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1.51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0.79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1.03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0.67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1.15 </a:t>
                      </a:r>
                    </a:p>
                  </a:txBody>
                  <a:tcPr marL="9525" marR="9525" marT="9525" marB="0" anchor="ctr"/>
                </a:tc>
              </a:tr>
              <a:tr h="451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err="1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l-GR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μ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 </a:t>
                      </a:r>
                      <a:b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451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err="1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l-GR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σ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 1.0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829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Principle component analysis (PCA)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3208" y="1443720"/>
            <a:ext cx="8229600" cy="1872208"/>
          </a:xfrm>
        </p:spPr>
        <p:txBody>
          <a:bodyPr>
            <a:normAutofit/>
          </a:bodyPr>
          <a:lstStyle/>
          <a:p>
            <a:r>
              <a:rPr lang="en-US" altLang="zh-TW" b="1" i="1" dirty="0" smtClean="0"/>
              <a:t>x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=(x</a:t>
            </a:r>
            <a:r>
              <a:rPr lang="en-US" altLang="zh-TW" baseline="-25000" dirty="0" smtClean="0"/>
              <a:t>i1</a:t>
            </a:r>
            <a:r>
              <a:rPr lang="en-US" altLang="zh-TW" dirty="0" smtClean="0"/>
              <a:t>, x</a:t>
            </a:r>
            <a:r>
              <a:rPr lang="en-US" altLang="zh-TW" baseline="-25000" dirty="0" smtClean="0"/>
              <a:t>i2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id</a:t>
            </a:r>
            <a:r>
              <a:rPr lang="en-US" altLang="zh-TW" dirty="0" smtClean="0"/>
              <a:t>),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=1,2,…,</a:t>
            </a:r>
            <a:r>
              <a:rPr lang="en-US" altLang="zh-TW" i="1" dirty="0" smtClean="0"/>
              <a:t>m </a:t>
            </a:r>
            <a:r>
              <a:rPr lang="en-US" altLang="zh-TW" i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i="1" dirty="0" err="1">
                <a:latin typeface="微軟正黑體" pitchFamily="34" charset="-120"/>
                <a:ea typeface="微軟正黑體" pitchFamily="34" charset="-120"/>
              </a:rPr>
              <a:t>m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筆資料，</a:t>
            </a:r>
            <a:r>
              <a:rPr lang="en-US" altLang="zh-TW" i="1" dirty="0" err="1"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個特徵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i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Goal: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find </a:t>
            </a:r>
            <a:r>
              <a:rPr lang="en-US" altLang="zh-TW" dirty="0" err="1" smtClean="0">
                <a:solidFill>
                  <a:srgbClr val="FF0000"/>
                </a:solidFill>
              </a:rPr>
              <a:t>p≦d</a:t>
            </a:r>
            <a:r>
              <a:rPr lang="en-US" altLang="zh-TW" dirty="0" smtClean="0">
                <a:solidFill>
                  <a:srgbClr val="FF0000"/>
                </a:solidFill>
              </a:rPr>
              <a:t> attributes which </a:t>
            </a:r>
            <a:r>
              <a:rPr lang="en-US" altLang="zh-TW" u="sng" dirty="0" smtClean="0">
                <a:solidFill>
                  <a:srgbClr val="FF0000"/>
                </a:solidFill>
              </a:rPr>
              <a:t>containing the maximum amount variance</a:t>
            </a:r>
            <a:r>
              <a:rPr lang="en-US" altLang="zh-TW" dirty="0" smtClean="0">
                <a:solidFill>
                  <a:srgbClr val="FF0000"/>
                </a:solidFill>
              </a:rPr>
              <a:t> in the data</a:t>
            </a:r>
          </a:p>
          <a:p>
            <a:endParaRPr lang="zh-TW" altLang="en-US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03512" y="4005064"/>
          <a:ext cx="39604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7"/>
                <a:gridCol w="1108922"/>
                <a:gridCol w="19802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Car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Design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Performance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V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90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90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40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70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70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/>
                        <a:t>Stdev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25.16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25.16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5735960" y="494116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168008" y="3861048"/>
          <a:ext cx="4248472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664"/>
                <a:gridCol w="1731043"/>
                <a:gridCol w="1582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Car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Design+</a:t>
                      </a:r>
                      <a:br>
                        <a:rPr lang="en-US" altLang="zh-TW" sz="2000" dirty="0" smtClean="0"/>
                      </a:br>
                      <a:r>
                        <a:rPr lang="en-US" altLang="zh-TW" sz="2000" dirty="0" smtClean="0"/>
                        <a:t>Performance</a:t>
                      </a:r>
                      <a:endParaRPr lang="zh-TW" alt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Design-</a:t>
                      </a:r>
                      <a:br>
                        <a:rPr lang="en-US" altLang="zh-TW" sz="2000" dirty="0" smtClean="0"/>
                      </a:br>
                      <a:r>
                        <a:rPr lang="en-US" altLang="zh-TW" sz="2000" dirty="0" smtClean="0"/>
                        <a:t>Performance</a:t>
                      </a:r>
                      <a:endParaRPr lang="zh-TW" alt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V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130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-50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130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50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140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/>
                        <a:t>Stdev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5.78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198306" y="3159347"/>
            <a:ext cx="979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資料經過旋轉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線性轉換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後，</a:t>
            </a:r>
            <a:r>
              <a:rPr lang="en-US" altLang="zh-TW" sz="2800" dirty="0" smtClean="0"/>
              <a:t>variance</a:t>
            </a:r>
            <a:r>
              <a:rPr lang="zh-TW" altLang="en-US" sz="2800" dirty="0" smtClean="0"/>
              <a:t>會變動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2407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/>
          <a:lstStyle/>
          <a:p>
            <a:pPr algn="ctr"/>
            <a:r>
              <a:rPr lang="en-US" altLang="zh-TW" dirty="0" smtClean="0"/>
              <a:t>Standard inner product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25</a:t>
            </a:fld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1703512" y="1544304"/>
            <a:ext cx="3456384" cy="1925736"/>
            <a:chOff x="2771800" y="1340947"/>
            <a:chExt cx="3024336" cy="1610357"/>
          </a:xfrm>
        </p:grpSpPr>
        <p:grpSp>
          <p:nvGrpSpPr>
            <p:cNvPr id="16" name="群組 15"/>
            <p:cNvGrpSpPr/>
            <p:nvPr/>
          </p:nvGrpSpPr>
          <p:grpSpPr>
            <a:xfrm>
              <a:off x="2771800" y="1340947"/>
              <a:ext cx="3024336" cy="1610357"/>
              <a:chOff x="2771800" y="1340768"/>
              <a:chExt cx="3024336" cy="1610142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2771800" y="1484784"/>
                <a:ext cx="2592288" cy="1306116"/>
                <a:chOff x="2771800" y="1484784"/>
                <a:chExt cx="2592288" cy="1306116"/>
              </a:xfrm>
            </p:grpSpPr>
            <p:grpSp>
              <p:nvGrpSpPr>
                <p:cNvPr id="11" name="群組 10"/>
                <p:cNvGrpSpPr/>
                <p:nvPr/>
              </p:nvGrpSpPr>
              <p:grpSpPr>
                <a:xfrm>
                  <a:off x="2771800" y="1484784"/>
                  <a:ext cx="2592288" cy="1306116"/>
                  <a:chOff x="2771800" y="1484784"/>
                  <a:chExt cx="2592288" cy="1306116"/>
                </a:xfrm>
              </p:grpSpPr>
              <p:cxnSp>
                <p:nvCxnSpPr>
                  <p:cNvPr id="6" name="直線單箭頭接點 5"/>
                  <p:cNvCxnSpPr/>
                  <p:nvPr/>
                </p:nvCxnSpPr>
                <p:spPr>
                  <a:xfrm>
                    <a:off x="2771800" y="2782516"/>
                    <a:ext cx="2592288" cy="1588"/>
                  </a:xfrm>
                  <a:prstGeom prst="straightConnector1">
                    <a:avLst/>
                  </a:prstGeom>
                  <a:ln w="254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直線單箭頭接點 7"/>
                  <p:cNvCxnSpPr/>
                  <p:nvPr/>
                </p:nvCxnSpPr>
                <p:spPr>
                  <a:xfrm flipV="1">
                    <a:off x="2771800" y="1484784"/>
                    <a:ext cx="1528280" cy="1306116"/>
                  </a:xfrm>
                  <a:prstGeom prst="straightConnector1">
                    <a:avLst/>
                  </a:prstGeom>
                  <a:ln w="254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矩形 11"/>
                <p:cNvSpPr/>
                <p:nvPr/>
              </p:nvSpPr>
              <p:spPr>
                <a:xfrm>
                  <a:off x="3059832" y="2420888"/>
                  <a:ext cx="269586" cy="3088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altLang="zh-TW" dirty="0"/>
                    <a:t>θ</a:t>
                  </a:r>
                  <a:endParaRPr lang="zh-TW" altLang="en-US" dirty="0"/>
                </a:p>
              </p:txBody>
            </p:sp>
          </p:grpSp>
          <p:sp>
            <p:nvSpPr>
              <p:cNvPr id="14" name="文字方塊 13"/>
              <p:cNvSpPr txBox="1"/>
              <p:nvPr/>
            </p:nvSpPr>
            <p:spPr>
              <a:xfrm>
                <a:off x="5364088" y="2564904"/>
                <a:ext cx="432048" cy="38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i="1" dirty="0"/>
                  <a:t>v</a:t>
                </a:r>
                <a:endParaRPr lang="zh-TW" altLang="en-US" sz="2400" b="1" i="1" dirty="0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3779912" y="1340768"/>
                <a:ext cx="432048" cy="38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i="1" dirty="0" smtClean="0"/>
                  <a:t>x</a:t>
                </a:r>
                <a:endParaRPr lang="zh-TW" altLang="en-US" sz="2400" b="1" i="1" dirty="0"/>
              </a:p>
            </p:txBody>
          </p:sp>
        </p:grpSp>
        <p:cxnSp>
          <p:nvCxnSpPr>
            <p:cNvPr id="18" name="直線接點 17"/>
            <p:cNvCxnSpPr/>
            <p:nvPr/>
          </p:nvCxnSpPr>
          <p:spPr>
            <a:xfrm rot="5400000">
              <a:off x="3671818" y="2169150"/>
              <a:ext cx="1224299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>
              <a:off x="2771800" y="2780928"/>
              <a:ext cx="1512168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字方塊 23"/>
          <p:cNvSpPr txBox="1"/>
          <p:nvPr/>
        </p:nvSpPr>
        <p:spPr>
          <a:xfrm>
            <a:off x="3938026" y="4184147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x</a:t>
            </a:r>
            <a:r>
              <a:rPr lang="en-US" altLang="zh-TW" sz="2800" dirty="0" smtClean="0"/>
              <a:t>=(</a:t>
            </a:r>
            <a:r>
              <a:rPr lang="en-US" altLang="zh-TW" sz="2800" dirty="0"/>
              <a:t>2,2),</a:t>
            </a:r>
            <a:r>
              <a:rPr lang="zh-TW" altLang="en-US" sz="2800" dirty="0"/>
              <a:t>  </a:t>
            </a:r>
            <a:r>
              <a:rPr lang="en-US" altLang="zh-TW" sz="2800" dirty="0" smtClean="0"/>
              <a:t>||</a:t>
            </a:r>
            <a:r>
              <a:rPr lang="en-US" altLang="zh-TW" sz="2800" b="1" dirty="0" smtClean="0"/>
              <a:t>x</a:t>
            </a:r>
            <a:r>
              <a:rPr lang="en-US" altLang="zh-TW" sz="2800" dirty="0" smtClean="0"/>
              <a:t>|| </a:t>
            </a:r>
            <a:r>
              <a:rPr lang="en-US" altLang="zh-TW" sz="2800" dirty="0"/>
              <a:t>= 2</a:t>
            </a:r>
          </a:p>
          <a:p>
            <a:r>
              <a:rPr lang="en-US" altLang="zh-TW" sz="2800" b="1" dirty="0" smtClean="0"/>
              <a:t>v</a:t>
            </a:r>
            <a:r>
              <a:rPr lang="en-US" altLang="zh-TW" sz="2800" dirty="0" smtClean="0"/>
              <a:t>=(</a:t>
            </a:r>
            <a:r>
              <a:rPr lang="en-US" altLang="zh-TW" sz="2800" dirty="0"/>
              <a:t>3,4), </a:t>
            </a:r>
            <a:r>
              <a:rPr lang="en-US" altLang="zh-TW" sz="2800" dirty="0" smtClean="0"/>
              <a:t>||</a:t>
            </a:r>
            <a:r>
              <a:rPr lang="en-US" altLang="zh-TW" sz="2800" b="1" dirty="0" smtClean="0"/>
              <a:t>v</a:t>
            </a:r>
            <a:r>
              <a:rPr lang="en-US" altLang="zh-TW" sz="2800" dirty="0" smtClean="0"/>
              <a:t>|| </a:t>
            </a:r>
            <a:r>
              <a:rPr lang="en-US" altLang="zh-TW" sz="2800" dirty="0"/>
              <a:t>= 5</a:t>
            </a:r>
          </a:p>
          <a:p>
            <a:r>
              <a:rPr lang="en-US" altLang="zh-TW" sz="2800" dirty="0" smtClean="0"/>
              <a:t>&lt;</a:t>
            </a:r>
            <a:r>
              <a:rPr lang="en-US" altLang="zh-TW" sz="2800" b="1" dirty="0" err="1" smtClean="0"/>
              <a:t>x</a:t>
            </a:r>
            <a:r>
              <a:rPr lang="en-US" altLang="zh-TW" sz="2800" dirty="0" err="1" smtClean="0"/>
              <a:t>,</a:t>
            </a:r>
            <a:r>
              <a:rPr lang="en-US" altLang="zh-TW" sz="2800" b="1" dirty="0" err="1" smtClean="0"/>
              <a:t>v</a:t>
            </a:r>
            <a:r>
              <a:rPr lang="en-US" altLang="zh-TW" sz="2800" dirty="0" smtClean="0"/>
              <a:t>&gt;</a:t>
            </a:r>
            <a:r>
              <a:rPr lang="zh-TW" altLang="en-US" sz="2800" dirty="0" smtClean="0"/>
              <a:t> </a:t>
            </a:r>
            <a:r>
              <a:rPr lang="en-US" altLang="zh-TW" sz="2800" dirty="0"/>
              <a:t>=</a:t>
            </a:r>
            <a:r>
              <a:rPr lang="zh-TW" altLang="en-US" sz="2800" dirty="0"/>
              <a:t> </a:t>
            </a:r>
            <a:r>
              <a:rPr lang="en-US" altLang="zh-TW" sz="2800" dirty="0"/>
              <a:t>6 + 8 = 14 = 2*5 *</a:t>
            </a:r>
            <a:r>
              <a:rPr lang="en-US" altLang="zh-TW" sz="2800" dirty="0" err="1"/>
              <a:t>cos</a:t>
            </a:r>
            <a:r>
              <a:rPr lang="el-GR" altLang="zh-TW" sz="2800" dirty="0"/>
              <a:t> θ</a:t>
            </a:r>
            <a:r>
              <a:rPr lang="en-US" altLang="zh-TW" sz="2800" dirty="0"/>
              <a:t> </a:t>
            </a:r>
          </a:p>
          <a:p>
            <a:r>
              <a:rPr lang="en-US" altLang="zh-TW" sz="2800" dirty="0" err="1"/>
              <a:t>cos</a:t>
            </a:r>
            <a:r>
              <a:rPr lang="el-GR" altLang="zh-TW" sz="2800" dirty="0"/>
              <a:t> θ</a:t>
            </a:r>
            <a:r>
              <a:rPr lang="zh-TW" altLang="en-US" sz="2800" dirty="0"/>
              <a:t> </a:t>
            </a:r>
            <a:r>
              <a:rPr lang="en-US" altLang="zh-TW" sz="2800" dirty="0"/>
              <a:t>=</a:t>
            </a:r>
            <a:r>
              <a:rPr lang="zh-TW" altLang="en-US" sz="2800" dirty="0"/>
              <a:t> </a:t>
            </a:r>
            <a:r>
              <a:rPr lang="en-US" altLang="zh-TW" sz="2800" dirty="0"/>
              <a:t>1.4,</a:t>
            </a:r>
            <a:r>
              <a:rPr lang="zh-TW" altLang="en-US" sz="2800" dirty="0"/>
              <a:t> </a:t>
            </a:r>
            <a:r>
              <a:rPr lang="el-GR" altLang="zh-TW" sz="2800" dirty="0"/>
              <a:t>θ</a:t>
            </a:r>
            <a:r>
              <a:rPr lang="en-US" altLang="zh-TW" sz="2800" dirty="0"/>
              <a:t> =cos</a:t>
            </a:r>
            <a:r>
              <a:rPr lang="en-US" altLang="zh-TW" sz="2800" baseline="30000" dirty="0"/>
              <a:t>-1</a:t>
            </a:r>
            <a:r>
              <a:rPr lang="en-US" altLang="zh-TW" sz="2800" dirty="0"/>
              <a:t>(1.4)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413523" y="1405804"/>
            <a:ext cx="32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2"/>
              </a:rPr>
              <a:t>Cauchy–</a:t>
            </a:r>
            <a:r>
              <a:rPr lang="en-US" altLang="zh-TW" dirty="0" err="1">
                <a:hlinkClick r:id="rId2"/>
              </a:rPr>
              <a:t>Schwarz_inequality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063604" y="2160009"/>
                <a:ext cx="5290196" cy="1255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altLang="zh-TW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&gt; ≥0,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0≤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604" y="2160009"/>
                <a:ext cx="5290196" cy="12553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32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Vector projection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26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412222" y="1331904"/>
            <a:ext cx="3456384" cy="1925736"/>
            <a:chOff x="2771800" y="1340768"/>
            <a:chExt cx="3024336" cy="1610142"/>
          </a:xfrm>
        </p:grpSpPr>
        <p:grpSp>
          <p:nvGrpSpPr>
            <p:cNvPr id="8" name="群組 15"/>
            <p:cNvGrpSpPr/>
            <p:nvPr/>
          </p:nvGrpSpPr>
          <p:grpSpPr>
            <a:xfrm>
              <a:off x="2771800" y="1340768"/>
              <a:ext cx="3024336" cy="1610142"/>
              <a:chOff x="2771800" y="1340768"/>
              <a:chExt cx="3024336" cy="1610142"/>
            </a:xfrm>
          </p:grpSpPr>
          <p:grpSp>
            <p:nvGrpSpPr>
              <p:cNvPr id="11" name="群組 12"/>
              <p:cNvGrpSpPr/>
              <p:nvPr/>
            </p:nvGrpSpPr>
            <p:grpSpPr>
              <a:xfrm>
                <a:off x="2771800" y="1484784"/>
                <a:ext cx="2592288" cy="1306116"/>
                <a:chOff x="2771800" y="1484784"/>
                <a:chExt cx="2592288" cy="1306116"/>
              </a:xfrm>
            </p:grpSpPr>
            <p:grpSp>
              <p:nvGrpSpPr>
                <p:cNvPr id="14" name="群組 10"/>
                <p:cNvGrpSpPr/>
                <p:nvPr/>
              </p:nvGrpSpPr>
              <p:grpSpPr>
                <a:xfrm>
                  <a:off x="2771800" y="1484784"/>
                  <a:ext cx="2592288" cy="1306116"/>
                  <a:chOff x="2771800" y="1484784"/>
                  <a:chExt cx="2592288" cy="1306116"/>
                </a:xfrm>
              </p:grpSpPr>
              <p:cxnSp>
                <p:nvCxnSpPr>
                  <p:cNvPr id="16" name="直線單箭頭接點 5"/>
                  <p:cNvCxnSpPr/>
                  <p:nvPr/>
                </p:nvCxnSpPr>
                <p:spPr>
                  <a:xfrm>
                    <a:off x="2771800" y="2782516"/>
                    <a:ext cx="2592288" cy="1588"/>
                  </a:xfrm>
                  <a:prstGeom prst="straightConnector1">
                    <a:avLst/>
                  </a:prstGeom>
                  <a:ln w="254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單箭頭接點 16"/>
                  <p:cNvCxnSpPr/>
                  <p:nvPr/>
                </p:nvCxnSpPr>
                <p:spPr>
                  <a:xfrm flipV="1">
                    <a:off x="2771800" y="1484784"/>
                    <a:ext cx="1528280" cy="1306116"/>
                  </a:xfrm>
                  <a:prstGeom prst="straightConnector1">
                    <a:avLst/>
                  </a:prstGeom>
                  <a:ln w="254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矩形 14"/>
                <p:cNvSpPr/>
                <p:nvPr/>
              </p:nvSpPr>
              <p:spPr>
                <a:xfrm>
                  <a:off x="3059832" y="2420888"/>
                  <a:ext cx="269586" cy="3088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altLang="zh-TW" dirty="0"/>
                    <a:t>θ</a:t>
                  </a:r>
                  <a:endParaRPr lang="zh-TW" altLang="en-US" dirty="0"/>
                </a:p>
              </p:txBody>
            </p:sp>
          </p:grpSp>
          <p:sp>
            <p:nvSpPr>
              <p:cNvPr id="12" name="文字方塊 11"/>
              <p:cNvSpPr txBox="1"/>
              <p:nvPr/>
            </p:nvSpPr>
            <p:spPr>
              <a:xfrm>
                <a:off x="5364088" y="2564904"/>
                <a:ext cx="432048" cy="38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i="1" dirty="0"/>
                  <a:t>v</a:t>
                </a:r>
                <a:endParaRPr lang="zh-TW" altLang="en-US" sz="2400" i="1" dirty="0"/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3779912" y="1340768"/>
                <a:ext cx="432048" cy="38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i="1" dirty="0" smtClean="0"/>
                  <a:t>x</a:t>
                </a:r>
                <a:endParaRPr lang="zh-TW" altLang="en-US" sz="2400" b="1" i="1" dirty="0"/>
              </a:p>
            </p:txBody>
          </p:sp>
        </p:grpSp>
        <p:cxnSp>
          <p:nvCxnSpPr>
            <p:cNvPr id="9" name="直線接點 8"/>
            <p:cNvCxnSpPr/>
            <p:nvPr/>
          </p:nvCxnSpPr>
          <p:spPr>
            <a:xfrm rot="5400000">
              <a:off x="3671900" y="2168860"/>
              <a:ext cx="122413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>
              <a:off x="2771800" y="2780928"/>
              <a:ext cx="1512168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4580597" y="1557338"/>
            <a:ext cx="5677835" cy="1520914"/>
            <a:chOff x="1403648" y="3573562"/>
            <a:chExt cx="5742350" cy="1520914"/>
          </a:xfrm>
        </p:grpSpPr>
        <p:graphicFrame>
          <p:nvGraphicFramePr>
            <p:cNvPr id="21" name="物件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4221979"/>
                </p:ext>
              </p:extLst>
            </p:nvPr>
          </p:nvGraphicFramePr>
          <p:xfrm>
            <a:off x="1711246" y="3573562"/>
            <a:ext cx="5434752" cy="106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8" name="方程式" r:id="rId3" imgW="2641320" imgH="520560" progId="Equation.3">
                    <p:embed/>
                  </p:oleObj>
                </mc:Choice>
                <mc:Fallback>
                  <p:oleObj name="方程式" r:id="rId3" imgW="2641320" imgH="520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1246" y="3573562"/>
                          <a:ext cx="5434752" cy="1069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圓角矩形圖說文字 21"/>
            <p:cNvSpPr/>
            <p:nvPr/>
          </p:nvSpPr>
          <p:spPr>
            <a:xfrm>
              <a:off x="1711246" y="3717032"/>
              <a:ext cx="1212285" cy="720080"/>
            </a:xfrm>
            <a:prstGeom prst="wedgeRoundRectCallout">
              <a:avLst>
                <a:gd name="adj1" fmla="val -16941"/>
                <a:gd name="adj2" fmla="val 796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圓角矩形圖說文字 22"/>
            <p:cNvSpPr/>
            <p:nvPr/>
          </p:nvSpPr>
          <p:spPr>
            <a:xfrm>
              <a:off x="2904766" y="3703852"/>
              <a:ext cx="432048" cy="936104"/>
            </a:xfrm>
            <a:prstGeom prst="wedgeRoundRectCallout">
              <a:avLst>
                <a:gd name="adj1" fmla="val 104009"/>
                <a:gd name="adj2" fmla="val 4704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403648" y="472514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投影長度</a:t>
              </a: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225424" y="4714459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單位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4151784" y="4797152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x=(</a:t>
            </a:r>
            <a:r>
              <a:rPr lang="en-US" altLang="zh-TW" sz="2400" dirty="0"/>
              <a:t>2,2),</a:t>
            </a:r>
            <a:r>
              <a:rPr lang="zh-TW" altLang="en-US" sz="2400" dirty="0"/>
              <a:t>  </a:t>
            </a:r>
            <a:r>
              <a:rPr lang="en-US" altLang="zh-TW" sz="2400" dirty="0" smtClean="0"/>
              <a:t>||x|| </a:t>
            </a:r>
            <a:r>
              <a:rPr lang="en-US" altLang="zh-TW" sz="2400" dirty="0"/>
              <a:t>= 2</a:t>
            </a:r>
          </a:p>
          <a:p>
            <a:r>
              <a:rPr lang="en-US" altLang="zh-TW" sz="2400" dirty="0" smtClean="0"/>
              <a:t>v=(</a:t>
            </a:r>
            <a:r>
              <a:rPr lang="en-US" altLang="zh-TW" sz="2400" dirty="0"/>
              <a:t>3,4), </a:t>
            </a:r>
            <a:r>
              <a:rPr lang="en-US" altLang="zh-TW" sz="2400" dirty="0" smtClean="0"/>
              <a:t>||v|| </a:t>
            </a:r>
            <a:r>
              <a:rPr lang="en-US" altLang="zh-TW" sz="2400" dirty="0"/>
              <a:t>= 5 </a:t>
            </a:r>
          </a:p>
          <a:p>
            <a:r>
              <a:rPr lang="en-US" altLang="zh-TW" sz="2400" dirty="0" smtClean="0"/>
              <a:t>=&gt;v* </a:t>
            </a:r>
            <a:r>
              <a:rPr lang="en-US" altLang="zh-TW" sz="2400" dirty="0"/>
              <a:t>= (3/5, 4/5)</a:t>
            </a:r>
          </a:p>
          <a:p>
            <a:r>
              <a:rPr lang="en-US" altLang="zh-TW" sz="2400" dirty="0" smtClean="0"/>
              <a:t>&lt;x, v*&gt; </a:t>
            </a:r>
            <a:r>
              <a:rPr lang="en-US" altLang="zh-TW" sz="2400" dirty="0"/>
              <a:t>= 14/5</a:t>
            </a:r>
          </a:p>
          <a:p>
            <a:r>
              <a:rPr lang="en-US" altLang="zh-TW" sz="2400" dirty="0" smtClean="0"/>
              <a:t>x </a:t>
            </a:r>
            <a:r>
              <a:rPr lang="en-US" altLang="zh-TW" sz="2400" dirty="0"/>
              <a:t>project to </a:t>
            </a:r>
            <a:r>
              <a:rPr lang="en-US" altLang="zh-TW" sz="2400" dirty="0" smtClean="0"/>
              <a:t>v: </a:t>
            </a:r>
            <a:r>
              <a:rPr lang="en-US" altLang="zh-TW" sz="2400" u="sng" dirty="0"/>
              <a:t>14/5*(3/5, 4/5)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2313310" y="357301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假設</a:t>
            </a:r>
            <a:r>
              <a:rPr lang="en-US" altLang="zh-TW" sz="2000" b="1" dirty="0" smtClean="0"/>
              <a:t>v</a:t>
            </a:r>
            <a:r>
              <a:rPr lang="en-US" altLang="zh-TW" sz="2000" dirty="0" smtClean="0"/>
              <a:t>的長度為</a:t>
            </a:r>
            <a:r>
              <a:rPr lang="en-US" altLang="zh-TW" sz="2000" dirty="0"/>
              <a:t>1 (i.e.  ||</a:t>
            </a:r>
            <a:r>
              <a:rPr lang="en-US" altLang="zh-TW" sz="2000" b="1" dirty="0"/>
              <a:t>V</a:t>
            </a:r>
            <a:r>
              <a:rPr lang="en-US" altLang="zh-TW" sz="2000" dirty="0"/>
              <a:t>||=1)</a:t>
            </a:r>
            <a:endParaRPr lang="zh-TW" altLang="en-US" sz="2000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690150"/>
              </p:ext>
            </p:extLst>
          </p:nvPr>
        </p:nvGraphicFramePr>
        <p:xfrm>
          <a:off x="6303963" y="3284538"/>
          <a:ext cx="3005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方程式" r:id="rId5" imgW="1460160" imgH="444240" progId="Equation.3">
                  <p:embed/>
                </p:oleObj>
              </mc:Choice>
              <mc:Fallback>
                <p:oleObj name="方程式" r:id="rId5" imgW="1460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3" y="3284538"/>
                        <a:ext cx="3005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2423592" y="4221089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即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x投影到v的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係數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&lt;x, v&gt;=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err="1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400" baseline="30000" dirty="0" err="1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x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9194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Variance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9536" y="1340769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We projected all </a:t>
            </a:r>
            <a:r>
              <a:rPr lang="en-US" altLang="zh-TW" u="sng" dirty="0" smtClean="0">
                <a:solidFill>
                  <a:srgbClr val="FF0000"/>
                </a:solidFill>
              </a:rPr>
              <a:t>normalized</a:t>
            </a:r>
            <a:r>
              <a:rPr lang="en-US" altLang="zh-TW" u="sng" dirty="0" smtClean="0"/>
              <a:t> points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,…,</a:t>
            </a:r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m</a:t>
            </a:r>
            <a:r>
              <a:rPr lang="en-US" altLang="zh-TW" dirty="0" smtClean="0"/>
              <a:t> to </a:t>
            </a:r>
            <a:r>
              <a:rPr lang="en-US" altLang="zh-TW" u="sng" dirty="0" smtClean="0"/>
              <a:t>normalized vector </a:t>
            </a:r>
            <a:r>
              <a:rPr lang="en-US" altLang="zh-TW" dirty="0" smtClean="0"/>
              <a:t>V</a:t>
            </a:r>
          </a:p>
          <a:p>
            <a:r>
              <a:rPr lang="en-US" altLang="zh-TW" dirty="0" smtClean="0"/>
              <a:t>Coefficient: V</a:t>
            </a:r>
            <a:r>
              <a:rPr lang="en-US" altLang="zh-TW" baseline="30000" dirty="0" smtClean="0"/>
              <a:t>T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V</a:t>
            </a:r>
            <a:r>
              <a:rPr lang="en-US" altLang="zh-TW" baseline="30000" dirty="0" smtClean="0"/>
              <a:t>T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,…, </a:t>
            </a:r>
            <a:r>
              <a:rPr lang="en-US" altLang="zh-TW" dirty="0" err="1" smtClean="0"/>
              <a:t>V</a:t>
            </a:r>
            <a:r>
              <a:rPr lang="en-US" altLang="zh-TW" baseline="30000" dirty="0" err="1" smtClean="0"/>
              <a:t>T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m</a:t>
            </a:r>
            <a:endParaRPr lang="en-US" altLang="zh-TW" baseline="-25000" dirty="0" smtClean="0"/>
          </a:p>
          <a:p>
            <a:r>
              <a:rPr lang="zh-TW" altLang="en-US" baseline="-25000" dirty="0" smtClean="0">
                <a:latin typeface="微軟正黑體" pitchFamily="34" charset="-120"/>
                <a:ea typeface="微軟正黑體" pitchFamily="34" charset="-120"/>
              </a:rPr>
              <a:t>投影後資料的變異數</a:t>
            </a:r>
            <a:r>
              <a:rPr lang="en-US" altLang="zh-TW" baseline="-25000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en-US" altLang="zh-TW" dirty="0" smtClean="0"/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27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974364"/>
              </p:ext>
            </p:extLst>
          </p:nvPr>
        </p:nvGraphicFramePr>
        <p:xfrm>
          <a:off x="2419350" y="3573463"/>
          <a:ext cx="7640638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方程式" r:id="rId3" imgW="3860640" imgH="1091880" progId="Equation.3">
                  <p:embed/>
                </p:oleObj>
              </mc:Choice>
              <mc:Fallback>
                <p:oleObj name="方程式" r:id="rId3" imgW="386064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573463"/>
                        <a:ext cx="7640638" cy="230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503712" y="609329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400" dirty="0">
                <a:latin typeface="微軟正黑體" pitchFamily="34" charset="-120"/>
                <a:ea typeface="微軟正黑體" pitchFamily="34" charset="-120"/>
              </a:rPr>
              <a:t>Σ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 covariance matrix of all points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4889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12224" y="6237313"/>
            <a:ext cx="2133600" cy="365125"/>
          </a:xfrm>
        </p:spPr>
        <p:txBody>
          <a:bodyPr/>
          <a:lstStyle/>
          <a:p>
            <a:fld id="{68A3FD6A-CD28-4AD1-997B-38CF7B9E77E7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703512" y="458112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Covariance matrix:  </a:t>
            </a:r>
            <a:endParaRPr lang="zh-TW" altLang="en-US" sz="20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135560" y="5229200"/>
          <a:ext cx="3024336" cy="1080120"/>
        </p:xfrm>
        <a:graphic>
          <a:graphicData uri="http://schemas.openxmlformats.org/drawingml/2006/table">
            <a:tbl>
              <a:tblPr/>
              <a:tblGrid>
                <a:gridCol w="1008112"/>
                <a:gridCol w="1008112"/>
                <a:gridCol w="1008112"/>
              </a:tblGrid>
              <a:tr h="36004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350.00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5.00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74.17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5.00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520.14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427.02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74.17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427.02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382.14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6240016" y="46531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Covariance matrix:  </a:t>
            </a:r>
            <a:endParaRPr lang="zh-TW" altLang="en-US" sz="20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888089" y="5229200"/>
          <a:ext cx="2880321" cy="1080120"/>
        </p:xfrm>
        <a:graphic>
          <a:graphicData uri="http://schemas.openxmlformats.org/drawingml/2006/table">
            <a:tbl>
              <a:tblPr/>
              <a:tblGrid>
                <a:gridCol w="960107"/>
                <a:gridCol w="960107"/>
                <a:gridCol w="960107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1703512" y="3326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Original data: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40016" y="3326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Normalized data: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33587"/>
              </p:ext>
            </p:extLst>
          </p:nvPr>
        </p:nvGraphicFramePr>
        <p:xfrm>
          <a:off x="1388881" y="622311"/>
          <a:ext cx="4176464" cy="345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  <a:gridCol w="925195"/>
                <a:gridCol w="1548493"/>
                <a:gridCol w="982697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Design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Performance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58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74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68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55.00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59.86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60.14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18.71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22.81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19.55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06476"/>
              </p:ext>
            </p:extLst>
          </p:nvPr>
        </p:nvGraphicFramePr>
        <p:xfrm>
          <a:off x="6603809" y="808950"/>
          <a:ext cx="4176464" cy="345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  <a:gridCol w="925195"/>
                <a:gridCol w="1548493"/>
                <a:gridCol w="982697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Design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Performance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-0.11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0.40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0.50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1.78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-0.52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en-US" altLang="zh-TW" sz="16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375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847528" y="18864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假設資料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投影至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normalized vector V: (1/3, 2/3, 2/3 )</a:t>
            </a:r>
            <a:r>
              <a:rPr lang="en-US" altLang="zh-TW" sz="2000" baseline="30000" dirty="0">
                <a:latin typeface="微軟正黑體" pitchFamily="34" charset="-120"/>
                <a:ea typeface="微軟正黑體" pitchFamily="34" charset="-120"/>
              </a:rPr>
              <a:t>T</a:t>
            </a:r>
            <a:endParaRPr lang="zh-TW" altLang="en-US" sz="2000" baseline="30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91544" y="1196752"/>
          <a:ext cx="4176464" cy="345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  <a:gridCol w="925195"/>
                <a:gridCol w="1548493"/>
                <a:gridCol w="982697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Design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Performance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-0.11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0.40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0.50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1.78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-0.52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063552" y="8367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投影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600056" y="1196753"/>
          <a:ext cx="3168352" cy="386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942"/>
                <a:gridCol w="2226410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1/3*Design+</a:t>
                      </a:r>
                      <a:b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2/3*Performance+</a:t>
                      </a:r>
                      <a:b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2/3*Space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-0.6034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-1.0572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0.5923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-1.4706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0.8359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2.5153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-0.8122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1.3953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672064" y="8367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投影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07568" y="55892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1.9467 = (1/3, 2/3, 2/3) </a:t>
            </a:r>
            <a:endParaRPr lang="zh-TW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583833" y="5229200"/>
          <a:ext cx="2880321" cy="1080120"/>
        </p:xfrm>
        <a:graphic>
          <a:graphicData uri="http://schemas.openxmlformats.org/drawingml/2006/table">
            <a:tbl>
              <a:tblPr/>
              <a:tblGrid>
                <a:gridCol w="960107"/>
                <a:gridCol w="960107"/>
                <a:gridCol w="960107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536160" y="5301208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(1/3)</a:t>
            </a:r>
          </a:p>
          <a:p>
            <a:r>
              <a:rPr lang="en-US" altLang="zh-TW" dirty="0"/>
              <a:t>(2/3)</a:t>
            </a:r>
          </a:p>
          <a:p>
            <a:r>
              <a:rPr lang="en-US" altLang="zh-TW" dirty="0"/>
              <a:t>(2/3)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714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Machine learning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65" y="233664"/>
            <a:ext cx="4472189" cy="6314730"/>
          </a:xfrm>
        </p:spPr>
      </p:pic>
      <p:sp>
        <p:nvSpPr>
          <p:cNvPr id="6" name="矩形 5"/>
          <p:cNvSpPr/>
          <p:nvPr/>
        </p:nvSpPr>
        <p:spPr>
          <a:xfrm>
            <a:off x="295999" y="6363728"/>
            <a:ext cx="451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http://m-learning.isu.edu.tw/index.php?gid=6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5999" y="2205843"/>
            <a:ext cx="67745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機器學習 </a:t>
            </a:r>
            <a:r>
              <a:rPr lang="en-US" altLang="zh-TW" sz="2400" dirty="0"/>
              <a:t>(machine learning) </a:t>
            </a:r>
            <a:r>
              <a:rPr lang="zh-TW" altLang="en-US" sz="2400" dirty="0"/>
              <a:t>之主要目的是對給定的一些量測或觀測</a:t>
            </a:r>
            <a:r>
              <a:rPr lang="zh-TW" altLang="en-US" sz="2400" dirty="0" smtClean="0"/>
              <a:t>資料建立</a:t>
            </a:r>
            <a:r>
              <a:rPr lang="zh-TW" altLang="en-US" sz="2400" dirty="0"/>
              <a:t>一個預測模型</a:t>
            </a:r>
            <a:r>
              <a:rPr lang="en-US" altLang="zh-TW" sz="2400" dirty="0"/>
              <a:t>(</a:t>
            </a:r>
            <a:r>
              <a:rPr lang="zh-TW" altLang="en-US" sz="2400" dirty="0"/>
              <a:t>即學習機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當</a:t>
            </a:r>
            <a:r>
              <a:rPr lang="zh-TW" altLang="en-US" sz="2400" dirty="0"/>
              <a:t>有新的輸入資料時，這已經訓練好的預測模型就可以預測出相對的輸出值</a:t>
            </a:r>
            <a:r>
              <a:rPr lang="zh-TW" altLang="en-US" sz="2400" dirty="0" smtClean="0"/>
              <a:t>。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與統計中之回歸曲線類似</a:t>
            </a:r>
            <a:r>
              <a:rPr lang="en-US" altLang="zh-TW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5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6" name="圖片 5" descr="pca_rotataion.PNG"/>
          <p:cNvPicPr>
            <a:picLocks noChangeAspect="1"/>
          </p:cNvPicPr>
          <p:nvPr/>
        </p:nvPicPr>
        <p:blipFill>
          <a:blip r:embed="rId2" cstate="print"/>
          <a:srcRect l="7087" t="12679" r="43301" b="20756"/>
          <a:stretch>
            <a:fillRect/>
          </a:stretch>
        </p:blipFill>
        <p:spPr>
          <a:xfrm>
            <a:off x="1847528" y="764704"/>
            <a:ext cx="3960440" cy="2880320"/>
          </a:xfrm>
          <a:prstGeom prst="rect">
            <a:avLst/>
          </a:prstGeom>
        </p:spPr>
      </p:pic>
      <p:pic>
        <p:nvPicPr>
          <p:cNvPr id="7" name="圖片 6" descr="pca_rotataion2.PNG"/>
          <p:cNvPicPr>
            <a:picLocks noChangeAspect="1"/>
          </p:cNvPicPr>
          <p:nvPr/>
        </p:nvPicPr>
        <p:blipFill>
          <a:blip r:embed="rId3" cstate="print"/>
          <a:srcRect l="6300" t="3170" r="39363" b="30265"/>
          <a:stretch>
            <a:fillRect/>
          </a:stretch>
        </p:blipFill>
        <p:spPr>
          <a:xfrm>
            <a:off x="1775520" y="4077072"/>
            <a:ext cx="4104456" cy="2448272"/>
          </a:xfrm>
          <a:prstGeom prst="rect">
            <a:avLst/>
          </a:prstGeom>
        </p:spPr>
      </p:pic>
      <p:pic>
        <p:nvPicPr>
          <p:cNvPr id="8" name="圖片 7" descr="pca_rotataion3.PNG"/>
          <p:cNvPicPr>
            <a:picLocks noChangeAspect="1"/>
          </p:cNvPicPr>
          <p:nvPr/>
        </p:nvPicPr>
        <p:blipFill>
          <a:blip r:embed="rId4" cstate="print"/>
          <a:srcRect l="5113" t="13548" r="45275" b="23057"/>
          <a:stretch>
            <a:fillRect/>
          </a:stretch>
        </p:blipFill>
        <p:spPr>
          <a:xfrm>
            <a:off x="6131496" y="2564904"/>
            <a:ext cx="4536504" cy="288032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528048" y="148478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如何找出投影</a:t>
            </a:r>
            <a:r>
              <a:rPr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4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後，具有最大變異數的方向</a:t>
            </a:r>
            <a:r>
              <a:rPr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5847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Principal component analysis (PCA)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03512" y="1412776"/>
            <a:ext cx="8229600" cy="676672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投影後，變異數為最大值的投影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方向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31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3038"/>
              </p:ext>
            </p:extLst>
          </p:nvPr>
        </p:nvGraphicFramePr>
        <p:xfrm>
          <a:off x="4854575" y="2060575"/>
          <a:ext cx="25177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方程式" r:id="rId4" imgW="1130040" imgH="355320" progId="Equation.3">
                  <p:embed/>
                </p:oleObj>
              </mc:Choice>
              <mc:Fallback>
                <p:oleObj name="方程式" r:id="rId4" imgW="11300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2060575"/>
                        <a:ext cx="251777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063552" y="285293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||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||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= 1 =&gt;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-1=0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Lagrange multiplier: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849423"/>
              </p:ext>
            </p:extLst>
          </p:nvPr>
        </p:nvGraphicFramePr>
        <p:xfrm>
          <a:off x="2571750" y="4292600"/>
          <a:ext cx="393065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方程式" r:id="rId6" imgW="1917360" imgH="1054080" progId="Equation.3">
                  <p:embed/>
                </p:oleObj>
              </mc:Choice>
              <mc:Fallback>
                <p:oleObj name="方程式" r:id="rId6" imgW="191736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292600"/>
                        <a:ext cx="3930650" cy="216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888088" y="436510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最佳旋轉方向為共變異數矩陣的</a:t>
            </a:r>
            <a:r>
              <a:rPr lang="en-US" altLang="zh-TW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eigenvector且為unit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vector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此</a:t>
            </a:r>
            <a:r>
              <a:rPr lang="en-US" altLang="zh-TW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eigenvector的</a:t>
            </a:r>
            <a:r>
              <a:rPr lang="el-GR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λ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值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eigenvalue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為所求出</a:t>
            </a:r>
            <a:r>
              <a:rPr lang="el-GR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λ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的最大值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231904" y="32129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  <a:hlinkClick r:id="rId8"/>
              </a:rPr>
              <a:t>Lagrange 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  <a:hlinkClick r:id="rId8"/>
              </a:rPr>
              <a:t>multiplier介紹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67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fld id="{68A3FD6A-CD28-4AD1-997B-38CF7B9E77E7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97201"/>
              </p:ext>
            </p:extLst>
          </p:nvPr>
        </p:nvGraphicFramePr>
        <p:xfrm>
          <a:off x="427703" y="2979301"/>
          <a:ext cx="5353664" cy="362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398"/>
                <a:gridCol w="1257422"/>
                <a:gridCol w="1257422"/>
                <a:gridCol w="1257422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Design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Performance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-0.11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0.40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0.50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1.78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-0.52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(n-1)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40025" y="692696"/>
          <a:ext cx="2880321" cy="1080120"/>
        </p:xfrm>
        <a:graphic>
          <a:graphicData uri="http://schemas.openxmlformats.org/drawingml/2006/table">
            <a:tbl>
              <a:tblPr/>
              <a:tblGrid>
                <a:gridCol w="960107"/>
                <a:gridCol w="960107"/>
                <a:gridCol w="960107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524000" y="26064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Covariance matrix:  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08376" y="116633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/>
              <a:t>Eigenvalues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0.023272</a:t>
            </a:r>
          </a:p>
          <a:p>
            <a:r>
              <a:rPr lang="en-US" altLang="zh-TW" sz="2000" dirty="0"/>
              <a:t>Eigenvectors: (0.13868, 0.69254,  -0.70792)</a:t>
            </a:r>
            <a:r>
              <a:rPr lang="en-US" altLang="zh-TW" sz="2000" baseline="30000" dirty="0"/>
              <a:t>T</a:t>
            </a:r>
          </a:p>
          <a:p>
            <a:endParaRPr lang="en-US" altLang="zh-TW" sz="2000" dirty="0"/>
          </a:p>
          <a:p>
            <a:r>
              <a:rPr lang="en-US" altLang="zh-TW" sz="2000" dirty="0" err="1"/>
              <a:t>Eigenvalues</a:t>
            </a:r>
            <a:r>
              <a:rPr lang="en-US" altLang="zh-TW" sz="2000" dirty="0"/>
              <a:t>: 0.995251</a:t>
            </a:r>
          </a:p>
          <a:p>
            <a:r>
              <a:rPr lang="en-US" altLang="zh-TW" sz="2000" dirty="0"/>
              <a:t>Eigenvectors:  (0.978264,, -0.010942)</a:t>
            </a:r>
            <a:r>
              <a:rPr lang="en-US" altLang="zh-TW" sz="2000" baseline="30000" dirty="0"/>
              <a:t>T</a:t>
            </a:r>
          </a:p>
          <a:p>
            <a:endParaRPr lang="en-US" altLang="zh-TW" sz="2000" dirty="0"/>
          </a:p>
          <a:p>
            <a:r>
              <a:rPr lang="en-US" altLang="zh-TW" sz="2000" dirty="0" err="1">
                <a:solidFill>
                  <a:srgbClr val="FF0000"/>
                </a:solidFill>
              </a:rPr>
              <a:t>Eigenvalues</a:t>
            </a:r>
            <a:r>
              <a:rPr lang="en-US" altLang="zh-TW" sz="2000" dirty="0">
                <a:solidFill>
                  <a:srgbClr val="FF0000"/>
                </a:solidFill>
              </a:rPr>
              <a:t>: 1.981477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Eigenvectors: (0.15417, 0.69102, 0.70621)</a:t>
            </a:r>
            <a:r>
              <a:rPr lang="en-US" altLang="zh-TW" sz="2000" baseline="30000" dirty="0">
                <a:solidFill>
                  <a:srgbClr val="FF0000"/>
                </a:solidFill>
              </a:rPr>
              <a:t>T</a:t>
            </a:r>
            <a:endParaRPr lang="zh-TW" altLang="en-US" sz="20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51533"/>
              </p:ext>
            </p:extLst>
          </p:nvPr>
        </p:nvGraphicFramePr>
        <p:xfrm>
          <a:off x="6528048" y="2690709"/>
          <a:ext cx="4139952" cy="386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823"/>
                <a:gridCol w="2630129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0.15417*Design+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0.69102*Performance+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0.70621*Space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-0.3203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-1.3160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0.6711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-1.5911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0.9252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2.3785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-0.7474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 (n-1)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1.4076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703512" y="24865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Normalized data: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59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96008" y="116632"/>
            <a:ext cx="8892480" cy="2448272"/>
          </a:xfrm>
        </p:spPr>
        <p:txBody>
          <a:bodyPr>
            <a:normAutofit/>
          </a:bodyPr>
          <a:lstStyle/>
          <a:p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任意兩個eigenvectors均為正交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(orthogonal)</a:t>
            </a:r>
            <a:br>
              <a:rPr lang="en-US" altLang="zh-TW" sz="2400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/>
              <a:t>(i.e. &lt;v</a:t>
            </a:r>
            <a:r>
              <a:rPr lang="en-US" altLang="zh-TW" sz="2400" i="1" baseline="-25000" dirty="0"/>
              <a:t>i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v</a:t>
            </a:r>
            <a:r>
              <a:rPr lang="en-US" altLang="zh-TW" sz="2400" i="1" baseline="-25000" dirty="0" err="1"/>
              <a:t>j</a:t>
            </a:r>
            <a:r>
              <a:rPr lang="en-US" altLang="zh-TW" sz="2400" dirty="0"/>
              <a:t>&gt;=0 if </a:t>
            </a:r>
            <a:r>
              <a:rPr lang="en-US" altLang="zh-TW" sz="2400" i="1" dirty="0" err="1"/>
              <a:t>i</a:t>
            </a:r>
            <a:r>
              <a:rPr lang="en-US" altLang="zh-TW" sz="2400" i="1" dirty="0"/>
              <a:t> is</a:t>
            </a:r>
            <a:r>
              <a:rPr lang="en-US" altLang="zh-TW" sz="2400" dirty="0"/>
              <a:t> not equal to </a:t>
            </a:r>
            <a:r>
              <a:rPr lang="en-US" altLang="zh-TW" sz="2400" i="1" dirty="0"/>
              <a:t>j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所以與最大投影方向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正交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，且變異數為第二大投影方向，即為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covariace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matrix中第二大eigenvalue所對應的eigenvector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以此類推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703512" y="2132857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chemeClr val="accent5">
                    <a:lumMod val="75000"/>
                  </a:schemeClr>
                </a:solidFill>
              </a:rPr>
              <a:t>Eigenvalues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: 0.995251</a:t>
            </a:r>
          </a:p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Eigenvectors:  (0.978264,  -0.207074, -0.010942)</a:t>
            </a:r>
            <a:r>
              <a:rPr lang="en-US" altLang="zh-TW" baseline="30000" dirty="0">
                <a:solidFill>
                  <a:schemeClr val="accent5">
                    <a:lumMod val="75000"/>
                  </a:schemeClr>
                </a:solidFill>
              </a:rPr>
              <a:t>T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991544" y="2852937"/>
          <a:ext cx="3816424" cy="386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880320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0.978264*Design+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(-0.207074)*Performance+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(-0.010942)*Space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-1.56881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1.28278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-0.39426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0.54382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-0.44986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1.01407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-0.42773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0.99762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6420544" y="21328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err="1"/>
              <a:t>Eigenvalues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0.023272</a:t>
            </a:r>
          </a:p>
          <a:p>
            <a:r>
              <a:rPr lang="en-US" altLang="zh-TW" dirty="0"/>
              <a:t>Eigenvectors: (0.13868, 0.69254,  -0.70792)</a:t>
            </a:r>
            <a:r>
              <a:rPr lang="en-US" altLang="zh-TW" baseline="30000" dirty="0"/>
              <a:t>T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528048" y="2852937"/>
          <a:ext cx="3816424" cy="386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880320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0.13868*Design+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0.69254*Performance+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(-0.70792)*Space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-0.1404378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0.1228879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0.1078619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-0.1401297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0.2176299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-0.1616754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-0.0061367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0.15255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730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Contribution of the components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063552" y="1628801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資料分散程度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= 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不同主成份變異數之和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主成份對資料的貢獻程度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= 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主成份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的變異數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資料分散程度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845073"/>
              </p:ext>
            </p:extLst>
          </p:nvPr>
        </p:nvGraphicFramePr>
        <p:xfrm>
          <a:off x="1847528" y="2708920"/>
          <a:ext cx="8496942" cy="31683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37713"/>
                <a:gridCol w="1037713"/>
                <a:gridCol w="1005617"/>
                <a:gridCol w="1147368"/>
                <a:gridCol w="659208"/>
                <a:gridCol w="1052483"/>
                <a:gridCol w="1094247"/>
                <a:gridCol w="1462593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Eigen-</a:t>
                      </a:r>
                      <a:b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value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Eigenvector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微軟正黑體"/>
                      </a:endParaRPr>
                    </a:p>
                  </a:txBody>
                  <a:tcPr marL="6560" marR="6560" marT="65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微軟正黑體"/>
                      </a:endParaRPr>
                    </a:p>
                  </a:txBody>
                  <a:tcPr marL="6560" marR="6560" marT="65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r>
                        <a:rPr lang="en-US" sz="1800" b="1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sz="1800" b="1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sz="1800" b="1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(n-1)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Variance</a:t>
                      </a:r>
                      <a:br>
                        <a:rPr lang="en-US" sz="1800" b="1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sz="1800" b="1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(n-1)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contrib.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cumulative contrib.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1.981477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0.15417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0.69102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0.70621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1.408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1.98133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66.05%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66.05%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dirty="0" smtClean="0"/>
                        <a:t>0.995251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0.97826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-0.20707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-0.01094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0.998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0.99524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33.18%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99.22%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dirty="0" smtClean="0"/>
                        <a:t>0.023272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0.13868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0.69254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-0.70792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0.153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0.023271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0.78%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710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606511" y="473041"/>
            <a:ext cx="533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Scikit.learn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PCA 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module</a:t>
            </a:r>
            <a:endParaRPr lang="zh-TW" altLang="en-US" sz="3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9715" y="1524258"/>
            <a:ext cx="86278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import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numpy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as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np</a:t>
            </a:r>
            <a:endParaRPr lang="en-US" altLang="zh-TW"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import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sklearn</a:t>
            </a:r>
            <a:r>
              <a:rPr lang="en-US" altLang="zh-TW" sz="280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decomposition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as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decomp</a:t>
            </a:r>
            <a:endParaRPr lang="en-US" altLang="zh-TW"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en-US" altLang="zh-TW" sz="28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8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data 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np</a:t>
            </a:r>
            <a:r>
              <a:rPr lang="en-US" altLang="zh-TW" sz="280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array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([[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25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60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58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],[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75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35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40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],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[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50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74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68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],</a:t>
            </a:r>
            <a:endParaRPr lang="en-US" altLang="zh-TW"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zh-TW" altLang="en-US" sz="2800" dirty="0">
                <a:solidFill>
                  <a:srgbClr val="000000"/>
                </a:solidFill>
                <a:highlight>
                  <a:srgbClr val="FFFFFF"/>
                </a:highlight>
              </a:rPr>
              <a:t>	     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[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60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zh-TW" altLang="en-US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30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zh-TW" altLang="en-US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40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],[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50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zh-TW" altLang="en-US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80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zh-TW" altLang="en-US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70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],[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80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zh-TW" altLang="en-US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90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zh-TW" altLang="en-US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95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],</a:t>
            </a:r>
            <a:endParaRPr lang="zh-TW" altLang="en-US"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             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[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45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50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50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]],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dtype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np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float64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altLang="zh-TW"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x 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data 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-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data</a:t>
            </a:r>
            <a:r>
              <a:rPr lang="en-US" altLang="zh-TW" sz="280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mean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))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/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data</a:t>
            </a:r>
            <a:r>
              <a:rPr lang="en-US" altLang="zh-TW" sz="280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std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0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ddof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FF"/>
                </a:highlight>
              </a:rPr>
              <a:t>1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altLang="zh-TW"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pca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decomp</a:t>
            </a:r>
            <a:r>
              <a:rPr lang="en-US" altLang="zh-TW" sz="280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PCA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endParaRPr lang="en-US" altLang="zh-TW"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results 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pca</a:t>
            </a:r>
            <a:r>
              <a:rPr lang="en-US" altLang="zh-TW" sz="280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fit_transform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x</a:t>
            </a:r>
            <a:r>
              <a:rPr lang="en-US" altLang="zh-TW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altLang="zh-TW"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print</a:t>
            </a:r>
            <a:r>
              <a:rPr lang="en-US" altLang="zh-TW" sz="2800" dirty="0">
                <a:solidFill>
                  <a:srgbClr val="000000"/>
                </a:solidFill>
                <a:highlight>
                  <a:srgbClr val="FFFFFF"/>
                </a:highlight>
              </a:rPr>
              <a:t> results</a:t>
            </a:r>
          </a:p>
          <a:p>
            <a:r>
              <a:rPr lang="en-US" altLang="zh-TW" sz="2800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print</a:t>
            </a:r>
            <a:r>
              <a:rPr lang="en-US" altLang="zh-TW" sz="28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pca</a:t>
            </a:r>
            <a:r>
              <a:rPr lang="en-US" altLang="zh-TW" sz="280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800" dirty="0" err="1">
                <a:solidFill>
                  <a:srgbClr val="000000"/>
                </a:solidFill>
                <a:highlight>
                  <a:srgbClr val="FFFFFF"/>
                </a:highlight>
              </a:rPr>
              <a:t>explained_variance</a:t>
            </a:r>
            <a:r>
              <a:rPr lang="en-US" altLang="zh-TW" sz="28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_</a:t>
            </a:r>
            <a:endParaRPr lang="en-US" altLang="zh-TW" sz="28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06145" y="1961011"/>
            <a:ext cx="441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8000"/>
                </a:solidFill>
                <a:highlight>
                  <a:srgbClr val="FFFFFF"/>
                </a:highlight>
              </a:rPr>
              <a:t>‘’‘</a:t>
            </a:r>
            <a:r>
              <a:rPr lang="zh-TW" altLang="en-US" dirty="0" smtClean="0">
                <a:solidFill>
                  <a:srgbClr val="FF8000"/>
                </a:solidFill>
                <a:highlight>
                  <a:srgbClr val="FFFFFF"/>
                </a:highlight>
              </a:rPr>
              <a:t>投影</a:t>
            </a:r>
            <a:r>
              <a:rPr lang="zh-TW" altLang="en-US" dirty="0">
                <a:solidFill>
                  <a:srgbClr val="FF8000"/>
                </a:solidFill>
                <a:highlight>
                  <a:srgbClr val="FFFFFF"/>
                </a:highlight>
              </a:rPr>
              <a:t>後的</a:t>
            </a:r>
            <a:r>
              <a:rPr lang="zh-TW" altLang="en-US" dirty="0" smtClean="0">
                <a:solidFill>
                  <a:srgbClr val="FF8000"/>
                </a:solidFill>
                <a:highlight>
                  <a:srgbClr val="FFFFFF"/>
                </a:highlight>
              </a:rPr>
              <a:t>結果 </a:t>
            </a:r>
            <a:r>
              <a:rPr lang="en-US" altLang="zh-TW" dirty="0" smtClean="0">
                <a:solidFill>
                  <a:srgbClr val="FF8000"/>
                </a:solidFill>
                <a:highlight>
                  <a:srgbClr val="FFFFFF"/>
                </a:highlight>
              </a:rPr>
              <a:t>results:</a:t>
            </a:r>
            <a:endParaRPr lang="zh-TW" altLang="en-US" dirty="0">
              <a:solidFill>
                <a:srgbClr val="FF8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[[-0.32030663 -1.56880996  0.14043785]</a:t>
            </a:r>
          </a:p>
          <a:p>
            <a:r>
              <a:rPr lang="zh-TW" altLang="en-US" dirty="0">
                <a:solidFill>
                  <a:srgbClr val="FF8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[-1.31600878  1.2827751  -0.12288786]</a:t>
            </a:r>
          </a:p>
          <a:p>
            <a:r>
              <a:rPr lang="zh-TW" altLang="en-US" dirty="0">
                <a:solidFill>
                  <a:srgbClr val="FF8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[ 0.67115598 -0.39426102 -0.10786191]</a:t>
            </a:r>
          </a:p>
          <a:p>
            <a:r>
              <a:rPr lang="zh-TW" altLang="en-US" dirty="0">
                <a:solidFill>
                  <a:srgbClr val="FF8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[-1.5911145   0.54381675  0.14012974]</a:t>
            </a:r>
          </a:p>
          <a:p>
            <a:r>
              <a:rPr lang="zh-TW" altLang="en-US" dirty="0">
                <a:solidFill>
                  <a:srgbClr val="FF8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[ 0.92520128 -0.44985789 -0.21762992]</a:t>
            </a:r>
          </a:p>
          <a:p>
            <a:r>
              <a:rPr lang="zh-TW" altLang="en-US" dirty="0">
                <a:solidFill>
                  <a:srgbClr val="FF8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[ 2.37856089  1.01406517  0.16167543]</a:t>
            </a:r>
          </a:p>
          <a:p>
            <a:r>
              <a:rPr lang="zh-TW" altLang="en-US" dirty="0">
                <a:solidFill>
                  <a:srgbClr val="FF8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[-0.74748824 -0.42772814  0.00613666]]</a:t>
            </a:r>
          </a:p>
          <a:p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'''</a:t>
            </a:r>
            <a:endParaRPr lang="zh-TW" altLang="en-US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11844" y="5103544"/>
            <a:ext cx="3972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'''</a:t>
            </a:r>
          </a:p>
          <a:p>
            <a:r>
              <a:rPr lang="zh-TW" altLang="en-US" dirty="0">
                <a:solidFill>
                  <a:srgbClr val="FF8000"/>
                </a:solidFill>
                <a:highlight>
                  <a:srgbClr val="FFFFFF"/>
                </a:highlight>
              </a:rPr>
              <a:t> 此處計算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variance</a:t>
            </a:r>
            <a:r>
              <a:rPr lang="zh-TW" altLang="en-US" dirty="0">
                <a:solidFill>
                  <a:srgbClr val="FF8000"/>
                </a:solidFill>
                <a:highlight>
                  <a:srgbClr val="FFFFFF"/>
                </a:highlight>
              </a:rPr>
              <a:t>為</a:t>
            </a:r>
            <a:r>
              <a:rPr lang="en-US" altLang="zh-TW" dirty="0" err="1">
                <a:solidFill>
                  <a:srgbClr val="FF8000"/>
                </a:solidFill>
                <a:highlight>
                  <a:srgbClr val="FFFFFF"/>
                </a:highlight>
              </a:rPr>
              <a:t>unibias</a:t>
            </a:r>
            <a:endParaRPr lang="en-US" altLang="zh-TW" dirty="0">
              <a:solidFill>
                <a:srgbClr val="FF8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[ 1.69840845  0.85307239  0.01994773]</a:t>
            </a:r>
          </a:p>
          <a:p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'''</a:t>
            </a:r>
            <a:endParaRPr lang="zh-TW" altLang="en-US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83923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Linear </a:t>
            </a:r>
            <a:r>
              <a:rPr lang="en-US" altLang="zh-TW" dirty="0" err="1" smtClean="0"/>
              <a:t>discriminant</a:t>
            </a:r>
            <a:r>
              <a:rPr lang="en-US" altLang="zh-TW" dirty="0" smtClean="0"/>
              <a:t> analysis (LDA)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8645" y="1342500"/>
            <a:ext cx="10530349" cy="216024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也稱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Fisher linear 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discriminant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(FLD)</a:t>
            </a:r>
          </a:p>
          <a:p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PCA是將資料投影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至variance最大的方向，但不一定是分類效果最佳的方向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LDA是將資料投影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（旋轉）至分類效果最佳的方向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5" name="圖片 4" descr="pca_lda_comparison.PNG"/>
          <p:cNvPicPr>
            <a:picLocks noChangeAspect="1"/>
          </p:cNvPicPr>
          <p:nvPr/>
        </p:nvPicPr>
        <p:blipFill>
          <a:blip r:embed="rId2" cstate="print"/>
          <a:srcRect t="16756" r="15350"/>
          <a:stretch>
            <a:fillRect/>
          </a:stretch>
        </p:blipFill>
        <p:spPr>
          <a:xfrm>
            <a:off x="2639616" y="3257226"/>
            <a:ext cx="6696744" cy="36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1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Symbol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/>
              <a:t>L </a:t>
            </a:r>
            <a:r>
              <a:rPr lang="en-US" altLang="zh-TW" dirty="0" smtClean="0"/>
              <a:t>: number of  classes (</a:t>
            </a:r>
            <a:r>
              <a:rPr lang="zh-TW" altLang="en-US" dirty="0"/>
              <a:t>總</a:t>
            </a:r>
            <a:r>
              <a:rPr lang="zh-TW" altLang="en-US" dirty="0" smtClean="0"/>
              <a:t>類別數</a:t>
            </a:r>
            <a:r>
              <a:rPr lang="en-US" altLang="zh-TW" dirty="0" smtClean="0"/>
              <a:t>)</a:t>
            </a:r>
          </a:p>
          <a:p>
            <a:r>
              <a:rPr lang="en-US" altLang="zh-TW" i="1" dirty="0" err="1" smtClean="0"/>
              <a:t>n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:  number of samples in class 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 (</a:t>
            </a:r>
            <a:r>
              <a:rPr lang="zh-TW" altLang="en-US" dirty="0" smtClean="0"/>
              <a:t>第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個類別的資料筆數</a:t>
            </a:r>
            <a:r>
              <a:rPr lang="en-US" altLang="zh-TW" i="1" dirty="0" smtClean="0"/>
              <a:t>) </a:t>
            </a:r>
          </a:p>
          <a:p>
            <a:r>
              <a:rPr lang="en-US" altLang="zh-TW" i="1" dirty="0" smtClean="0"/>
              <a:t>n </a:t>
            </a:r>
            <a:r>
              <a:rPr lang="en-US" altLang="zh-TW" dirty="0" smtClean="0"/>
              <a:t>: number of  all samples (</a:t>
            </a:r>
            <a:r>
              <a:rPr lang="zh-TW" altLang="en-US" dirty="0" smtClean="0"/>
              <a:t>全部類別數</a:t>
            </a:r>
            <a:r>
              <a:rPr lang="en-US" altLang="zh-TW" dirty="0" smtClean="0"/>
              <a:t>)</a:t>
            </a:r>
          </a:p>
          <a:p>
            <a:r>
              <a:rPr lang="en-US" altLang="zh-TW" b="1" i="1" dirty="0" smtClean="0"/>
              <a:t>x</a:t>
            </a:r>
            <a:r>
              <a:rPr lang="en-US" altLang="zh-TW" i="1" baseline="30000" dirty="0" smtClean="0"/>
              <a:t>(</a:t>
            </a:r>
            <a:r>
              <a:rPr lang="en-US" altLang="zh-TW" i="1" baseline="30000" dirty="0" err="1" smtClean="0"/>
              <a:t>i</a:t>
            </a:r>
            <a:r>
              <a:rPr lang="en-US" altLang="zh-TW" i="1" baseline="30000" dirty="0" smtClean="0"/>
              <a:t>)</a:t>
            </a:r>
            <a:r>
              <a:rPr lang="en-US" altLang="zh-TW" i="1" baseline="-25000" dirty="0" smtClean="0"/>
              <a:t>j</a:t>
            </a:r>
            <a:r>
              <a:rPr lang="en-US" altLang="zh-TW" dirty="0" smtClean="0"/>
              <a:t>: the </a:t>
            </a:r>
            <a:r>
              <a:rPr lang="en-US" altLang="zh-TW" i="1" dirty="0" smtClean="0"/>
              <a:t>j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sample in class </a:t>
            </a:r>
            <a:r>
              <a:rPr lang="en-US" altLang="zh-TW" i="1" dirty="0" smtClean="0"/>
              <a:t>I (</a:t>
            </a:r>
            <a:r>
              <a:rPr lang="zh-TW" altLang="en-US" dirty="0" smtClean="0"/>
              <a:t>在第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個類別的第</a:t>
            </a:r>
            <a:r>
              <a:rPr lang="en-US" altLang="zh-TW" dirty="0" smtClean="0"/>
              <a:t>j</a:t>
            </a:r>
            <a:r>
              <a:rPr lang="zh-TW" altLang="en-US" dirty="0" smtClean="0"/>
              <a:t>筆資料</a:t>
            </a:r>
            <a:r>
              <a:rPr lang="en-US" altLang="zh-TW" dirty="0" smtClean="0"/>
              <a:t>)</a:t>
            </a:r>
          </a:p>
          <a:p>
            <a:pPr lvl="1"/>
            <a:endParaRPr lang="en-US" altLang="zh-TW" i="1" dirty="0" smtClean="0"/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所以第</a:t>
            </a:r>
            <a:r>
              <a:rPr lang="en-US" altLang="zh-TW" i="1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i="1" dirty="0" smtClean="0"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別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i="1" baseline="30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i="1" baseline="300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i="1" baseline="30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baseline="-25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en-US" altLang="zh-TW" b="1" i="1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i="1" baseline="30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i="1" baseline="300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i="1" baseline="30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,…,</a:t>
            </a:r>
            <a:r>
              <a:rPr lang="en-US" altLang="zh-TW" b="1" i="1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i="1" baseline="30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i="1" baseline="300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i="1" baseline="30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i="1" baseline="-25000" dirty="0" err="1" smtClean="0">
                <a:latin typeface="微軟正黑體" pitchFamily="34" charset="-120"/>
                <a:ea typeface="微軟正黑體" pitchFamily="34" charset="-120"/>
              </a:rPr>
              <a:t>ni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個points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323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5520" y="1600201"/>
            <a:ext cx="8435280" cy="2980928"/>
          </a:xfrm>
        </p:spPr>
        <p:txBody>
          <a:bodyPr/>
          <a:lstStyle/>
          <a:p>
            <a:r>
              <a:rPr lang="en-US" altLang="zh-TW" dirty="0" smtClean="0"/>
              <a:t>We projected all points to vector </a:t>
            </a:r>
            <a:r>
              <a:rPr lang="en-US" altLang="zh-TW" b="1" dirty="0" smtClean="0"/>
              <a:t>v</a:t>
            </a:r>
          </a:p>
          <a:p>
            <a:r>
              <a:rPr lang="en-US" altLang="zh-TW" dirty="0" smtClean="0"/>
              <a:t>Coefficients: </a:t>
            </a:r>
            <a:br>
              <a:rPr lang="en-US" altLang="zh-TW" dirty="0" smtClean="0"/>
            </a:br>
            <a:r>
              <a:rPr lang="zh-TW" altLang="en-US" dirty="0" smtClean="0"/>
              <a:t>類別</a:t>
            </a:r>
            <a:r>
              <a:rPr lang="en-US" altLang="zh-TW" dirty="0" smtClean="0"/>
              <a:t>1: 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400" baseline="30000" dirty="0" err="1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,…,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400" baseline="30000" dirty="0" err="1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n1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, </a:t>
            </a:r>
            <a:br>
              <a:rPr lang="en-US" altLang="zh-TW" sz="2400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b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類別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L: 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400" baseline="30000" dirty="0" err="1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(L)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(L)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,…,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400" baseline="30000" dirty="0" err="1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(L)</a:t>
            </a:r>
            <a:r>
              <a:rPr lang="en-US" altLang="zh-TW" sz="2400" baseline="-25000" dirty="0" err="1" smtClean="0">
                <a:latin typeface="微軟正黑體" pitchFamily="34" charset="-120"/>
                <a:ea typeface="微軟正黑體" pitchFamily="34" charset="-120"/>
              </a:rPr>
              <a:t>Nc</a:t>
            </a:r>
            <a:endParaRPr lang="en-US" altLang="zh-TW" sz="2400" baseline="-250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aseline="-25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投影（旋轉）後，第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類的中心點之係數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值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38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50866"/>
              </p:ext>
            </p:extLst>
          </p:nvPr>
        </p:nvGraphicFramePr>
        <p:xfrm>
          <a:off x="3038475" y="4797425"/>
          <a:ext cx="5372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方程式" r:id="rId3" imgW="2400120" imgH="482400" progId="Equation.3">
                  <p:embed/>
                </p:oleObj>
              </mc:Choice>
              <mc:Fallback>
                <p:oleObj name="方程式" r:id="rId3" imgW="2400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4797425"/>
                        <a:ext cx="53721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974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投影片編號版面配置區 5"/>
          <p:cNvSpPr>
            <a:spLocks noGrp="1"/>
          </p:cNvSpPr>
          <p:nvPr>
            <p:ph type="sldNum" idx="12"/>
          </p:nvPr>
        </p:nvSpPr>
        <p:spPr>
          <a:xfrm>
            <a:off x="8077200" y="6012335"/>
            <a:ext cx="2133600" cy="365125"/>
          </a:xfrm>
        </p:spPr>
        <p:txBody>
          <a:bodyPr/>
          <a:lstStyle/>
          <a:p>
            <a:fld id="{69B878C8-FE33-4406-B993-8815FD83A9D3}" type="slidenum">
              <a:rPr lang="en-US" altLang="en-GB"/>
              <a:pPr/>
              <a:t>39</a:t>
            </a:fld>
            <a:endParaRPr lang="en-US" altLang="en-GB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Within &amp; between class scatter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2209800" y="5447185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Within-class scatter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指的是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同一類別內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資料的分散程度</a:t>
            </a:r>
            <a:endParaRPr lang="zh-TW" altLang="en-US" sz="24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4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Between-class scatter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指的是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不同類別間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資料的分散程度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19400" y="1484784"/>
            <a:ext cx="5867400" cy="3810000"/>
            <a:chOff x="816" y="1152"/>
            <a:chExt cx="3696" cy="2400"/>
          </a:xfrm>
        </p:grpSpPr>
        <p:pic>
          <p:nvPicPr>
            <p:cNvPr id="157701" name="Picture 5" descr="D:\temp\seminar\20080521\wi_be_scat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1296"/>
              <a:ext cx="2592" cy="2114"/>
            </a:xfrm>
            <a:prstGeom prst="rect">
              <a:avLst/>
            </a:prstGeom>
            <a:noFill/>
          </p:spPr>
        </p:pic>
        <p:sp>
          <p:nvSpPr>
            <p:cNvPr id="157702" name="Line 6"/>
            <p:cNvSpPr>
              <a:spLocks noChangeShapeType="1"/>
            </p:cNvSpPr>
            <p:nvPr/>
          </p:nvSpPr>
          <p:spPr bwMode="auto">
            <a:xfrm>
              <a:off x="1632" y="148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3" name="Line 7"/>
            <p:cNvSpPr>
              <a:spLocks noChangeShapeType="1"/>
            </p:cNvSpPr>
            <p:nvPr/>
          </p:nvSpPr>
          <p:spPr bwMode="auto">
            <a:xfrm>
              <a:off x="2400" y="148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4" name="Line 8"/>
            <p:cNvSpPr>
              <a:spLocks noChangeShapeType="1"/>
            </p:cNvSpPr>
            <p:nvPr/>
          </p:nvSpPr>
          <p:spPr bwMode="auto">
            <a:xfrm>
              <a:off x="1632" y="182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5" name="Line 9"/>
            <p:cNvSpPr>
              <a:spLocks noChangeShapeType="1"/>
            </p:cNvSpPr>
            <p:nvPr/>
          </p:nvSpPr>
          <p:spPr bwMode="auto">
            <a:xfrm>
              <a:off x="3148" y="16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6" name="Line 10"/>
            <p:cNvSpPr>
              <a:spLocks noChangeShapeType="1"/>
            </p:cNvSpPr>
            <p:nvPr/>
          </p:nvSpPr>
          <p:spPr bwMode="auto">
            <a:xfrm>
              <a:off x="3696" y="16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7" name="Line 11"/>
            <p:cNvSpPr>
              <a:spLocks noChangeShapeType="1"/>
            </p:cNvSpPr>
            <p:nvPr/>
          </p:nvSpPr>
          <p:spPr bwMode="auto">
            <a:xfrm>
              <a:off x="3148" y="201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8" name="Line 12"/>
            <p:cNvSpPr>
              <a:spLocks noChangeShapeType="1"/>
            </p:cNvSpPr>
            <p:nvPr/>
          </p:nvSpPr>
          <p:spPr bwMode="auto">
            <a:xfrm>
              <a:off x="2016" y="273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9" name="Line 13"/>
            <p:cNvSpPr>
              <a:spLocks noChangeShapeType="1"/>
            </p:cNvSpPr>
            <p:nvPr/>
          </p:nvSpPr>
          <p:spPr bwMode="auto">
            <a:xfrm>
              <a:off x="3456" y="273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10" name="Line 14"/>
            <p:cNvSpPr>
              <a:spLocks noChangeShapeType="1"/>
            </p:cNvSpPr>
            <p:nvPr/>
          </p:nvSpPr>
          <p:spPr bwMode="auto">
            <a:xfrm>
              <a:off x="2016" y="3072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11" name="Text Box 15"/>
            <p:cNvSpPr txBox="1">
              <a:spLocks noChangeArrowheads="1"/>
            </p:cNvSpPr>
            <p:nvPr/>
          </p:nvSpPr>
          <p:spPr bwMode="auto">
            <a:xfrm>
              <a:off x="2160" y="2784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rgbClr val="0066FF"/>
                  </a:solidFill>
                </a:rPr>
                <a:t>Between-class</a:t>
              </a:r>
            </a:p>
          </p:txBody>
        </p:sp>
        <p:sp>
          <p:nvSpPr>
            <p:cNvPr id="157712" name="Text Box 16"/>
            <p:cNvSpPr txBox="1">
              <a:spLocks noChangeArrowheads="1"/>
            </p:cNvSpPr>
            <p:nvPr/>
          </p:nvSpPr>
          <p:spPr bwMode="auto">
            <a:xfrm>
              <a:off x="1344" y="1152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>
                  <a:solidFill>
                    <a:srgbClr val="006600"/>
                  </a:solidFill>
                </a:rPr>
                <a:t>Within-class</a:t>
              </a:r>
            </a:p>
          </p:txBody>
        </p:sp>
        <p:sp>
          <p:nvSpPr>
            <p:cNvPr id="157713" name="Text Box 17"/>
            <p:cNvSpPr txBox="1">
              <a:spLocks noChangeArrowheads="1"/>
            </p:cNvSpPr>
            <p:nvPr/>
          </p:nvSpPr>
          <p:spPr bwMode="auto">
            <a:xfrm>
              <a:off x="2928" y="1152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>
                  <a:solidFill>
                    <a:srgbClr val="006600"/>
                  </a:solidFill>
                </a:rPr>
                <a:t>Within-class</a:t>
              </a:r>
            </a:p>
          </p:txBody>
        </p:sp>
        <p:sp>
          <p:nvSpPr>
            <p:cNvPr id="157714" name="Text Box 18"/>
            <p:cNvSpPr txBox="1">
              <a:spLocks noChangeArrowheads="1"/>
            </p:cNvSpPr>
            <p:nvPr/>
          </p:nvSpPr>
          <p:spPr bwMode="auto">
            <a:xfrm>
              <a:off x="816" y="225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>
                  <a:solidFill>
                    <a:srgbClr val="000000"/>
                  </a:solidFill>
                </a:rPr>
                <a:t>Class 1</a:t>
              </a:r>
            </a:p>
          </p:txBody>
        </p:sp>
        <p:sp>
          <p:nvSpPr>
            <p:cNvPr id="157715" name="Text Box 19"/>
            <p:cNvSpPr txBox="1">
              <a:spLocks noChangeArrowheads="1"/>
            </p:cNvSpPr>
            <p:nvPr/>
          </p:nvSpPr>
          <p:spPr bwMode="auto">
            <a:xfrm>
              <a:off x="3792" y="225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>
                  <a:solidFill>
                    <a:srgbClr val="000000"/>
                  </a:solidFill>
                </a:rPr>
                <a:t>Class 2</a:t>
              </a:r>
            </a:p>
          </p:txBody>
        </p:sp>
        <p:sp>
          <p:nvSpPr>
            <p:cNvPr id="157716" name="Line 20"/>
            <p:cNvSpPr>
              <a:spLocks noChangeShapeType="1"/>
            </p:cNvSpPr>
            <p:nvPr/>
          </p:nvSpPr>
          <p:spPr bwMode="auto">
            <a:xfrm rot="8108426">
              <a:off x="3503" y="2496"/>
              <a:ext cx="1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17" name="Line 21"/>
            <p:cNvSpPr>
              <a:spLocks noChangeShapeType="1"/>
            </p:cNvSpPr>
            <p:nvPr/>
          </p:nvSpPr>
          <p:spPr bwMode="auto">
            <a:xfrm rot="8108952">
              <a:off x="3887" y="2132"/>
              <a:ext cx="1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18" name="Line 22"/>
            <p:cNvSpPr>
              <a:spLocks noChangeShapeType="1"/>
            </p:cNvSpPr>
            <p:nvPr/>
          </p:nvSpPr>
          <p:spPr bwMode="auto">
            <a:xfrm rot="8105362">
              <a:off x="3648" y="2928"/>
              <a:ext cx="52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20" name="Line 24"/>
            <p:cNvSpPr>
              <a:spLocks noChangeShapeType="1"/>
            </p:cNvSpPr>
            <p:nvPr/>
          </p:nvSpPr>
          <p:spPr bwMode="auto">
            <a:xfrm flipV="1">
              <a:off x="3840" y="2688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8472264" y="394908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V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0" name="物件 29"/>
          <p:cNvGraphicFramePr>
            <a:graphicFrameLocks noChangeAspect="1"/>
          </p:cNvGraphicFramePr>
          <p:nvPr/>
        </p:nvGraphicFramePr>
        <p:xfrm>
          <a:off x="5375920" y="4669160"/>
          <a:ext cx="124687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方程式" r:id="rId5" imgW="596880" imgH="241200" progId="Equation.3">
                  <p:embed/>
                </p:oleObj>
              </mc:Choice>
              <mc:Fallback>
                <p:oleObj name="方程式" r:id="rId5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20" y="4669160"/>
                        <a:ext cx="1246875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7032105" y="3877072"/>
          <a:ext cx="743719" cy="29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方程式" r:id="rId7" imgW="596880" imgH="241200" progId="Equation.3">
                  <p:embed/>
                </p:oleObj>
              </mc:Choice>
              <mc:Fallback>
                <p:oleObj name="方程式" r:id="rId7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105" y="3877072"/>
                        <a:ext cx="743719" cy="2999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6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Machine learning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zh-TW" sz="3200" dirty="0">
                <a:solidFill>
                  <a:srgbClr val="FF0000"/>
                </a:solidFill>
              </a:rPr>
              <a:t>Supervised learning: </a:t>
            </a:r>
            <a:r>
              <a:rPr lang="zh-TW" altLang="en-US" sz="3200" dirty="0"/>
              <a:t>所有訓練資料的類別均為已</a:t>
            </a:r>
            <a:r>
              <a:rPr lang="zh-TW" altLang="en-US" sz="3200" dirty="0" smtClean="0"/>
              <a:t>知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 smtClean="0"/>
              <a:t>e.g.: SVM, decision tree, LDA….</a:t>
            </a:r>
            <a:endParaRPr lang="en-US" altLang="zh-TW" sz="3200" dirty="0"/>
          </a:p>
          <a:p>
            <a:pPr marL="342900" indent="-342900"/>
            <a:r>
              <a:rPr lang="en-US" altLang="zh-TW" sz="3200" dirty="0">
                <a:solidFill>
                  <a:srgbClr val="FF0000"/>
                </a:solidFill>
              </a:rPr>
              <a:t>Unsupervised learning:</a:t>
            </a:r>
            <a:r>
              <a:rPr lang="zh-TW" altLang="en-US" sz="3200" dirty="0"/>
              <a:t>所有訓練資料的類別為</a:t>
            </a:r>
            <a:r>
              <a:rPr lang="zh-TW" altLang="en-US" sz="3200" dirty="0" smtClean="0"/>
              <a:t>未知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 smtClean="0"/>
              <a:t>e.g.: K-means, K-NN,…</a:t>
            </a:r>
            <a:endParaRPr lang="en-US" altLang="zh-TW" sz="3200" dirty="0"/>
          </a:p>
          <a:p>
            <a:pPr marL="342900" indent="-342900"/>
            <a:r>
              <a:rPr lang="en-US" altLang="zh-TW" sz="3200" dirty="0">
                <a:solidFill>
                  <a:srgbClr val="FF0000"/>
                </a:solidFill>
              </a:rPr>
              <a:t>Semi-supervised learning:</a:t>
            </a:r>
            <a:r>
              <a:rPr lang="zh-TW" altLang="en-US" sz="3200" dirty="0"/>
              <a:t>部份訓練資料的類別為已</a:t>
            </a:r>
            <a:r>
              <a:rPr lang="zh-TW" altLang="en-US" sz="3200" dirty="0" smtClean="0"/>
              <a:t>知</a:t>
            </a:r>
            <a:r>
              <a:rPr lang="en-US" altLang="zh-TW" sz="3200" dirty="0" smtClean="0"/>
              <a:t>,</a:t>
            </a:r>
            <a:br>
              <a:rPr lang="en-US" altLang="zh-TW" sz="3200" dirty="0" smtClean="0"/>
            </a:br>
            <a:r>
              <a:rPr lang="en-US" altLang="zh-TW" sz="3200" dirty="0" smtClean="0"/>
              <a:t>e.g.:</a:t>
            </a:r>
            <a:r>
              <a:rPr lang="en-US" altLang="zh-TW" sz="3200" dirty="0" err="1" smtClean="0"/>
              <a:t>transductive</a:t>
            </a:r>
            <a:r>
              <a:rPr lang="en-US" altLang="zh-TW" sz="3200" dirty="0" smtClean="0"/>
              <a:t>-SVM… </a:t>
            </a:r>
            <a:endParaRPr lang="en-US" altLang="zh-TW" sz="3200" dirty="0"/>
          </a:p>
          <a:p>
            <a:pPr marL="342900" indent="-342900"/>
            <a:r>
              <a:rPr lang="en-US" altLang="zh-TW" sz="3200" dirty="0">
                <a:solidFill>
                  <a:srgbClr val="FF0000"/>
                </a:solidFill>
              </a:rPr>
              <a:t>Reinforcement learning: </a:t>
            </a:r>
            <a:r>
              <a:rPr lang="zh-TW" altLang="en-US" sz="3200" dirty="0"/>
              <a:t>透過觀察</a:t>
            </a:r>
            <a:r>
              <a:rPr lang="en-US" altLang="zh-TW" sz="3200" dirty="0"/>
              <a:t>&lt;-&gt;</a:t>
            </a:r>
            <a:r>
              <a:rPr lang="zh-TW" altLang="en-US" sz="3200" dirty="0"/>
              <a:t>學習來決定</a:t>
            </a:r>
            <a:r>
              <a:rPr lang="zh-TW" altLang="en-US" sz="3200" dirty="0" smtClean="0"/>
              <a:t>行為，常用於自動控制</a:t>
            </a:r>
            <a:endParaRPr lang="zh-TW" altLang="en-US" sz="3200" dirty="0"/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937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2911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/>
              <a:t>Between class scatter 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40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051507"/>
              </p:ext>
            </p:extLst>
          </p:nvPr>
        </p:nvGraphicFramePr>
        <p:xfrm>
          <a:off x="2676525" y="2093913"/>
          <a:ext cx="7115175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方程式" r:id="rId3" imgW="3492360" imgH="2158920" progId="Equation.3">
                  <p:embed/>
                </p:oleObj>
              </mc:Choice>
              <mc:Fallback>
                <p:oleObj name="方程式" r:id="rId3" imgW="349236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2093913"/>
                        <a:ext cx="7115175" cy="439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351584" y="141277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sum of square –distance between  class means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912644" y="5199704"/>
            <a:ext cx="244827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807968" y="5877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matrix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26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Between class scatter 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41</a:t>
            </a:fld>
            <a:endParaRPr lang="zh-TW" altLang="en-US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291781"/>
              </p:ext>
            </p:extLst>
          </p:nvPr>
        </p:nvGraphicFramePr>
        <p:xfrm>
          <a:off x="2047875" y="1196975"/>
          <a:ext cx="8004175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方程式" r:id="rId3" imgW="5029200" imgH="2895480" progId="Equation.3">
                  <p:embed/>
                </p:oleObj>
              </mc:Choice>
              <mc:Fallback>
                <p:oleObj name="方程式" r:id="rId3" imgW="5029200" imgH="289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1196975"/>
                        <a:ext cx="8004175" cy="460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143672" y="602128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m</a:t>
            </a:r>
            <a:r>
              <a:rPr lang="en-US" altLang="zh-TW" sz="2400" baseline="-25000" dirty="0" err="1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每個類別的中心點加權之後的中心點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27848" y="5229200"/>
            <a:ext cx="20162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960096" y="53012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matrix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95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42</a:t>
            </a:fld>
            <a:endParaRPr lang="zh-TW" altLang="en-US"/>
          </a:p>
        </p:txBody>
      </p:sp>
      <p:pic>
        <p:nvPicPr>
          <p:cNvPr id="6" name="圖片 5" descr="lda_weightm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914" y="147484"/>
            <a:ext cx="3520885" cy="2783956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159897" y="260648"/>
          <a:ext cx="5256583" cy="278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676"/>
                <a:gridCol w="942665"/>
                <a:gridCol w="1577734"/>
                <a:gridCol w="1001254"/>
                <a:gridCol w="1001254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Design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Performance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Sell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58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Bad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Middle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74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68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Middle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Bad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Good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Good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Middle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423593" y="3170288"/>
          <a:ext cx="7128791" cy="1266825"/>
        </p:xfrm>
        <a:graphic>
          <a:graphicData uri="http://schemas.openxmlformats.org/drawingml/2006/table">
            <a:tbl>
              <a:tblPr/>
              <a:tblGrid>
                <a:gridCol w="1508986"/>
                <a:gridCol w="1462316"/>
                <a:gridCol w="1668440"/>
                <a:gridCol w="840054"/>
                <a:gridCol w="1648995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Percentage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point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Good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28.57%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82.50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42.86%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56.67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52.67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28.57%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42.50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Weight middle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point 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</a:t>
                      </a:r>
                      <a:r>
                        <a:rPr lang="en-US" sz="1600" b="0" i="0" u="none" strike="noStrike" baseline="-25000" dirty="0" err="1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59.86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60.14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2035176" y="4652963"/>
          <a:ext cx="8234363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方程式" r:id="rId4" imgW="6032160" imgH="1422360" progId="Equation.3">
                  <p:embed/>
                </p:oleObj>
              </mc:Choice>
              <mc:Fallback>
                <p:oleObj name="方程式" r:id="rId4" imgW="603216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6" y="4652963"/>
                        <a:ext cx="8234363" cy="208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123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Within class scatter matrix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43</a:t>
            </a:fld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326442"/>
              </p:ext>
            </p:extLst>
          </p:nvPr>
        </p:nvGraphicFramePr>
        <p:xfrm>
          <a:off x="838200" y="2299995"/>
          <a:ext cx="8707438" cy="399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方程式" r:id="rId3" imgW="3708360" imgH="1701720" progId="Equation.3">
                  <p:embed/>
                </p:oleObj>
              </mc:Choice>
              <mc:Fallback>
                <p:oleObj name="方程式" r:id="rId3" imgW="370836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99995"/>
                        <a:ext cx="8707438" cy="39946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279576" y="1484785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The sum of all class-variances is: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within-class.PNG"/>
          <p:cNvPicPr>
            <a:picLocks noChangeAspect="1"/>
          </p:cNvPicPr>
          <p:nvPr/>
        </p:nvPicPr>
        <p:blipFill>
          <a:blip r:embed="rId5" cstate="print"/>
          <a:srcRect r="62600" b="27812"/>
          <a:stretch>
            <a:fillRect/>
          </a:stretch>
        </p:blipFill>
        <p:spPr>
          <a:xfrm>
            <a:off x="7032104" y="3429001"/>
            <a:ext cx="3419872" cy="32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73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44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495600" y="260648"/>
          <a:ext cx="6120680" cy="2979420"/>
        </p:xfrm>
        <a:graphic>
          <a:graphicData uri="http://schemas.openxmlformats.org/drawingml/2006/table">
            <a:tbl>
              <a:tblPr/>
              <a:tblGrid>
                <a:gridCol w="1591221"/>
                <a:gridCol w="959897"/>
                <a:gridCol w="1432499"/>
                <a:gridCol w="721259"/>
                <a:gridCol w="1415804"/>
              </a:tblGrid>
              <a:tr h="2667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Car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Design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Performance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Space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Sell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Good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F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Good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point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G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point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56.67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52.67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Bad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D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Bad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point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1775520" y="3861048"/>
          <a:ext cx="8374062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方程式" r:id="rId3" imgW="6134040" imgH="1447560" progId="Equation.3">
                  <p:embed/>
                </p:oleObj>
              </mc:Choice>
              <mc:Fallback>
                <p:oleObj name="方程式" r:id="rId3" imgW="613404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3861048"/>
                        <a:ext cx="8374062" cy="2448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570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Multiclass linear </a:t>
            </a:r>
            <a:r>
              <a:rPr lang="en-US" altLang="zh-TW" dirty="0" err="1" smtClean="0"/>
              <a:t>discriminant</a:t>
            </a:r>
            <a:r>
              <a:rPr lang="en-US" altLang="zh-TW" dirty="0" smtClean="0"/>
              <a:t> analysis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991544" y="134076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投影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</a:rPr>
              <a:t>後，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能夠將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各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類別分的最開的向量</a:t>
            </a:r>
            <a:r>
              <a:rPr lang="en-US" altLang="zh-TW" sz="2000" b="1" dirty="0" err="1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如下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63241"/>
              </p:ext>
            </p:extLst>
          </p:nvPr>
        </p:nvGraphicFramePr>
        <p:xfrm>
          <a:off x="2963863" y="1916113"/>
          <a:ext cx="543401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方程式" r:id="rId4" imgW="2463480" imgH="457200" progId="Equation.3">
                  <p:embed/>
                </p:oleObj>
              </mc:Choice>
              <mc:Fallback>
                <p:oleObj name="方程式" r:id="rId4" imgW="2463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1916113"/>
                        <a:ext cx="5434012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647728" y="314096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組間差距</a:t>
            </a:r>
            <a:r>
              <a:rPr lang="en-US" altLang="zh-TW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組內差距</a:t>
            </a:r>
            <a:r>
              <a:rPr lang="en-US" altLang="zh-TW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的最大化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765772" y="349829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Lagrange multiplier:</a:t>
            </a:r>
            <a:endParaRPr lang="zh-TW" altLang="en-US" sz="2400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67830"/>
              </p:ext>
            </p:extLst>
          </p:nvPr>
        </p:nvGraphicFramePr>
        <p:xfrm>
          <a:off x="2266950" y="4005263"/>
          <a:ext cx="7494588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" name="方程式" r:id="rId6" imgW="4178160" imgH="1320480" progId="Equation.3">
                  <p:embed/>
                </p:oleObj>
              </mc:Choice>
              <mc:Fallback>
                <p:oleObj name="方程式" r:id="rId6" imgW="41781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4005263"/>
                        <a:ext cx="7494588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717166" y="568808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最佳旋轉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方向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最大</a:t>
            </a:r>
            <a:r>
              <a:rPr lang="en-US" altLang="zh-TW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eigenvalue所對應之eigenvector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3167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46</a:t>
            </a:fld>
            <a:endParaRPr lang="zh-TW" altLang="en-US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850870"/>
              </p:ext>
            </p:extLst>
          </p:nvPr>
        </p:nvGraphicFramePr>
        <p:xfrm>
          <a:off x="3965575" y="260350"/>
          <a:ext cx="31257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6" name="方程式" r:id="rId3" imgW="1168200" imgH="279360" progId="Equation.3">
                  <p:embed/>
                </p:oleObj>
              </mc:Choice>
              <mc:Fallback>
                <p:oleObj name="方程式" r:id="rId3" imgW="1168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260350"/>
                        <a:ext cx="3125788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5951984" y="1268760"/>
          <a:ext cx="4608512" cy="127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7" name="方程式" r:id="rId5" imgW="2616120" imgH="711000" progId="Equation.3">
                  <p:embed/>
                </p:oleObj>
              </mc:Choice>
              <mc:Fallback>
                <p:oleObj name="方程式" r:id="rId5" imgW="26161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984" y="1268760"/>
                        <a:ext cx="4608512" cy="1273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3690939" y="2924175"/>
          <a:ext cx="40719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8" name="方程式" r:id="rId7" imgW="2755800" imgH="711000" progId="Equation.3">
                  <p:embed/>
                </p:oleObj>
              </mc:Choice>
              <mc:Fallback>
                <p:oleObj name="方程式" r:id="rId7" imgW="27558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9" y="2924175"/>
                        <a:ext cx="4071937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703512" y="4149081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>
                <a:solidFill>
                  <a:srgbClr val="FF0000"/>
                </a:solidFill>
              </a:rPr>
              <a:t>Eigenvalue</a:t>
            </a:r>
            <a:r>
              <a:rPr lang="en-US" altLang="zh-TW" sz="2000" dirty="0">
                <a:solidFill>
                  <a:srgbClr val="FF0000"/>
                </a:solidFill>
              </a:rPr>
              <a:t>: 7.414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Eigenvector</a:t>
            </a:r>
            <a:r>
              <a:rPr lang="en-US" altLang="zh-TW" sz="2000" dirty="0">
                <a:solidFill>
                  <a:srgbClr val="FF0000"/>
                </a:solidFill>
                <a:sym typeface="Wingdings" pitchFamily="2" charset="2"/>
              </a:rPr>
              <a:t>( -0.301,   -0.720,  0.624)</a:t>
            </a:r>
          </a:p>
          <a:p>
            <a:endParaRPr lang="en-US" altLang="zh-TW" sz="2000" dirty="0">
              <a:sym typeface="Wingdings" pitchFamily="2" charset="2"/>
            </a:endParaRPr>
          </a:p>
          <a:p>
            <a:r>
              <a:rPr lang="en-US" altLang="zh-TW" sz="2000" dirty="0" err="1">
                <a:sym typeface="Wingdings" pitchFamily="2" charset="2"/>
              </a:rPr>
              <a:t>Eigenvalue</a:t>
            </a:r>
            <a:r>
              <a:rPr lang="en-US" altLang="zh-TW" sz="2000" dirty="0">
                <a:sym typeface="Wingdings" pitchFamily="2" charset="2"/>
              </a:rPr>
              <a:t>:  0.483</a:t>
            </a:r>
          </a:p>
          <a:p>
            <a:r>
              <a:rPr lang="en-US" altLang="zh-TW" sz="2000" dirty="0">
                <a:sym typeface="Wingdings" pitchFamily="2" charset="2"/>
              </a:rPr>
              <a:t>Eigenvector: (-0.187,  -0.563,   0.804)</a:t>
            </a:r>
          </a:p>
          <a:p>
            <a:endParaRPr lang="en-US" altLang="zh-TW" sz="2000" dirty="0">
              <a:sym typeface="Wingdings" pitchFamily="2" charset="2"/>
            </a:endParaRPr>
          </a:p>
          <a:p>
            <a:r>
              <a:rPr lang="en-US" altLang="zh-TW" sz="2000" dirty="0" err="1">
                <a:sym typeface="Wingdings" pitchFamily="2" charset="2"/>
              </a:rPr>
              <a:t>Eigenvalue</a:t>
            </a:r>
            <a:r>
              <a:rPr lang="en-US" altLang="zh-TW" sz="2000" dirty="0">
                <a:sym typeface="Wingdings" pitchFamily="2" charset="2"/>
              </a:rPr>
              <a:t>: 0</a:t>
            </a:r>
          </a:p>
          <a:p>
            <a:r>
              <a:rPr lang="en-US" altLang="zh-TW" sz="2000" dirty="0">
                <a:sym typeface="Wingdings" pitchFamily="2" charset="2"/>
              </a:rPr>
              <a:t>Eigenvector: (-0.215,   0.695,  -0.685)</a:t>
            </a:r>
            <a:endParaRPr lang="zh-TW" altLang="en-US" sz="2000" dirty="0"/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1703512" y="1268760"/>
          <a:ext cx="4176464" cy="130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" name="方程式" r:id="rId9" imgW="2400120" imgH="711000" progId="Equation.3">
                  <p:embed/>
                </p:oleObj>
              </mc:Choice>
              <mc:Fallback>
                <p:oleObj name="方程式" r:id="rId9" imgW="24001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1268760"/>
                        <a:ext cx="4176464" cy="1309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312024" y="4509121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因此將三維資料投影到由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( -0.301,   -0.720,  0.624)與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</a:t>
            </a:r>
          </a:p>
          <a:p>
            <a:r>
              <a:rPr lang="en-US" altLang="zh-TW" sz="20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(-0.187,  -0.563,   0.804)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兩向量所形成的平面時，分散效果最佳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16736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51DB1ED-0827-40D3-99F9-715C08E96004}" type="slidenum">
              <a:rPr lang="en-US" altLang="en-GB"/>
              <a:pPr/>
              <a:t>47</a:t>
            </a:fld>
            <a:endParaRPr lang="en-US" altLang="en-GB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LDA 2-class classifier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1796" name="Picture 4" descr="C:\temp\seminar\20080523\fld_ex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1" y="1412776"/>
            <a:ext cx="2466735" cy="2205112"/>
          </a:xfrm>
          <a:prstGeom prst="rect">
            <a:avLst/>
          </a:prstGeom>
          <a:noFill/>
        </p:spPr>
      </p:pic>
      <p:pic>
        <p:nvPicPr>
          <p:cNvPr id="161797" name="Picture 5" descr="C:\temp\seminar\20080523\fld_exp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105" y="3789041"/>
            <a:ext cx="2891939" cy="2534419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847528" y="1340768"/>
          <a:ext cx="136815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/>
                <a:gridCol w="6840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Point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Class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(1,2)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(2,3)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(3,3)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(4,5)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(5,5)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(1,0)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(2,1)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(3,1)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(3,2)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(5,3)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(6,5)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359696" y="1340768"/>
          <a:ext cx="30243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altLang="zh-TW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(3, 3.6)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altLang="zh-TW" baseline="-25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(3.3, 2)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aseline="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altLang="zh-TW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TW" alt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(3.18,</a:t>
                      </a:r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 2.72)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359696" y="2636912"/>
            <a:ext cx="2574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TW" sz="2400" dirty="0">
                <a:latin typeface="微軟正黑體" pitchFamily="34" charset="-120"/>
                <a:ea typeface="微軟正黑體" pitchFamily="34" charset="-120"/>
              </a:rPr>
              <a:t>Σ</a:t>
            </a:r>
            <a:r>
              <a:rPr lang="en-US" altLang="zh-TW" sz="2400" baseline="-25000" dirty="0"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=[27.3, 24;</a:t>
            </a:r>
          </a:p>
          <a:p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       24,    23.2],</a:t>
            </a:r>
          </a:p>
          <a:p>
            <a:r>
              <a:rPr lang="el-GR" altLang="zh-TW" sz="2400" dirty="0">
                <a:latin typeface="微軟正黑體" pitchFamily="34" charset="-120"/>
                <a:ea typeface="微軟正黑體" pitchFamily="34" charset="-120"/>
              </a:rPr>
              <a:t>Σ</a:t>
            </a:r>
            <a:r>
              <a:rPr lang="en-US" altLang="zh-TW" sz="2400" baseline="-25000" dirty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=[0.3, -1.5;</a:t>
            </a:r>
          </a:p>
          <a:p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     -1.5,     7]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03712" y="4509121"/>
            <a:ext cx="316835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V=(-0.67,0.75)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 λ</a:t>
            </a:r>
            <a:r>
              <a:rPr lang="en-US" altLang="zh-TW" baseline="-250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=4.6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λ</a:t>
            </a:r>
            <a:r>
              <a:rPr lang="en-US" altLang="zh-TW" b="1" baseline="-25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=0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這表示二維資料最多取得一個最佳旋轉方向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392144" y="42930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78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567608" y="9807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668016" y="258393"/>
            <a:ext cx="874846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numpy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as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numpy</a:t>
            </a:r>
            <a:r>
              <a:rPr kumimoji="1" lang="en-US" altLang="zh-TW" sz="1600" b="1" dirty="0" err="1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linalg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as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la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x1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600" b="1" dirty="0" err="1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matrix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'1.0, 2.0; 2.0, 3.0; 3.0, 3.0; 4.0, 5.0; 5.0, 5.0'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x2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600" b="1" dirty="0" err="1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matrix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'1.0, 0.0; 2.0, 1.0; 3.0, 1.0; 3.0, 2.0; 5.0, 3.0;6.0, 5.0'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totalnum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float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len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x1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)+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len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x2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))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m1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x1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mean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axis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0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m2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x2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mean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axis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0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len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x1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)/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totalnum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m1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+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len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x2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)/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totalnum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m2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"m1:"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m1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"m2:"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m2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"</a:t>
            </a:r>
            <a:r>
              <a:rPr kumimoji="1" lang="en-US" altLang="zh-TW" sz="1600" dirty="0" err="1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r>
              <a:rPr kumimoji="1" lang="en-US" altLang="zh-TW" sz="1600" dirty="0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:"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endParaRPr kumimoji="1" lang="en-US" altLang="zh-TW" sz="1600" dirty="0">
              <a:solidFill>
                <a:srgbClr val="000000"/>
              </a:solidFill>
              <a:latin typeface="Courier New" pitchFamily="49" charset="0"/>
              <a:ea typeface="新細明體" pitchFamily="18" charset="-12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>
                <a:solidFill>
                  <a:srgbClr val="008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#between class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sigma_b1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m1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).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m1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sigma_b2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m2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).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m2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len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x1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)/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totalnum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sigma_b1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+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len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x2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)/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totalnum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sigma_b2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"between </a:t>
            </a:r>
            <a:r>
              <a:rPr kumimoji="1" lang="en-US" altLang="zh-TW" sz="1600" dirty="0" err="1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mtx</a:t>
            </a:r>
            <a:r>
              <a:rPr kumimoji="1" lang="en-US" altLang="zh-TW" sz="1600" dirty="0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:\</a:t>
            </a:r>
            <a:r>
              <a:rPr kumimoji="1" lang="en-US" altLang="zh-TW" sz="1600" dirty="0" err="1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n"</a:t>
            </a:r>
            <a:r>
              <a:rPr kumimoji="1" lang="en-US" altLang="zh-TW" sz="1600" b="1" dirty="0" err="1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</a:t>
            </a:r>
            <a:endParaRPr kumimoji="1" lang="en-US" altLang="zh-TW" sz="1600" dirty="0">
              <a:solidFill>
                <a:srgbClr val="000000"/>
              </a:solidFill>
              <a:latin typeface="Courier New" pitchFamily="49" charset="0"/>
              <a:ea typeface="新細明體" pitchFamily="18" charset="-12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>
                <a:solidFill>
                  <a:srgbClr val="008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#within class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sigma_w1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sum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pt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m1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).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pt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m1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for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pt </a:t>
            </a:r>
            <a:r>
              <a:rPr kumimoji="1" lang="en-US" altLang="zh-TW" sz="16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in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x1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])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sigma_w2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sum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pt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m2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).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pt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m2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for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pt </a:t>
            </a:r>
            <a:r>
              <a:rPr kumimoji="1" lang="en-US" altLang="zh-TW" sz="16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in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x2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])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1.0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/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totalnum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sigma_w1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+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sigma_w2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"within </a:t>
            </a:r>
            <a:r>
              <a:rPr kumimoji="1" lang="en-US" altLang="zh-TW" sz="1600" dirty="0" err="1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mtx</a:t>
            </a:r>
            <a:r>
              <a:rPr kumimoji="1" lang="en-US" altLang="zh-TW" sz="1600" dirty="0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:\n"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</a:t>
            </a:r>
            <a:endParaRPr kumimoji="1" lang="en-US" altLang="zh-TW" sz="1600" dirty="0">
              <a:solidFill>
                <a:srgbClr val="000000"/>
              </a:solidFill>
              <a:latin typeface="Courier New" pitchFamily="49" charset="0"/>
              <a:ea typeface="新細明體" pitchFamily="18" charset="-12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dirty="0">
                <a:solidFill>
                  <a:srgbClr val="008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#solve </a:t>
            </a:r>
            <a:r>
              <a:rPr kumimoji="1" lang="en-US" altLang="zh-TW" sz="1600" dirty="0" err="1">
                <a:solidFill>
                  <a:srgbClr val="008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eigenvalue</a:t>
            </a:r>
            <a:r>
              <a:rPr kumimoji="1" lang="en-US" altLang="zh-TW" sz="1600" dirty="0">
                <a:solidFill>
                  <a:srgbClr val="008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for np.inv(</a:t>
            </a:r>
            <a:r>
              <a:rPr kumimoji="1" lang="en-US" altLang="zh-TW" sz="1600" dirty="0" err="1">
                <a:solidFill>
                  <a:srgbClr val="008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</a:t>
            </a:r>
            <a:r>
              <a:rPr kumimoji="1" lang="en-US" altLang="zh-TW" sz="1600" dirty="0">
                <a:solidFill>
                  <a:srgbClr val="008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)*</a:t>
            </a:r>
            <a:r>
              <a:rPr kumimoji="1" lang="en-US" altLang="zh-TW" sz="1600" dirty="0" err="1">
                <a:solidFill>
                  <a:srgbClr val="008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6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dirty="0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"</a:t>
            </a:r>
            <a:r>
              <a:rPr kumimoji="1" lang="en-US" altLang="zh-TW" sz="1600" dirty="0" err="1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eigens</a:t>
            </a:r>
            <a:r>
              <a:rPr kumimoji="1" lang="en-US" altLang="zh-TW" sz="1600" dirty="0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:\</a:t>
            </a:r>
            <a:r>
              <a:rPr kumimoji="1" lang="en-US" altLang="zh-TW" sz="1600" dirty="0" err="1">
                <a:solidFill>
                  <a:srgbClr val="808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n"</a:t>
            </a:r>
            <a:r>
              <a:rPr kumimoji="1" lang="en-US" altLang="zh-TW" sz="1600" b="1" dirty="0" err="1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la</a:t>
            </a:r>
            <a:r>
              <a:rPr kumimoji="1" lang="en-US" altLang="zh-TW" sz="1600" b="1" dirty="0" err="1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eig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la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inv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)*</a:t>
            </a:r>
            <a:r>
              <a:rPr kumimoji="1" lang="en-US" altLang="zh-TW" sz="16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</a:t>
            </a:r>
            <a:r>
              <a:rPr kumimoji="1" lang="en-US" altLang="zh-TW" sz="16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dirty="0"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21924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431FFA-BA3B-4166-9CE8-1865C58D1B38}" type="slidenum">
              <a:rPr lang="en-US" altLang="en-GB"/>
              <a:pPr/>
              <a:t>49</a:t>
            </a:fld>
            <a:endParaRPr lang="en-US" alt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1228328"/>
            <a:ext cx="7581900" cy="3073400"/>
            <a:chOff x="576" y="1488"/>
            <a:chExt cx="4776" cy="1936"/>
          </a:xfrm>
        </p:grpSpPr>
        <p:pic>
          <p:nvPicPr>
            <p:cNvPr id="163844" name="Picture 4" descr="C:\temp\seminar\20080523\fld_exp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1536"/>
              <a:ext cx="2112" cy="1888"/>
            </a:xfrm>
            <a:prstGeom prst="rect">
              <a:avLst/>
            </a:prstGeom>
            <a:noFill/>
          </p:spPr>
        </p:pic>
        <p:pic>
          <p:nvPicPr>
            <p:cNvPr id="163845" name="Picture 5" descr="C:\temp\seminar\20080523\fld_exp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8" y="1488"/>
              <a:ext cx="2184" cy="1914"/>
            </a:xfrm>
            <a:prstGeom prst="rect">
              <a:avLst/>
            </a:prstGeom>
            <a:noFill/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057400" y="1609328"/>
            <a:ext cx="5791200" cy="2971800"/>
            <a:chOff x="336" y="1728"/>
            <a:chExt cx="3648" cy="1872"/>
          </a:xfrm>
        </p:grpSpPr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>
              <a:off x="336" y="1728"/>
              <a:ext cx="0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848" name="Line 8"/>
            <p:cNvSpPr>
              <a:spLocks noChangeShapeType="1"/>
            </p:cNvSpPr>
            <p:nvPr/>
          </p:nvSpPr>
          <p:spPr bwMode="auto">
            <a:xfrm>
              <a:off x="480" y="1728"/>
              <a:ext cx="0" cy="13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849" name="Line 9"/>
            <p:cNvSpPr>
              <a:spLocks noChangeShapeType="1"/>
            </p:cNvSpPr>
            <p:nvPr/>
          </p:nvSpPr>
          <p:spPr bwMode="auto">
            <a:xfrm flipH="1">
              <a:off x="1152" y="3600"/>
              <a:ext cx="108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850" name="Line 10"/>
            <p:cNvSpPr>
              <a:spLocks noChangeShapeType="1"/>
            </p:cNvSpPr>
            <p:nvPr/>
          </p:nvSpPr>
          <p:spPr bwMode="auto">
            <a:xfrm flipH="1">
              <a:off x="1152" y="3456"/>
              <a:ext cx="13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 flipH="1" flipV="1">
              <a:off x="3496" y="2909"/>
              <a:ext cx="248" cy="2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852" name="Line 12"/>
            <p:cNvSpPr>
              <a:spLocks noChangeShapeType="1"/>
            </p:cNvSpPr>
            <p:nvPr/>
          </p:nvSpPr>
          <p:spPr bwMode="auto">
            <a:xfrm flipH="1" flipV="1">
              <a:off x="3736" y="3120"/>
              <a:ext cx="248" cy="2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1847528" y="5013176"/>
            <a:ext cx="83529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LDA</a:t>
            </a:r>
            <a:r>
              <a:rPr lang="zh-TW" alt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分析後，兩類別分得更開，但各自類別卻縮的較近</a:t>
            </a:r>
            <a:endParaRPr lang="en-US" altLang="zh-TW" sz="20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可利用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v正交的向量w為分類函數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(linear discriminant function, f(x) = 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&lt;w, 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x&gt;+c)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未知類別的點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代入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W計算，計算值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&gt;0為藍色類別,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計算值</a:t>
            </a:r>
            <a:r>
              <a:rPr lang="en-US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&lt;0為紅色類別)</a:t>
            </a:r>
            <a:endParaRPr lang="zh-TW" altLang="en-US" sz="20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 rot="5400000" flipH="1" flipV="1">
            <a:off x="7104112" y="980728"/>
            <a:ext cx="3240360" cy="295232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7032104" y="19168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V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9624392" y="9807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17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28943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/>
              <a:t>Classification problem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987153"/>
              </p:ext>
            </p:extLst>
          </p:nvPr>
        </p:nvGraphicFramePr>
        <p:xfrm>
          <a:off x="670757" y="1765541"/>
          <a:ext cx="6264695" cy="46824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87469"/>
                <a:gridCol w="1321999"/>
                <a:gridCol w="1346663"/>
                <a:gridCol w="1243073"/>
                <a:gridCol w="1065491"/>
              </a:tblGrid>
              <a:tr h="2095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Attributes</a:t>
                      </a:r>
                      <a:r>
                        <a:rPr lang="en-US" sz="2400" b="0" i="0" u="none" strike="noStrike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(features)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Class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Width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Width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Species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…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98665" y="1275189"/>
            <a:ext cx="3290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Partial iris flower dataset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09571" y="6403659"/>
            <a:ext cx="4853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http://en.wikipedia.org/wiki/Iris_flower_data_set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95" y="1020796"/>
            <a:ext cx="4568444" cy="4568444"/>
          </a:xfrm>
          <a:prstGeom prst="rect">
            <a:avLst/>
          </a:prstGeom>
        </p:spPr>
      </p:pic>
      <p:pic>
        <p:nvPicPr>
          <p:cNvPr id="9" name="圖片 8" descr="220px-Cluster-2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6193" y="5157180"/>
            <a:ext cx="2341121" cy="15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06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</a:t>
            </a:r>
            <a:r>
              <a:rPr lang="en-US" altLang="zh-TW" dirty="0" err="1" smtClean="0"/>
              <a:t>discriminant</a:t>
            </a:r>
            <a:r>
              <a:rPr lang="en-US" altLang="zh-TW" dirty="0" smtClean="0"/>
              <a:t> function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053148" y="1605897"/>
            <a:ext cx="858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surface: w</a:t>
            </a:r>
            <a:r>
              <a:rPr lang="en-US" altLang="zh-TW" sz="2400" baseline="-250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-250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+w</a:t>
            </a:r>
            <a:r>
              <a:rPr lang="en-US" altLang="zh-TW" sz="2400" baseline="-250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-250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+…+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zh-TW" sz="2400" baseline="-25000" dirty="0" err="1">
                <a:latin typeface="微軟正黑體" pitchFamily="34" charset="-120"/>
                <a:ea typeface="微軟正黑體" pitchFamily="34" charset="-120"/>
              </a:rPr>
              <a:t>n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-25000" dirty="0" err="1">
                <a:latin typeface="微軟正黑體" pitchFamily="34" charset="-120"/>
                <a:ea typeface="微軟正黑體" pitchFamily="34" charset="-120"/>
              </a:rPr>
              <a:t>n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+c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=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0 </a:t>
            </a:r>
            <a:b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=&gt; 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zh-TW" sz="2400" baseline="30000" dirty="0" err="1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x+c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=0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(vector form)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919536" y="292494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向量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v為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(-0.67,0.75)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因為w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v正交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所以向量w為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(0.75, 0.67)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假設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w通過兩類中心點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(3, 3.6), (3.3, 2)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</a:rPr>
              <a:t>的中點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 (3.15, 2.8)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可算出常數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c=-(0.75*3.15+0.67*2.8) = 4.2385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Surface: 0.75x</a:t>
            </a:r>
            <a:r>
              <a:rPr lang="en-US" altLang="zh-TW" sz="2000" baseline="-250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+0.67x</a:t>
            </a:r>
            <a:r>
              <a:rPr lang="en-US" altLang="zh-TW" sz="2000" baseline="-250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-4.2385=0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4226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658111" y="1453981"/>
            <a:ext cx="96657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numpy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as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endParaRPr kumimoji="1" lang="en-US" altLang="zh-TW" sz="24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 smtClean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 </a:t>
            </a:r>
            <a:r>
              <a:rPr kumimoji="1" lang="en-US" altLang="zh-TW" sz="2400" b="1" dirty="0" err="1" smtClean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sklearn.lda</a:t>
            </a:r>
            <a:r>
              <a:rPr kumimoji="1" lang="en-US" altLang="zh-TW" sz="2400" b="1" dirty="0" smtClean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as </a:t>
            </a:r>
            <a:r>
              <a:rPr kumimoji="1" lang="en-US" altLang="zh-TW" sz="2400" b="1" dirty="0" err="1" smtClean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lda</a:t>
            </a:r>
            <a:endParaRPr kumimoji="1" lang="en-US" altLang="zh-TW" sz="24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 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2400" b="1" dirty="0" err="1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24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array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([[-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[-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[-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3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3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]])</a:t>
            </a:r>
            <a:endParaRPr kumimoji="1" lang="en-US" altLang="zh-TW" sz="24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y 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2400" b="1" dirty="0" err="1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24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array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])</a:t>
            </a:r>
            <a:endParaRPr kumimoji="1" lang="en-US" altLang="zh-TW" sz="24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clf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 err="1" smtClean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lda.LDA</a:t>
            </a:r>
            <a:r>
              <a:rPr kumimoji="1" lang="en-US" altLang="zh-TW" sz="2400" b="1" dirty="0" smtClean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()</a:t>
            </a:r>
            <a:endParaRPr kumimoji="1" lang="en-US" altLang="zh-TW" sz="24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clf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fit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y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24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srgbClr val="008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#LDA(priors=None, </a:t>
            </a:r>
            <a:r>
              <a:rPr kumimoji="1" lang="en-US" altLang="zh-TW" sz="2400" dirty="0" err="1">
                <a:solidFill>
                  <a:srgbClr val="008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n_components</a:t>
            </a:r>
            <a:r>
              <a:rPr kumimoji="1" lang="en-US" altLang="zh-TW" sz="2400" dirty="0">
                <a:solidFill>
                  <a:srgbClr val="008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=None)</a:t>
            </a:r>
            <a:endParaRPr kumimoji="1" lang="en-US" altLang="zh-TW" sz="24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>
                <a:solidFill>
                  <a:srgbClr val="0000FF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clf</a:t>
            </a:r>
            <a:r>
              <a:rPr kumimoji="1" lang="en-US" altLang="zh-TW" sz="2400" b="1" dirty="0" err="1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2400" dirty="0" err="1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predict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([[-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0.8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2400" dirty="0">
                <a:solidFill>
                  <a:srgbClr val="00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2400" dirty="0">
                <a:solidFill>
                  <a:srgbClr val="FF0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2400" b="1" dirty="0">
                <a:solidFill>
                  <a:srgbClr val="00008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]])</a:t>
            </a:r>
            <a:endParaRPr kumimoji="1" lang="en-US" altLang="zh-TW" sz="2400" dirty="0">
              <a:latin typeface="Arial" pitchFamily="34" charset="0"/>
              <a:ea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srgbClr val="008000"/>
                </a:solidFill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#[1]</a:t>
            </a:r>
            <a:endParaRPr kumimoji="1" lang="en-US" altLang="zh-TW" sz="2400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64500" y="275457"/>
            <a:ext cx="5183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scikits.learn</a:t>
            </a:r>
            <a:r>
              <a:rPr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package LDA example: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0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750px-GNU_Tux_Revolution_-_white_background_-1280x1024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33200" b="22700"/>
          <a:stretch>
            <a:fillRect/>
          </a:stretch>
        </p:blipFill>
        <p:spPr>
          <a:xfrm>
            <a:off x="1847528" y="2780928"/>
            <a:ext cx="8572500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3071664" y="1124744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Thank you!!</a:t>
            </a:r>
            <a:endParaRPr lang="zh-TW" altLang="en-US" sz="96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52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Symbol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latin typeface="Times New Roman" panose="02020603050405020304" pitchFamily="18" charset="0"/>
              </a:rPr>
              <a:t>M</a:t>
            </a:r>
            <a:r>
              <a:rPr lang="en-US" altLang="zh-TW" dirty="0" smtClean="0">
                <a:latin typeface="Times New Roman" panose="02020603050405020304" pitchFamily="18" charset="0"/>
              </a:rPr>
              <a:t>: </a:t>
            </a:r>
            <a:r>
              <a:rPr lang="zh-TW" altLang="en-US" dirty="0" smtClean="0">
                <a:latin typeface="Times New Roman" panose="02020603050405020304" pitchFamily="18" charset="0"/>
              </a:rPr>
              <a:t>大寫粗體為矩陣</a:t>
            </a:r>
            <a:r>
              <a:rPr lang="en-US" altLang="zh-TW" dirty="0" smtClean="0">
                <a:latin typeface="Times New Roman" panose="02020603050405020304" pitchFamily="18" charset="0"/>
              </a:rPr>
              <a:t>(matrix)</a:t>
            </a:r>
          </a:p>
          <a:p>
            <a:r>
              <a:rPr lang="en-US" altLang="zh-TW" b="1" dirty="0" smtClean="0">
                <a:latin typeface="Times New Roman" panose="02020603050405020304" pitchFamily="18" charset="0"/>
              </a:rPr>
              <a:t>v</a:t>
            </a:r>
            <a:r>
              <a:rPr lang="en-US" altLang="zh-TW" dirty="0" smtClean="0">
                <a:latin typeface="Times New Roman" panose="02020603050405020304" pitchFamily="18" charset="0"/>
              </a:rPr>
              <a:t>: </a:t>
            </a:r>
            <a:r>
              <a:rPr lang="zh-TW" altLang="en-US" dirty="0" smtClean="0">
                <a:latin typeface="Times New Roman" panose="02020603050405020304" pitchFamily="18" charset="0"/>
              </a:rPr>
              <a:t>小寫粗體為向量</a:t>
            </a:r>
            <a:r>
              <a:rPr lang="en-US" altLang="zh-TW" dirty="0" smtClean="0">
                <a:latin typeface="Times New Roman" panose="02020603050405020304" pitchFamily="18" charset="0"/>
              </a:rPr>
              <a:t>(vector)</a:t>
            </a:r>
          </a:p>
          <a:p>
            <a:r>
              <a:rPr lang="en-US" altLang="zh-TW" dirty="0" smtClean="0">
                <a:latin typeface="Times New Roman" panose="02020603050405020304" pitchFamily="18" charset="0"/>
              </a:rPr>
              <a:t>c:  </a:t>
            </a:r>
            <a:r>
              <a:rPr lang="zh-TW" altLang="en-US" dirty="0" smtClean="0">
                <a:latin typeface="Times New Roman" panose="02020603050405020304" pitchFamily="18" charset="0"/>
              </a:rPr>
              <a:t>小寫標準體為常量</a:t>
            </a:r>
            <a:r>
              <a:rPr lang="en-US" altLang="zh-TW" dirty="0" smtClean="0">
                <a:latin typeface="Times New Roman" panose="02020603050405020304" pitchFamily="18" charset="0"/>
              </a:rPr>
              <a:t>(scalar)</a:t>
            </a:r>
          </a:p>
          <a:p>
            <a:endParaRPr lang="en-US" altLang="zh-TW" dirty="0">
              <a:latin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</a:rPr>
              <a:t>row: </a:t>
            </a:r>
            <a:r>
              <a:rPr lang="zh-TW" altLang="en-US" dirty="0" smtClean="0">
                <a:latin typeface="Times New Roman" panose="02020603050405020304" pitchFamily="18" charset="0"/>
              </a:rPr>
              <a:t>列</a:t>
            </a:r>
            <a:endParaRPr lang="en-US" altLang="zh-TW" dirty="0" smtClean="0">
              <a:latin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</a:rPr>
              <a:t>Column: </a:t>
            </a:r>
            <a:r>
              <a:rPr lang="zh-TW" altLang="en-US" dirty="0" smtClean="0">
                <a:latin typeface="Times New Roman" panose="02020603050405020304" pitchFamily="18" charset="0"/>
              </a:rPr>
              <a:t>行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81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Regression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9536" y="1268760"/>
            <a:ext cx="8229600" cy="576064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The values of the class are continuous (real number)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5" name="圖片 4" descr="400px-Linear_regressio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2374" y="2204864"/>
            <a:ext cx="3161928" cy="2016224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458480"/>
              </p:ext>
            </p:extLst>
          </p:nvPr>
        </p:nvGraphicFramePr>
        <p:xfrm>
          <a:off x="722290" y="3267517"/>
          <a:ext cx="208823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0441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Attribute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Class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baseline="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400" b="1" baseline="-250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400" b="1" baseline="-250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TW" sz="2400" baseline="-250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400" baseline="-250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400" baseline="-250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400" baseline="-250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aseline="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TW" sz="2400" baseline="-250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400" baseline="-250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400" baseline="-250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400" baseline="-250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TW" sz="2400" baseline="-250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400" baseline="-250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err="1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TW" sz="2400" baseline="-25000" dirty="0" err="1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n</a:t>
                      </a:r>
                      <a:endParaRPr lang="zh-TW" altLang="en-US" sz="2400" baseline="-250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TW" sz="2400" baseline="-25000" dirty="0" err="1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n</a:t>
                      </a:r>
                      <a:endParaRPr lang="zh-TW" altLang="en-US" sz="2400" baseline="-250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010326" y="177281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Linear regression: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圖片 7" descr="300px-Michaelis-Menten_saturation_curve_of_an_enzyme_reactio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6390" y="4797152"/>
            <a:ext cx="2857500" cy="20002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370366" y="4365105"/>
            <a:ext cx="2863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Nonlinear regression: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38200" y="1993347"/>
            <a:ext cx="588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回歸在數學上來說是給定一個點集</a:t>
            </a:r>
            <a:r>
              <a:rPr lang="zh-TW" altLang="en-US" dirty="0"/>
              <a:t>合</a:t>
            </a:r>
            <a:r>
              <a:rPr lang="zh-CN" altLang="en-US" dirty="0" smtClean="0"/>
              <a:t>，能夠用一條曲線去擬合之，如果這個曲線是一條直線，那就被稱為線性回歸，如果曲線是一條二次曲線，就被稱為二次回歸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19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Linear algebra 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0926"/>
            <a:ext cx="10515600" cy="479693"/>
          </a:xfrm>
        </p:spPr>
        <p:txBody>
          <a:bodyPr/>
          <a:lstStyle/>
          <a:p>
            <a:r>
              <a:rPr lang="en-US" altLang="zh-TW" dirty="0"/>
              <a:t>Matrix addition &amp; subtraction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19F-0D1D-406E-9A44-C7FDF5EFF17E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 descr="mtx_addi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544" y="2332440"/>
            <a:ext cx="7933703" cy="1512168"/>
          </a:xfrm>
          <a:prstGeom prst="rect">
            <a:avLst/>
          </a:prstGeom>
        </p:spPr>
      </p:pic>
      <p:pic>
        <p:nvPicPr>
          <p:cNvPr id="6" name="圖片 5" descr="mtx_subr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552" y="4708704"/>
            <a:ext cx="7920880" cy="13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3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pPr algn="ctr"/>
            <a:r>
              <a:rPr lang="en-US" altLang="zh-TW" b="1" dirty="0" smtClean="0"/>
              <a:t>Matrix multiplication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7" name="圖片 6" descr="mtx_mul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568" y="3356992"/>
            <a:ext cx="3189688" cy="1152128"/>
          </a:xfrm>
          <a:prstGeom prst="rect">
            <a:avLst/>
          </a:prstGeom>
        </p:spPr>
      </p:pic>
      <p:pic>
        <p:nvPicPr>
          <p:cNvPr id="8" name="圖片 7" descr="mtx_mul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5288" y="3212976"/>
            <a:ext cx="4299144" cy="1152128"/>
          </a:xfrm>
          <a:prstGeom prst="rect">
            <a:avLst/>
          </a:prstGeom>
        </p:spPr>
      </p:pic>
      <p:pic>
        <p:nvPicPr>
          <p:cNvPr id="9" name="圖片 8" descr="mtx_mul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7608" y="4581128"/>
            <a:ext cx="7052820" cy="122413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991544" y="28953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Vector form: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27648" y="6093297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Note: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A*B ≠ B*A </a:t>
            </a:r>
            <a:r>
              <a:rPr lang="en-US" altLang="zh-TW" sz="2400" dirty="0"/>
              <a:t>(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矩陣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乘法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不具交換性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313px-Matrix_multiplication_diagram_2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0256" y="1052736"/>
            <a:ext cx="1979712" cy="1739364"/>
          </a:xfrm>
          <a:prstGeom prst="rect">
            <a:avLst/>
          </a:prstGeom>
        </p:spPr>
      </p:pic>
      <p:pic>
        <p:nvPicPr>
          <p:cNvPr id="15" name="圖片 14" descr="a1cb69ea0bb8d73749301f1f1856fb4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5601" y="980728"/>
            <a:ext cx="5367869" cy="1584176"/>
          </a:xfrm>
          <a:prstGeom prst="rect">
            <a:avLst/>
          </a:prstGeom>
        </p:spPr>
      </p:pic>
      <p:pic>
        <p:nvPicPr>
          <p:cNvPr id="17" name="圖片 16" descr="ed9af7757a0596497c3f19dc7f8f845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39616" y="2564904"/>
            <a:ext cx="504056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3317</Words>
  <Application>Microsoft Office PowerPoint</Application>
  <PresentationFormat>寬螢幕</PresentationFormat>
  <Paragraphs>1238</Paragraphs>
  <Slides>52</Slides>
  <Notes>16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52</vt:i4>
      </vt:variant>
    </vt:vector>
  </HeadingPairs>
  <TitlesOfParts>
    <vt:vector size="68" baseType="lpstr">
      <vt:lpstr>宋体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Office 佈景主題</vt:lpstr>
      <vt:lpstr>Microsoft Equation 3.0</vt:lpstr>
      <vt:lpstr>Equation</vt:lpstr>
      <vt:lpstr>方程式</vt:lpstr>
      <vt:lpstr>2013 PPLab暑期課程</vt:lpstr>
      <vt:lpstr>Outline</vt:lpstr>
      <vt:lpstr>Machine learning</vt:lpstr>
      <vt:lpstr>Machine learning algorithms</vt:lpstr>
      <vt:lpstr>Classification problem</vt:lpstr>
      <vt:lpstr>Symbol</vt:lpstr>
      <vt:lpstr>Regression problem</vt:lpstr>
      <vt:lpstr>Linear algebra review</vt:lpstr>
      <vt:lpstr>Matrix multiplication</vt:lpstr>
      <vt:lpstr>Matrix scalar multiplication &amp; transpose</vt:lpstr>
      <vt:lpstr>Diagonal matrix and trace</vt:lpstr>
      <vt:lpstr>Determinant</vt:lpstr>
      <vt:lpstr>Eigenvector and eigenvalue</vt:lpstr>
      <vt:lpstr>PowerPoint 簡報</vt:lpstr>
      <vt:lpstr>PowerPoint 簡報</vt:lpstr>
      <vt:lpstr>PowerPoint 簡報</vt:lpstr>
      <vt:lpstr>symmetric matrix </vt:lpstr>
      <vt:lpstr>PowerPoint 簡報</vt:lpstr>
      <vt:lpstr>Covariance (共變異數)</vt:lpstr>
      <vt:lpstr>Covariance matrix Σ</vt:lpstr>
      <vt:lpstr>Linear transform</vt:lpstr>
      <vt:lpstr>Data representation</vt:lpstr>
      <vt:lpstr>Normalization (standardization)</vt:lpstr>
      <vt:lpstr>Principle component analysis (PCA)</vt:lpstr>
      <vt:lpstr>Standard inner product</vt:lpstr>
      <vt:lpstr>Vector projection</vt:lpstr>
      <vt:lpstr>Variance </vt:lpstr>
      <vt:lpstr>PowerPoint 簡報</vt:lpstr>
      <vt:lpstr>PowerPoint 簡報</vt:lpstr>
      <vt:lpstr>PowerPoint 簡報</vt:lpstr>
      <vt:lpstr>Principal component analysis (PCA)</vt:lpstr>
      <vt:lpstr>PowerPoint 簡報</vt:lpstr>
      <vt:lpstr>PowerPoint 簡報</vt:lpstr>
      <vt:lpstr>Contribution of the components</vt:lpstr>
      <vt:lpstr>PowerPoint 簡報</vt:lpstr>
      <vt:lpstr>Linear discriminant analysis (LDA)</vt:lpstr>
      <vt:lpstr>Symbol</vt:lpstr>
      <vt:lpstr>Projection</vt:lpstr>
      <vt:lpstr>Within &amp; between class scatter</vt:lpstr>
      <vt:lpstr>Between class scatter matrix</vt:lpstr>
      <vt:lpstr>Between class scatter matrix</vt:lpstr>
      <vt:lpstr>PowerPoint 簡報</vt:lpstr>
      <vt:lpstr>Within class scatter matrix</vt:lpstr>
      <vt:lpstr>PowerPoint 簡報</vt:lpstr>
      <vt:lpstr>Multiclass linear discriminant analysis</vt:lpstr>
      <vt:lpstr>PowerPoint 簡報</vt:lpstr>
      <vt:lpstr>LDA 2-class classifier</vt:lpstr>
      <vt:lpstr>PowerPoint 簡報</vt:lpstr>
      <vt:lpstr>PowerPoint 簡報</vt:lpstr>
      <vt:lpstr>Linear discriminant function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PPLab暑期課程</dc:title>
  <dc:creator>陳紘昕</dc:creator>
  <cp:lastModifiedBy>陳紘昕</cp:lastModifiedBy>
  <cp:revision>86</cp:revision>
  <dcterms:created xsi:type="dcterms:W3CDTF">2013-07-19T06:52:38Z</dcterms:created>
  <dcterms:modified xsi:type="dcterms:W3CDTF">2013-07-23T05:45:26Z</dcterms:modified>
</cp:coreProperties>
</file>