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271" r:id="rId4"/>
    <p:sldId id="286" r:id="rId5"/>
    <p:sldId id="257" r:id="rId6"/>
    <p:sldId id="263" r:id="rId7"/>
    <p:sldId id="305" r:id="rId8"/>
    <p:sldId id="284" r:id="rId9"/>
    <p:sldId id="276" r:id="rId10"/>
    <p:sldId id="287" r:id="rId11"/>
    <p:sldId id="275" r:id="rId12"/>
    <p:sldId id="260" r:id="rId13"/>
    <p:sldId id="268" r:id="rId14"/>
    <p:sldId id="288" r:id="rId15"/>
    <p:sldId id="295" r:id="rId16"/>
    <p:sldId id="274" r:id="rId17"/>
    <p:sldId id="283" r:id="rId18"/>
    <p:sldId id="296" r:id="rId19"/>
    <p:sldId id="299" r:id="rId20"/>
    <p:sldId id="300" r:id="rId21"/>
    <p:sldId id="301" r:id="rId22"/>
    <p:sldId id="292" r:id="rId23"/>
    <p:sldId id="294" r:id="rId24"/>
    <p:sldId id="261" r:id="rId25"/>
    <p:sldId id="262" r:id="rId26"/>
    <p:sldId id="303" r:id="rId27"/>
    <p:sldId id="304" r:id="rId28"/>
    <p:sldId id="280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BAB731"/>
    <a:srgbClr val="FBF7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92EDB-23EF-4F18-94AF-7EBD124DD37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CA92F-BACD-40EF-85FA-B740ABA1C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850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http://thkoch2001.github.io/whygitisbetter/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CA92F-BACD-40EF-85FA-B740ABA1CB7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9154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http://gitref.org/basic/#commit</a:t>
            </a:r>
          </a:p>
          <a:p>
            <a:r>
              <a:rPr lang="en-US" altLang="zh-TW" dirty="0" smtClean="0"/>
              <a:t>http://git-scm.com/book/en/Git-Basics-Recording-Changes-to-the-Repository#Committing-Your-Changes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CA92F-BACD-40EF-85FA-B740ABA1CB7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173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https://help.github.com/articles/fork-a-repo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CA92F-BACD-40EF-85FA-B740ABA1CB7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069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74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442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0368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56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826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6504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8504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464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8415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4989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314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29AB-CF1F-48A0-8C52-996ABE6EA425}" type="datetimeFigureOut">
              <a:rPr lang="zh-TW" altLang="en-US" smtClean="0"/>
              <a:pPr/>
              <a:t>2013/7/26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AD45F-2B8D-46D0-AB10-243619D45C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707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ithub/gitignore" TargetMode="External"/><Relationship Id="rId2" Type="http://schemas.openxmlformats.org/officeDocument/2006/relationships/hyperlink" Target="http://git-scm.com/book/en/Git-Basics-Recording-Changes-to-the-Repositor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it-scm.com/book" TargetMode="External"/><Relationship Id="rId7" Type="http://schemas.openxmlformats.org/officeDocument/2006/relationships/hyperlink" Target="http://pcottle.github.io/learnGitBranching" TargetMode="External"/><Relationship Id="rId2" Type="http://schemas.openxmlformats.org/officeDocument/2006/relationships/hyperlink" Target="http://gitref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y.github.io/" TargetMode="External"/><Relationship Id="rId5" Type="http://schemas.openxmlformats.org/officeDocument/2006/relationships/hyperlink" Target="http://ihower.tw/git/" TargetMode="External"/><Relationship Id="rId4" Type="http://schemas.openxmlformats.org/officeDocument/2006/relationships/hyperlink" Target="http://gitready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koch2001.github.io/whygitisbett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4XpnKHJAok8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版本控制－使用 </a:t>
            </a:r>
            <a:r>
              <a:rPr lang="en-US" altLang="zh-TW" dirty="0" smtClean="0"/>
              <a:t>Git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2013-07-26</a:t>
            </a:r>
          </a:p>
          <a:p>
            <a:r>
              <a:rPr lang="en-US" altLang="zh-TW" dirty="0" smtClean="0"/>
              <a:t>Presenter: </a:t>
            </a:r>
            <a:r>
              <a:rPr lang="zh-TW" altLang="en-US" dirty="0" smtClean="0"/>
              <a:t>郭奕浦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029257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版本庫 </a:t>
            </a:r>
            <a:r>
              <a:rPr lang="en-US" altLang="zh-TW" smtClean="0"/>
              <a:t>(Repository)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Command line</a:t>
            </a:r>
          </a:p>
          <a:p>
            <a:pPr lvl="1">
              <a:lnSpc>
                <a:spcPct val="150000"/>
              </a:lnSpc>
              <a:tabLst>
                <a:tab pos="4320000" algn="l"/>
              </a:tabLst>
            </a:pP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altLang="zh-TW" sz="1800" dirty="0" smtClean="0"/>
              <a:t>	</a:t>
            </a:r>
            <a:r>
              <a:rPr lang="zh-TW" altLang="en-US" sz="1800" dirty="0" smtClean="0"/>
              <a:t>建立一個全新的版本庫</a:t>
            </a:r>
          </a:p>
          <a:p>
            <a:pPr lvl="1">
              <a:lnSpc>
                <a:spcPct val="150000"/>
              </a:lnSpc>
              <a:tabLst>
                <a:tab pos="4320000" algn="l"/>
              </a:tabLst>
            </a:pP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clone &lt;</a:t>
            </a:r>
            <a:r>
              <a:rPr lang="zh-TW" altLang="en-US" sz="1800" dirty="0" smtClean="0">
                <a:latin typeface="Courier New" pitchFamily="49" charset="0"/>
                <a:cs typeface="Courier New" pitchFamily="49" charset="0"/>
              </a:rPr>
              <a:t>其他版本庫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altLang="zh-TW" sz="1800" dirty="0" smtClean="0"/>
              <a:t>	</a:t>
            </a:r>
            <a:r>
              <a:rPr lang="zh-TW" altLang="en-US" sz="1800" dirty="0" smtClean="0"/>
              <a:t>從現有的版本庫複製</a:t>
            </a:r>
            <a:endParaRPr lang="en-US" altLang="zh-TW" sz="1800" dirty="0" smtClean="0"/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GUI</a:t>
            </a:r>
          </a:p>
          <a:p>
            <a:pPr lvl="1">
              <a:lnSpc>
                <a:spcPct val="150000"/>
              </a:lnSpc>
            </a:pPr>
            <a:r>
              <a:rPr lang="zh-TW" altLang="en-US" sz="2000" dirty="0" smtClean="0"/>
              <a:t>對資料夾按右鍵</a:t>
            </a:r>
            <a:endParaRPr lang="en-US" altLang="zh-TW" sz="2000" dirty="0" smtClean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57"/>
          <a:stretch/>
        </p:blipFill>
        <p:spPr>
          <a:xfrm>
            <a:off x="3416796" y="3837123"/>
            <a:ext cx="2667372" cy="25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8357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Repository &amp;</a:t>
            </a:r>
            <a:r>
              <a:rPr lang="zh-TW" altLang="en-US" smtClean="0"/>
              <a:t> </a:t>
            </a:r>
            <a:r>
              <a:rPr lang="en-US" altLang="zh-TW" smtClean="0"/>
              <a:t>Working Directory</a:t>
            </a:r>
            <a:endParaRPr lang="zh-TW" altLang="en-US" dirty="0"/>
          </a:p>
        </p:txBody>
      </p:sp>
      <p:pic>
        <p:nvPicPr>
          <p:cNvPr id="64" name="內容版面配置區 6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75"/>
          <a:stretch/>
        </p:blipFill>
        <p:spPr>
          <a:xfrm>
            <a:off x="380415" y="1600199"/>
            <a:ext cx="8383170" cy="5257820"/>
          </a:xfrm>
        </p:spPr>
      </p:pic>
      <p:sp>
        <p:nvSpPr>
          <p:cNvPr id="67" name="矩形圖說文字 66"/>
          <p:cNvSpPr/>
          <p:nvPr/>
        </p:nvSpPr>
        <p:spPr>
          <a:xfrm>
            <a:off x="1475656" y="1772816"/>
            <a:ext cx="3024336" cy="504056"/>
          </a:xfrm>
          <a:prstGeom prst="wedgeRectCallout">
            <a:avLst>
              <a:gd name="adj1" fmla="val -52666"/>
              <a:gd name="adj2" fmla="val 2084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版本庫在這裡 </a:t>
            </a:r>
            <a:r>
              <a:rPr lang="en-US" altLang="zh-TW" dirty="0" smtClean="0"/>
              <a:t>(</a:t>
            </a:r>
            <a:r>
              <a:rPr lang="zh-TW" altLang="en-US" dirty="0" smtClean="0"/>
              <a:t>隱藏資料夾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9" name="流程圖: 程序 68"/>
          <p:cNvSpPr/>
          <p:nvPr/>
        </p:nvSpPr>
        <p:spPr>
          <a:xfrm>
            <a:off x="2141984" y="4424289"/>
            <a:ext cx="2376264" cy="936104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這裡就叫工作目錄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裡面的檔案和資料夾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就會被 </a:t>
            </a:r>
            <a:r>
              <a:rPr lang="en-US" altLang="zh-TW" dirty="0" smtClean="0"/>
              <a:t>Git </a:t>
            </a:r>
            <a:r>
              <a:rPr lang="zh-TW" altLang="en-US" dirty="0" smtClean="0"/>
              <a:t>管理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07722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Commit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提交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08598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252" y="625072"/>
            <a:ext cx="6095496" cy="56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2595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提交 </a:t>
            </a:r>
            <a:r>
              <a:rPr lang="en-US" altLang="zh-TW" dirty="0" smtClean="0"/>
              <a:t>(Commit)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Command line</a:t>
            </a:r>
          </a:p>
          <a:p>
            <a:pPr lvl="1">
              <a:lnSpc>
                <a:spcPct val="150000"/>
              </a:lnSpc>
            </a:pPr>
            <a:r>
              <a:rPr lang="en-US" altLang="zh-TW" sz="2400" dirty="0" err="1" smtClean="0"/>
              <a:t>git</a:t>
            </a:r>
            <a:r>
              <a:rPr lang="en-US" altLang="zh-TW" sz="2400" dirty="0" smtClean="0"/>
              <a:t> add</a:t>
            </a:r>
            <a:r>
              <a:rPr lang="zh-TW" altLang="en-US" sz="2400" dirty="0" smtClean="0"/>
              <a:t>、</a:t>
            </a:r>
            <a:r>
              <a:rPr lang="en-US" altLang="zh-TW" sz="2400" dirty="0" err="1" smtClean="0"/>
              <a:t>git</a:t>
            </a:r>
            <a:r>
              <a:rPr lang="en-US" altLang="zh-TW" sz="2400" dirty="0" smtClean="0"/>
              <a:t> reset</a:t>
            </a:r>
            <a:r>
              <a:rPr lang="zh-TW" altLang="en-US" sz="2400" dirty="0" smtClean="0"/>
              <a:t>、</a:t>
            </a:r>
            <a:r>
              <a:rPr lang="en-US" altLang="zh-TW" sz="2400" dirty="0" err="1" smtClean="0"/>
              <a:t>git</a:t>
            </a:r>
            <a:r>
              <a:rPr lang="en-US" altLang="zh-TW" sz="2400" dirty="0" smtClean="0"/>
              <a:t> commit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GUI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739453"/>
            <a:ext cx="3810532" cy="2857899"/>
          </a:xfrm>
          <a:prstGeom prst="rect">
            <a:avLst/>
          </a:prstGeom>
        </p:spPr>
      </p:pic>
      <p:sp>
        <p:nvSpPr>
          <p:cNvPr id="5" name="圓柱 4"/>
          <p:cNvSpPr/>
          <p:nvPr/>
        </p:nvSpPr>
        <p:spPr>
          <a:xfrm>
            <a:off x="7092280" y="4376314"/>
            <a:ext cx="1584176" cy="15841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repo</a:t>
            </a:r>
            <a:endParaRPr lang="zh-TW" altLang="en-US" dirty="0"/>
          </a:p>
        </p:txBody>
      </p:sp>
      <p:sp>
        <p:nvSpPr>
          <p:cNvPr id="10" name="向下箭號 9"/>
          <p:cNvSpPr/>
          <p:nvPr/>
        </p:nvSpPr>
        <p:spPr>
          <a:xfrm>
            <a:off x="2339752" y="4830408"/>
            <a:ext cx="648072" cy="9748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dirty="0" smtClean="0"/>
              <a:t>stage</a:t>
            </a:r>
            <a:endParaRPr lang="zh-TW" altLang="en-US" dirty="0"/>
          </a:p>
        </p:txBody>
      </p:sp>
      <p:sp>
        <p:nvSpPr>
          <p:cNvPr id="12" name="向下箭號 11"/>
          <p:cNvSpPr/>
          <p:nvPr/>
        </p:nvSpPr>
        <p:spPr>
          <a:xfrm rot="15766841">
            <a:off x="6102788" y="5443609"/>
            <a:ext cx="654760" cy="110545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dirty="0" smtClean="0"/>
              <a:t>commit</a:t>
            </a:r>
            <a:endParaRPr lang="zh-TW" altLang="en-US" dirty="0"/>
          </a:p>
        </p:txBody>
      </p:sp>
      <p:sp>
        <p:nvSpPr>
          <p:cNvPr id="13" name="向下箭號 12"/>
          <p:cNvSpPr/>
          <p:nvPr/>
        </p:nvSpPr>
        <p:spPr>
          <a:xfrm rot="5834039">
            <a:off x="4895541" y="3288370"/>
            <a:ext cx="648483" cy="23762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dirty="0" smtClean="0"/>
              <a:t>checkout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9552" y="4134376"/>
            <a:ext cx="1224136" cy="696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w</a:t>
            </a:r>
            <a:r>
              <a:rPr lang="en-US" altLang="zh-TW" dirty="0" smtClean="0">
                <a:solidFill>
                  <a:schemeClr val="tx1"/>
                </a:solidFill>
              </a:rPr>
              <a:t>orking </a:t>
            </a:r>
            <a:r>
              <a:rPr lang="en-US" altLang="zh-TW" dirty="0">
                <a:solidFill>
                  <a:schemeClr val="tx1"/>
                </a:solidFill>
              </a:rPr>
              <a:t>d</a:t>
            </a:r>
            <a:r>
              <a:rPr lang="en-US" altLang="zh-TW" dirty="0" smtClean="0">
                <a:solidFill>
                  <a:schemeClr val="tx1"/>
                </a:solidFill>
              </a:rPr>
              <a:t>irectory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5602091"/>
            <a:ext cx="1224136" cy="707229"/>
          </a:xfrm>
          <a:prstGeom prst="rect">
            <a:avLst/>
          </a:prstGeom>
          <a:solidFill>
            <a:srgbClr val="FBF747"/>
          </a:solidFill>
          <a:ln>
            <a:solidFill>
              <a:srgbClr val="BAB73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staging area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3193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Commit </a:t>
            </a:r>
            <a:r>
              <a:rPr lang="zh-TW" altLang="en-US" smtClean="0"/>
              <a:t>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一項小功能、一段程式碼、修正一個 </a:t>
            </a:r>
            <a:r>
              <a:rPr lang="en-US" altLang="zh-TW" dirty="0" smtClean="0"/>
              <a:t>bug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相關的內容就一起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無關的內容就分開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不完整、語法錯誤的程式碼不要 </a:t>
            </a:r>
            <a:r>
              <a:rPr lang="en-US" altLang="zh-TW" dirty="0" smtClean="0"/>
              <a:t>commit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85269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Commit </a:t>
            </a:r>
            <a:r>
              <a:rPr lang="zh-TW" altLang="en-US" smtClean="0"/>
              <a:t>訊息</a:t>
            </a:r>
            <a:endParaRPr lang="zh-TW" altLang="en-US" dirty="0"/>
          </a:p>
        </p:txBody>
      </p:sp>
      <p:sp>
        <p:nvSpPr>
          <p:cNvPr id="37" name="內容版面配置區 3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第一行是標題，會出現在分支圖上。</a:t>
            </a:r>
            <a:endParaRPr lang="en-US" altLang="zh-TW" sz="2400" dirty="0" smtClean="0"/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所以不要寫太長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半形 </a:t>
            </a:r>
            <a:r>
              <a:rPr lang="en-US" altLang="zh-TW" sz="2400" dirty="0" smtClean="0"/>
              <a:t>50 </a:t>
            </a:r>
            <a:r>
              <a:rPr lang="zh-TW" altLang="en-US" sz="2400" dirty="0" smtClean="0"/>
              <a:t>字以內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第二行以下詳述你這次做了什麼。</a:t>
            </a:r>
            <a:endParaRPr lang="en-US" altLang="zh-TW" sz="2400" dirty="0" smtClean="0"/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可分點敘述。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不妨就當成日誌來寫。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# </a:t>
            </a:r>
            <a:r>
              <a:rPr lang="zh-TW" altLang="en-US" sz="2400" dirty="0" smtClean="0"/>
              <a:t>是註解。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504064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.</a:t>
            </a:r>
            <a:r>
              <a:rPr lang="en-US" altLang="zh-TW" dirty="0" err="1" smtClean="0"/>
              <a:t>gitignore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並不是所有東西都要版本控制！</a:t>
            </a:r>
            <a:endParaRPr lang="en-US" altLang="zh-TW" sz="2400" dirty="0" smtClean="0"/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有原始碼就能產生的東西 </a:t>
            </a:r>
            <a:r>
              <a:rPr lang="en-US" altLang="zh-TW" sz="2400" dirty="0" smtClean="0"/>
              <a:t>(.exe, .o)</a:t>
            </a:r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暫存檔 </a:t>
            </a:r>
            <a:r>
              <a:rPr lang="en-US" altLang="zh-TW" sz="2400" dirty="0" smtClean="0"/>
              <a:t>(.</a:t>
            </a:r>
            <a:r>
              <a:rPr lang="en-US" altLang="zh-TW" sz="2400" dirty="0" err="1" smtClean="0"/>
              <a:t>tmp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、記錄檔 </a:t>
            </a:r>
            <a:r>
              <a:rPr lang="en-US" altLang="zh-TW" sz="2400" dirty="0" smtClean="0"/>
              <a:t>(.log)</a:t>
            </a:r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個人設定、密碼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建立檔案 </a:t>
            </a:r>
            <a:r>
              <a:rPr lang="en-US" altLang="zh-TW" sz="2400" dirty="0" smtClean="0"/>
              <a:t>.</a:t>
            </a:r>
            <a:r>
              <a:rPr lang="en-US" altLang="zh-TW" sz="2400" dirty="0" err="1" smtClean="0"/>
              <a:t>gitignore</a:t>
            </a:r>
            <a:r>
              <a:rPr lang="zh-TW" altLang="en-US" sz="2400" dirty="0" smtClean="0"/>
              <a:t>，在裡面列出不想被控制的檔案。</a:t>
            </a:r>
            <a:endParaRPr lang="en-US" altLang="zh-TW" sz="2400" dirty="0" smtClean="0"/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參見 </a:t>
            </a:r>
            <a:r>
              <a:rPr lang="en-US" altLang="zh-TW" sz="2400" dirty="0" smtClean="0"/>
              <a:t>Pro Git</a:t>
            </a:r>
            <a:r>
              <a:rPr lang="zh-TW" altLang="en-US" sz="2400" dirty="0" smtClean="0"/>
              <a:t>：</a:t>
            </a:r>
            <a:r>
              <a:rPr lang="en-US" altLang="zh-TW" sz="2400" dirty="0" smtClean="0">
                <a:hlinkClick r:id="rId2"/>
              </a:rPr>
              <a:t>Ignoring Files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這裡收集了各種 </a:t>
            </a:r>
            <a:r>
              <a:rPr lang="en-US" altLang="zh-TW" sz="2400" dirty="0" smtClean="0"/>
              <a:t>.</a:t>
            </a:r>
            <a:r>
              <a:rPr lang="en-US" altLang="zh-TW" sz="2400" dirty="0" err="1" smtClean="0"/>
              <a:t>gitignore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設定： </a:t>
            </a:r>
            <a:r>
              <a:rPr lang="en-US" altLang="zh-TW" sz="2400" dirty="0" err="1" smtClean="0">
                <a:hlinkClick r:id="rId3"/>
              </a:rPr>
              <a:t>github</a:t>
            </a:r>
            <a:r>
              <a:rPr lang="en-US" altLang="zh-TW" sz="2400" dirty="0" smtClean="0">
                <a:hlinkClick r:id="rId3"/>
              </a:rPr>
              <a:t>/</a:t>
            </a:r>
            <a:r>
              <a:rPr lang="en-US" altLang="zh-TW" sz="2400" dirty="0" err="1" smtClean="0">
                <a:hlinkClick r:id="rId3"/>
              </a:rPr>
              <a:t>gitignore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868144" y="32849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小技巧：</a:t>
            </a:r>
            <a:r>
              <a:rPr lang="en-US" altLang="zh-TW" dirty="0" smtClean="0"/>
              <a:t>(for Windows) </a:t>
            </a:r>
            <a:r>
              <a:rPr lang="zh-TW" altLang="en-US" dirty="0" smtClean="0"/>
              <a:t>輸入「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gitignore</a:t>
            </a:r>
            <a:r>
              <a:rPr lang="en-US" altLang="zh-TW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zh-TW" altLang="en-US" dirty="0" smtClean="0"/>
              <a:t>」來改名。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505429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ranch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880055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分支 </a:t>
            </a:r>
            <a:r>
              <a:rPr lang="en-US" altLang="zh-TW" dirty="0" smtClean="0"/>
              <a:t>(Branch)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之前你在「</a:t>
            </a:r>
            <a:r>
              <a:rPr lang="en-US" altLang="zh-TW" sz="2400" dirty="0" smtClean="0"/>
              <a:t>master</a:t>
            </a:r>
            <a:r>
              <a:rPr lang="zh-TW" altLang="en-US" sz="2400" dirty="0" smtClean="0"/>
              <a:t>」分支。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Git </a:t>
            </a:r>
            <a:r>
              <a:rPr lang="zh-TW" altLang="en-US" sz="2400" dirty="0" smtClean="0"/>
              <a:t>的優點就是開分支開免驚！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Command line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branch &lt;</a:t>
            </a:r>
            <a:r>
              <a:rPr lang="zh-TW" altLang="en-US" sz="1800" dirty="0" smtClean="0">
                <a:latin typeface="Courier New" pitchFamily="49" charset="0"/>
                <a:cs typeface="Courier New" pitchFamily="49" charset="0"/>
              </a:rPr>
              <a:t>分支名稱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checkout –b &lt;</a:t>
            </a:r>
            <a:r>
              <a:rPr lang="zh-TW" altLang="en-US" sz="1800" dirty="0" smtClean="0">
                <a:latin typeface="Courier New" pitchFamily="49" charset="0"/>
                <a:cs typeface="Courier New" pitchFamily="49" charset="0"/>
              </a:rPr>
              <a:t>分支名稱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GUI</a:t>
            </a:r>
          </a:p>
          <a:p>
            <a:pPr lvl="1">
              <a:lnSpc>
                <a:spcPct val="150000"/>
              </a:lnSpc>
            </a:pPr>
            <a:r>
              <a:rPr lang="zh-TW" altLang="en-US" sz="1800" dirty="0" smtClean="0"/>
              <a:t>建立分支</a:t>
            </a:r>
            <a:endParaRPr lang="en-US" altLang="zh-TW" sz="1800" dirty="0" smtClean="0"/>
          </a:p>
          <a:p>
            <a:pPr lvl="1">
              <a:lnSpc>
                <a:spcPct val="150000"/>
              </a:lnSpc>
            </a:pPr>
            <a:r>
              <a:rPr lang="zh-TW" altLang="en-US" sz="1800" dirty="0" smtClean="0"/>
              <a:t>建立分支併簽出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5682891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問題在哪？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我要 </a:t>
            </a:r>
            <a:r>
              <a:rPr lang="en-US" altLang="zh-TW" sz="2400" dirty="0" smtClean="0"/>
              <a:t>debug</a:t>
            </a:r>
            <a:r>
              <a:rPr lang="zh-TW" altLang="en-US" sz="2400" dirty="0" smtClean="0"/>
              <a:t>，但程式被我改爛了。</a:t>
            </a:r>
            <a:endParaRPr lang="en-US" altLang="zh-TW" sz="2400" dirty="0" smtClean="0"/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不要再留一堆 </a:t>
            </a:r>
            <a:r>
              <a:rPr lang="en-US" altLang="zh-TW" sz="2400" dirty="0" smtClean="0">
                <a:solidFill>
                  <a:schemeClr val="accent3"/>
                </a:solidFill>
              </a:rPr>
              <a:t>/*</a:t>
            </a:r>
            <a:r>
              <a:rPr lang="zh-TW" altLang="en-US" sz="2400" dirty="0" smtClean="0">
                <a:solidFill>
                  <a:schemeClr val="accent3"/>
                </a:solidFill>
              </a:rPr>
              <a:t>程式碼</a:t>
            </a:r>
            <a:r>
              <a:rPr lang="en-US" altLang="zh-TW" sz="2400" dirty="0" smtClean="0">
                <a:solidFill>
                  <a:schemeClr val="accent3"/>
                </a:solidFill>
              </a:rPr>
              <a:t>*/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了</a:t>
            </a:r>
            <a:r>
              <a:rPr lang="en-US" altLang="zh-TW" sz="2400" dirty="0" smtClean="0"/>
              <a:t>…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期限快到了，我要不要再拼新功能？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接手程式：之前發生什麼事了</a:t>
            </a:r>
            <a:r>
              <a:rPr lang="en-US" altLang="zh-TW" sz="2400" dirty="0" smtClean="0"/>
              <a:t>!?</a:t>
            </a:r>
          </a:p>
          <a:p>
            <a:pPr lvl="1">
              <a:lnSpc>
                <a:spcPct val="150000"/>
              </a:lnSpc>
            </a:pPr>
            <a:r>
              <a:rPr lang="en-US" altLang="zh-TW" sz="2400" dirty="0" smtClean="0"/>
              <a:t>×</a:t>
            </a:r>
            <a:r>
              <a:rPr lang="zh-TW" altLang="en-US" sz="2400" dirty="0" smtClean="0"/>
              <a:t>！這 </a:t>
            </a:r>
            <a:r>
              <a:rPr lang="en-US" altLang="zh-TW" sz="2400" dirty="0" smtClean="0"/>
              <a:t>code </a:t>
            </a:r>
            <a:r>
              <a:rPr lang="zh-TW" altLang="en-US" sz="2400" dirty="0" smtClean="0"/>
              <a:t>誰寫的啊？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分工合作：誰手上是最新版？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3265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合併 </a:t>
            </a:r>
            <a:r>
              <a:rPr lang="en-US" altLang="zh-TW" dirty="0" smtClean="0"/>
              <a:t>(Merge)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分支沒什麼，更要能方便的合併。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Command line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merge &lt;</a:t>
            </a:r>
            <a:r>
              <a:rPr lang="zh-TW" altLang="en-US" sz="1800" dirty="0" smtClean="0">
                <a:latin typeface="Courier New" pitchFamily="49" charset="0"/>
                <a:cs typeface="Courier New" pitchFamily="49" charset="0"/>
              </a:rPr>
              <a:t>分支名稱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GUI</a:t>
            </a:r>
          </a:p>
          <a:p>
            <a:pPr lvl="1">
              <a:lnSpc>
                <a:spcPct val="150000"/>
              </a:lnSpc>
            </a:pPr>
            <a:r>
              <a:rPr lang="zh-TW" altLang="en-US" sz="2000" dirty="0" smtClean="0"/>
              <a:t>合併分支</a:t>
            </a:r>
            <a:endParaRPr lang="zh-TW" altLang="en-US" sz="20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6834" y="4114417"/>
            <a:ext cx="5487166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2676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Conflict (</a:t>
            </a:r>
            <a:r>
              <a:rPr lang="zh-TW" altLang="en-US" smtClean="0"/>
              <a:t>衝突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如果修改在不同檔案，或是同個檔案的不同行，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通常能夠自動完成 </a:t>
            </a:r>
            <a:r>
              <a:rPr lang="en-US" altLang="zh-TW" sz="2400" dirty="0" smtClean="0"/>
              <a:t>merge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別慌，逐一解決衝突，再 </a:t>
            </a:r>
            <a:r>
              <a:rPr lang="en-US" altLang="zh-TW" sz="2400" dirty="0" smtClean="0"/>
              <a:t>commit </a:t>
            </a:r>
            <a:r>
              <a:rPr lang="zh-TW" altLang="en-US" sz="2400" dirty="0" smtClean="0"/>
              <a:t>就 </a:t>
            </a:r>
            <a:r>
              <a:rPr lang="en-US" altLang="zh-TW" sz="2400" dirty="0" smtClean="0"/>
              <a:t>OK </a:t>
            </a:r>
            <a:r>
              <a:rPr lang="zh-TW" altLang="en-US" sz="2400" dirty="0" smtClean="0"/>
              <a:t>了</a:t>
            </a:r>
            <a:r>
              <a:rPr lang="en-US" altLang="zh-TW" sz="2400" dirty="0" smtClean="0"/>
              <a:t>~</a:t>
            </a:r>
          </a:p>
          <a:p>
            <a:pPr marL="457200" lvl="1" indent="0">
              <a:buNone/>
            </a:pP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&gt;&gt;&gt;</a:t>
            </a:r>
          </a:p>
          <a:p>
            <a:pPr marL="457200" lvl="1" indent="0">
              <a:buNone/>
            </a:pPr>
            <a:r>
              <a:rPr lang="en-US" altLang="zh-TW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(); // This is a function call.</a:t>
            </a:r>
          </a:p>
          <a:p>
            <a:pPr marL="457200" lvl="1" indent="0">
              <a:buNone/>
            </a:pP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---</a:t>
            </a:r>
          </a:p>
          <a:p>
            <a:pPr marL="457200" lvl="1" indent="0">
              <a:buNone/>
            </a:pPr>
            <a:r>
              <a:rPr lang="en-US" altLang="zh-TW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(183);</a:t>
            </a:r>
          </a:p>
          <a:p>
            <a:pPr marL="457200" lvl="1" indent="0">
              <a:buNone/>
            </a:pP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&lt;&lt;&lt;</a:t>
            </a:r>
          </a:p>
          <a:p>
            <a:pPr marL="457200" lvl="1" indent="0">
              <a:buNone/>
            </a:pPr>
            <a:endParaRPr lang="en-US" altLang="zh-TW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altLang="zh-TW" sz="1800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altLang="zh-TW" sz="1800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(183); </a:t>
            </a:r>
            <a:r>
              <a:rPr lang="en-US" altLang="zh-TW" sz="1800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This is a function call.</a:t>
            </a:r>
            <a:endParaRPr lang="en-US" altLang="zh-TW" sz="1800" dirty="0" smtClean="0">
              <a:solidFill>
                <a:schemeClr val="accent3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6119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 </a:t>
            </a:r>
            <a:r>
              <a:rPr lang="en-US" altLang="zh-TW" dirty="0" smtClean="0"/>
              <a:t>SVN </a:t>
            </a:r>
            <a:r>
              <a:rPr lang="zh-TW" altLang="en-US" dirty="0" smtClean="0"/>
              <a:t>內部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252" y="2069704"/>
            <a:ext cx="6095496" cy="2718592"/>
          </a:xfrm>
        </p:spPr>
      </p:pic>
    </p:spTree>
    <p:extLst>
      <p:ext uri="{BB962C8B-B14F-4D97-AF65-F5344CB8AC3E}">
        <p14:creationId xmlns:p14="http://schemas.microsoft.com/office/powerpoint/2010/main" xmlns="" val="4185827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 </a:t>
            </a:r>
            <a:r>
              <a:rPr lang="en-US" altLang="zh-TW" dirty="0" smtClean="0"/>
              <a:t>Git </a:t>
            </a:r>
            <a:r>
              <a:rPr lang="zh-TW" altLang="en-US" dirty="0" smtClean="0"/>
              <a:t>內部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252" y="2075800"/>
            <a:ext cx="6095496" cy="2706400"/>
          </a:xfrm>
        </p:spPr>
      </p:pic>
    </p:spTree>
    <p:extLst>
      <p:ext uri="{BB962C8B-B14F-4D97-AF65-F5344CB8AC3E}">
        <p14:creationId xmlns:p14="http://schemas.microsoft.com/office/powerpoint/2010/main" xmlns="" val="26025301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Push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推送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9006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分散式的 </a:t>
            </a:r>
            <a:r>
              <a:rPr lang="en-US" altLang="zh-TW" smtClean="0"/>
              <a:t>VCS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77696"/>
            <a:ext cx="4571622" cy="5147648"/>
          </a:xfrm>
        </p:spPr>
      </p:pic>
      <p:sp>
        <p:nvSpPr>
          <p:cNvPr id="11" name="文字方塊 10"/>
          <p:cNvSpPr txBox="1"/>
          <p:nvPr/>
        </p:nvSpPr>
        <p:spPr>
          <a:xfrm>
            <a:off x="5004048" y="1988840"/>
            <a:ext cx="3560590" cy="1140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抓別人的東西進來：</a:t>
            </a:r>
            <a:r>
              <a:rPr lang="en-US" altLang="zh-TW" sz="2400" dirty="0" smtClean="0"/>
              <a:t>pull</a:t>
            </a:r>
            <a:br>
              <a:rPr lang="en-US" altLang="zh-TW" sz="2400" dirty="0" smtClean="0"/>
            </a:br>
            <a:r>
              <a:rPr lang="zh-TW" altLang="en-US" sz="2400" dirty="0" smtClean="0"/>
              <a:t>送自己的東西出去：</a:t>
            </a:r>
            <a:r>
              <a:rPr lang="en-US" altLang="zh-TW" sz="2400" dirty="0" smtClean="0"/>
              <a:t>push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852718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Workflows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想如何分工都可以靈活搭配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284984"/>
            <a:ext cx="3047748" cy="152387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553052"/>
            <a:ext cx="3047748" cy="12312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5045" y="4138923"/>
            <a:ext cx="3047748" cy="22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6597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GitHub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235408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3600000" algn="l"/>
              </a:tabLst>
            </a:pPr>
            <a:r>
              <a:rPr lang="en-US" altLang="zh-TW" sz="2000" dirty="0" smtClean="0">
                <a:hlinkClick r:id="rId2"/>
              </a:rPr>
              <a:t>Git Reference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快速上手</a:t>
            </a:r>
            <a:endParaRPr lang="en-US" altLang="zh-TW" sz="2000" dirty="0" smtClean="0"/>
          </a:p>
          <a:p>
            <a:pPr>
              <a:lnSpc>
                <a:spcPct val="150000"/>
              </a:lnSpc>
              <a:tabLst>
                <a:tab pos="3600000" algn="l"/>
              </a:tabLst>
            </a:pPr>
            <a:r>
              <a:rPr lang="en-US" altLang="zh-TW" sz="2000" dirty="0" smtClean="0">
                <a:hlinkClick r:id="rId3"/>
              </a:rPr>
              <a:t>Pro Git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完整詳細</a:t>
            </a:r>
            <a:endParaRPr lang="en-US" altLang="zh-TW" sz="2000" dirty="0" smtClean="0"/>
          </a:p>
          <a:p>
            <a:pPr>
              <a:lnSpc>
                <a:spcPct val="150000"/>
              </a:lnSpc>
              <a:tabLst>
                <a:tab pos="3600000" algn="l"/>
              </a:tabLst>
            </a:pPr>
            <a:r>
              <a:rPr lang="en-US" altLang="zh-TW" sz="2000" dirty="0" err="1" smtClean="0">
                <a:hlinkClick r:id="rId4"/>
              </a:rPr>
              <a:t>git</a:t>
            </a:r>
            <a:r>
              <a:rPr lang="en-US" altLang="zh-TW" sz="2000" dirty="0" smtClean="0">
                <a:hlinkClick r:id="rId4"/>
              </a:rPr>
              <a:t> ready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單元式</a:t>
            </a:r>
            <a:endParaRPr lang="en-US" altLang="zh-TW" sz="2000" dirty="0" smtClean="0"/>
          </a:p>
          <a:p>
            <a:pPr>
              <a:lnSpc>
                <a:spcPct val="150000"/>
              </a:lnSpc>
              <a:tabLst>
                <a:tab pos="3600000" algn="l"/>
              </a:tabLst>
            </a:pPr>
            <a:r>
              <a:rPr lang="zh-TW" altLang="en-US" sz="2000" dirty="0" smtClean="0">
                <a:hlinkClick r:id="rId5"/>
              </a:rPr>
              <a:t>版本控制系統 </a:t>
            </a:r>
            <a:r>
              <a:rPr lang="en-US" altLang="zh-TW" sz="2000" dirty="0" smtClean="0">
                <a:hlinkClick r:id="rId5"/>
              </a:rPr>
              <a:t>Git </a:t>
            </a:r>
            <a:r>
              <a:rPr lang="zh-TW" altLang="en-US" sz="2000" dirty="0" smtClean="0">
                <a:hlinkClick r:id="rId5"/>
              </a:rPr>
              <a:t>精要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中文，作者是國內的高手。</a:t>
            </a:r>
          </a:p>
          <a:p>
            <a:pPr>
              <a:lnSpc>
                <a:spcPct val="150000"/>
              </a:lnSpc>
              <a:tabLst>
                <a:tab pos="3600000" algn="l"/>
              </a:tabLst>
            </a:pPr>
            <a:r>
              <a:rPr lang="zh-TW" altLang="en-US" sz="2000" dirty="0" smtClean="0"/>
              <a:t>可以跟著玩的互動式：</a:t>
            </a:r>
          </a:p>
          <a:p>
            <a:pPr lvl="1">
              <a:lnSpc>
                <a:spcPct val="150000"/>
              </a:lnSpc>
              <a:tabLst>
                <a:tab pos="3600000" algn="l"/>
              </a:tabLst>
            </a:pPr>
            <a:r>
              <a:rPr lang="en-US" altLang="zh-TW" sz="2000" dirty="0" smtClean="0">
                <a:hlinkClick r:id="rId6"/>
              </a:rPr>
              <a:t>Try Git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有 </a:t>
            </a:r>
            <a:r>
              <a:rPr lang="en-US" altLang="zh-TW" sz="2000" dirty="0" err="1" smtClean="0"/>
              <a:t>GitHub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帳號好像都要玩一次</a:t>
            </a:r>
            <a:endParaRPr lang="en-US" altLang="zh-TW" sz="2000" dirty="0" smtClean="0"/>
          </a:p>
          <a:p>
            <a:pPr lvl="1">
              <a:lnSpc>
                <a:spcPct val="150000"/>
              </a:lnSpc>
              <a:tabLst>
                <a:tab pos="3600000" algn="l"/>
              </a:tabLst>
            </a:pPr>
            <a:r>
              <a:rPr lang="en-US" altLang="zh-TW" sz="2000" dirty="0" smtClean="0">
                <a:hlinkClick r:id="rId7"/>
              </a:rPr>
              <a:t>Learn Git Branching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針對分支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141633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概觀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62"/>
          <a:stretch/>
        </p:blipFill>
        <p:spPr>
          <a:xfrm>
            <a:off x="761468" y="1600201"/>
            <a:ext cx="7621064" cy="5257800"/>
          </a:xfrm>
        </p:spPr>
      </p:pic>
      <p:sp>
        <p:nvSpPr>
          <p:cNvPr id="24" name="矩形圖說文字 23"/>
          <p:cNvSpPr/>
          <p:nvPr/>
        </p:nvSpPr>
        <p:spPr>
          <a:xfrm>
            <a:off x="251520" y="908720"/>
            <a:ext cx="2304256" cy="814400"/>
          </a:xfrm>
          <a:prstGeom prst="wedgeRectCallout">
            <a:avLst>
              <a:gd name="adj1" fmla="val -18413"/>
              <a:gd name="adj2" fmla="val 11075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每次更動都有記錄點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隨時都能還原當時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5" name="矩形圖說文字 24"/>
          <p:cNvSpPr/>
          <p:nvPr/>
        </p:nvSpPr>
        <p:spPr>
          <a:xfrm>
            <a:off x="7308304" y="980728"/>
            <a:ext cx="1584176" cy="720080"/>
          </a:xfrm>
          <a:prstGeom prst="wedgeRectCallout">
            <a:avLst>
              <a:gd name="adj1" fmla="val -68699"/>
              <a:gd name="adj2" fmla="val 1089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為何修改？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是誰？啥時？</a:t>
            </a:r>
            <a:endParaRPr lang="zh-TW" altLang="en-US" dirty="0"/>
          </a:p>
        </p:txBody>
      </p:sp>
      <p:sp>
        <p:nvSpPr>
          <p:cNvPr id="26" name="矩形圖說文字 25"/>
          <p:cNvSpPr/>
          <p:nvPr/>
        </p:nvSpPr>
        <p:spPr>
          <a:xfrm>
            <a:off x="611560" y="6002714"/>
            <a:ext cx="2088232" cy="504056"/>
          </a:xfrm>
          <a:prstGeom prst="wedgeRectCallout">
            <a:avLst>
              <a:gd name="adj1" fmla="val -26018"/>
              <a:gd name="adj2" fmla="val -1075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改了哪些檔案？</a:t>
            </a:r>
            <a:endParaRPr lang="zh-TW" altLang="en-US" dirty="0"/>
          </a:p>
        </p:txBody>
      </p:sp>
      <p:sp>
        <p:nvSpPr>
          <p:cNvPr id="27" name="矩形圖說文字 26"/>
          <p:cNvSpPr/>
          <p:nvPr/>
        </p:nvSpPr>
        <p:spPr>
          <a:xfrm>
            <a:off x="6952975" y="5462654"/>
            <a:ext cx="1872208" cy="792088"/>
          </a:xfrm>
          <a:prstGeom prst="wedgeRectCallout">
            <a:avLst>
              <a:gd name="adj1" fmla="val -61497"/>
              <a:gd name="adj2" fmla="val -219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刪除</a:t>
            </a:r>
            <a:r>
              <a:rPr lang="en-US" altLang="zh-TW" dirty="0" smtClean="0"/>
              <a:t>/</a:t>
            </a:r>
            <a:r>
              <a:rPr lang="zh-TW" altLang="en-US" dirty="0" smtClean="0"/>
              <a:t>修改的地方</a:t>
            </a:r>
            <a:endParaRPr lang="zh-TW" altLang="en-US" dirty="0"/>
          </a:p>
        </p:txBody>
      </p:sp>
      <p:sp>
        <p:nvSpPr>
          <p:cNvPr id="28" name="矩形圖說文字 27"/>
          <p:cNvSpPr/>
          <p:nvPr/>
        </p:nvSpPr>
        <p:spPr>
          <a:xfrm>
            <a:off x="4355976" y="3861048"/>
            <a:ext cx="1944216" cy="504056"/>
          </a:xfrm>
          <a:prstGeom prst="wedgeRectCallout">
            <a:avLst>
              <a:gd name="adj1" fmla="val -106867"/>
              <a:gd name="adj2" fmla="val 315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甚至可以有分支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31840" y="2780928"/>
            <a:ext cx="230425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可以追蹤進度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看起來也很有成就感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80780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94125" y="2090172"/>
            <a:ext cx="69557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 smtClean="0"/>
              <a:t>簡直是一部關於程式碼的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7200" dirty="0" smtClean="0"/>
              <a:t>歷史！時光機！</a:t>
            </a: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4800" dirty="0" smtClean="0"/>
              <a:t>還支援平行世界！</a:t>
            </a:r>
            <a:endParaRPr lang="zh-TW" altLang="en-US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78444" y="450912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!?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401263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Git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Linus Torvalds </a:t>
            </a:r>
            <a:r>
              <a:rPr lang="zh-TW" altLang="en-US" sz="2400" dirty="0" smtClean="0"/>
              <a:t>發明來管理 </a:t>
            </a:r>
            <a:r>
              <a:rPr lang="en-US" altLang="zh-TW" sz="2400" dirty="0" smtClean="0"/>
              <a:t>Linux Kernel </a:t>
            </a:r>
            <a:r>
              <a:rPr lang="zh-TW" altLang="en-US" sz="2400" dirty="0" smtClean="0"/>
              <a:t>的。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堪稱目前最棒的版本控制系統：</a:t>
            </a:r>
            <a:r>
              <a:rPr lang="en-US" altLang="zh-TW" sz="2400" dirty="0" smtClean="0">
                <a:hlinkClick r:id="rId3"/>
              </a:rPr>
              <a:t>Why Git is Better</a:t>
            </a:r>
            <a:r>
              <a:rPr lang="en-US" altLang="zh-TW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本體其實是 </a:t>
            </a:r>
            <a:r>
              <a:rPr lang="en-US" altLang="zh-TW" sz="2400" dirty="0" smtClean="0"/>
              <a:t>command line </a:t>
            </a:r>
            <a:r>
              <a:rPr lang="zh-TW" altLang="en-US" sz="2400" dirty="0" smtClean="0"/>
              <a:t>程式。</a:t>
            </a:r>
            <a:endParaRPr lang="zh-TW" altLang="en-US" sz="24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391"/>
          <a:stretch/>
        </p:blipFill>
        <p:spPr>
          <a:xfrm>
            <a:off x="1404937" y="3628181"/>
            <a:ext cx="6334125" cy="322981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20272" y="2852936"/>
            <a:ext cx="20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5"/>
              </a:rPr>
              <a:t>Linus Torvalds on </a:t>
            </a:r>
            <a:r>
              <a:rPr lang="en-US" altLang="zh-TW" dirty="0" err="1" smtClean="0">
                <a:hlinkClick r:id="rId5"/>
              </a:rPr>
              <a:t>git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5958401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Git GUI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Mac</a:t>
            </a:r>
          </a:p>
          <a:p>
            <a:pPr lvl="1"/>
            <a:r>
              <a:rPr lang="en-US" altLang="zh-TW" dirty="0" err="1" smtClean="0"/>
              <a:t>GitX</a:t>
            </a:r>
            <a:endParaRPr lang="en-US" altLang="zh-TW" dirty="0" smtClean="0"/>
          </a:p>
          <a:p>
            <a:r>
              <a:rPr lang="en-US" altLang="zh-TW" dirty="0" smtClean="0"/>
              <a:t>Linux</a:t>
            </a:r>
          </a:p>
          <a:p>
            <a:pPr lvl="1"/>
            <a:r>
              <a:rPr lang="en-US" altLang="zh-TW" dirty="0" err="1" smtClean="0"/>
              <a:t>gitg</a:t>
            </a:r>
            <a:endParaRPr lang="en-US" altLang="zh-TW" dirty="0" smtClean="0"/>
          </a:p>
          <a:p>
            <a:r>
              <a:rPr lang="en-US" altLang="zh-TW" dirty="0" smtClean="0"/>
              <a:t>Windows</a:t>
            </a:r>
          </a:p>
          <a:p>
            <a:pPr lvl="1"/>
            <a:r>
              <a:rPr lang="en-US" altLang="zh-TW" dirty="0" smtClean="0"/>
              <a:t>Git Extensions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45"/>
          <a:stretch/>
        </p:blipFill>
        <p:spPr>
          <a:xfrm>
            <a:off x="4426479" y="1664674"/>
            <a:ext cx="4249977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3361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 </a:t>
            </a:r>
            <a:r>
              <a:rPr lang="en-US" altLang="zh-TW" dirty="0" smtClean="0"/>
              <a:t>VCS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Version control system (VCS)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Subversion (SVN)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Concurrent Versions </a:t>
            </a:r>
            <a:r>
              <a:rPr lang="en-US" altLang="zh-TW" dirty="0" smtClean="0"/>
              <a:t>System (CVS)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5001132"/>
            <a:ext cx="1524212" cy="15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2209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Getting Start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從這裡開始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76651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登記你的名字與 </a:t>
            </a:r>
            <a:r>
              <a:rPr lang="en-US" altLang="zh-TW" dirty="0" smtClean="0"/>
              <a:t>Email</a:t>
            </a:r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/>
              <a:t>不論是誰做的好事，名字都會記下來。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Command line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--global user.name "</a:t>
            </a: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YiPo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--global </a:t>
            </a:r>
            <a:r>
              <a:rPr lang="en-US" altLang="zh-TW" sz="1800" dirty="0" err="1" smtClean="0">
                <a:latin typeface="Courier New" pitchFamily="49" charset="0"/>
                <a:cs typeface="Courier New" pitchFamily="49" charset="0"/>
              </a:rPr>
              <a:t>user.email</a:t>
            </a:r>
            <a:r>
              <a:rPr lang="en-US" altLang="zh-TW" sz="1800" dirty="0" smtClean="0">
                <a:latin typeface="Courier New" pitchFamily="49" charset="0"/>
                <a:cs typeface="Courier New" pitchFamily="49" charset="0"/>
              </a:rPr>
              <a:t> mail@mail.com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GUI</a:t>
            </a:r>
            <a:endParaRPr lang="zh-TW" altLang="en-US" sz="2400" dirty="0"/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319"/>
          <a:stretch/>
        </p:blipFill>
        <p:spPr>
          <a:xfrm>
            <a:off x="891026" y="4581128"/>
            <a:ext cx="7361948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4235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573</Words>
  <Application>Microsoft Office PowerPoint</Application>
  <PresentationFormat>如螢幕大小 (4:3)</PresentationFormat>
  <Paragraphs>138</Paragraphs>
  <Slides>28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版本控制－使用 Git</vt:lpstr>
      <vt:lpstr>問題在哪？</vt:lpstr>
      <vt:lpstr>概觀</vt:lpstr>
      <vt:lpstr>投影片 4</vt:lpstr>
      <vt:lpstr>Git</vt:lpstr>
      <vt:lpstr>Git GUI</vt:lpstr>
      <vt:lpstr>其他 VCS</vt:lpstr>
      <vt:lpstr>Getting Start</vt:lpstr>
      <vt:lpstr>登記你的名字與 Email</vt:lpstr>
      <vt:lpstr>版本庫 (Repository)</vt:lpstr>
      <vt:lpstr>Repository &amp; Working Directory</vt:lpstr>
      <vt:lpstr>Commit</vt:lpstr>
      <vt:lpstr>投影片 13</vt:lpstr>
      <vt:lpstr>提交 (Commit)</vt:lpstr>
      <vt:lpstr>Commit 原則</vt:lpstr>
      <vt:lpstr>Commit 訊息</vt:lpstr>
      <vt:lpstr>.gitignore</vt:lpstr>
      <vt:lpstr>Branch</vt:lpstr>
      <vt:lpstr>分支 (Branch)</vt:lpstr>
      <vt:lpstr>合併 (Merge)</vt:lpstr>
      <vt:lpstr>Conflict (衝突)</vt:lpstr>
      <vt:lpstr>在 SVN 內部</vt:lpstr>
      <vt:lpstr>在 Git 內部</vt:lpstr>
      <vt:lpstr>Push</vt:lpstr>
      <vt:lpstr>分散式的 VCS</vt:lpstr>
      <vt:lpstr>Workflows</vt:lpstr>
      <vt:lpstr>GitHub</vt:lpstr>
      <vt:lpstr>延伸閱讀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YiPo</dc:creator>
  <cp:lastModifiedBy>admin</cp:lastModifiedBy>
  <cp:revision>88</cp:revision>
  <dcterms:created xsi:type="dcterms:W3CDTF">2013-07-25T15:04:41Z</dcterms:created>
  <dcterms:modified xsi:type="dcterms:W3CDTF">2013-07-26T07:11:23Z</dcterms:modified>
</cp:coreProperties>
</file>