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3" r:id="rId2"/>
    <p:sldId id="256" r:id="rId3"/>
    <p:sldId id="260" r:id="rId4"/>
    <p:sldId id="288" r:id="rId5"/>
    <p:sldId id="291" r:id="rId6"/>
    <p:sldId id="290" r:id="rId7"/>
    <p:sldId id="292" r:id="rId8"/>
    <p:sldId id="289" r:id="rId9"/>
    <p:sldId id="293" r:id="rId10"/>
    <p:sldId id="294" r:id="rId11"/>
    <p:sldId id="295" r:id="rId12"/>
    <p:sldId id="265" r:id="rId13"/>
    <p:sldId id="259" r:id="rId14"/>
    <p:sldId id="263" r:id="rId15"/>
    <p:sldId id="296" r:id="rId16"/>
    <p:sldId id="301" r:id="rId17"/>
    <p:sldId id="297" r:id="rId18"/>
    <p:sldId id="298" r:id="rId19"/>
    <p:sldId id="300" r:id="rId20"/>
    <p:sldId id="302" r:id="rId21"/>
    <p:sldId id="299" r:id="rId2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452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12F8-4948-4523-949D-6D70199DC384}" type="datetimeFigureOut">
              <a:rPr lang="zh-TW" altLang="en-US" smtClean="0"/>
              <a:pPr/>
              <a:t>2013/7/30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D3C5-9003-4B2E-97DA-CDDDF7895D1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12F8-4948-4523-949D-6D70199DC384}" type="datetimeFigureOut">
              <a:rPr lang="zh-TW" altLang="en-US" smtClean="0"/>
              <a:pPr/>
              <a:t>2013/7/30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D3C5-9003-4B2E-97DA-CDDDF7895D1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12F8-4948-4523-949D-6D70199DC384}" type="datetimeFigureOut">
              <a:rPr lang="zh-TW" altLang="en-US" smtClean="0"/>
              <a:pPr/>
              <a:t>2013/7/30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D3C5-9003-4B2E-97DA-CDDDF7895D1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12F8-4948-4523-949D-6D70199DC384}" type="datetimeFigureOut">
              <a:rPr lang="zh-TW" altLang="en-US" smtClean="0"/>
              <a:pPr/>
              <a:t>2013/7/30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D3C5-9003-4B2E-97DA-CDDDF7895D1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12F8-4948-4523-949D-6D70199DC384}" type="datetimeFigureOut">
              <a:rPr lang="zh-TW" altLang="en-US" smtClean="0"/>
              <a:pPr/>
              <a:t>2013/7/30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D3C5-9003-4B2E-97DA-CDDDF7895D1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12F8-4948-4523-949D-6D70199DC384}" type="datetimeFigureOut">
              <a:rPr lang="zh-TW" altLang="en-US" smtClean="0"/>
              <a:pPr/>
              <a:t>2013/7/30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D3C5-9003-4B2E-97DA-CDDDF7895D1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12F8-4948-4523-949D-6D70199DC384}" type="datetimeFigureOut">
              <a:rPr lang="zh-TW" altLang="en-US" smtClean="0"/>
              <a:pPr/>
              <a:t>2013/7/30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D3C5-9003-4B2E-97DA-CDDDF7895D1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12F8-4948-4523-949D-6D70199DC384}" type="datetimeFigureOut">
              <a:rPr lang="zh-TW" altLang="en-US" smtClean="0"/>
              <a:pPr/>
              <a:t>2013/7/30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D3C5-9003-4B2E-97DA-CDDDF7895D1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12F8-4948-4523-949D-6D70199DC384}" type="datetimeFigureOut">
              <a:rPr lang="zh-TW" altLang="en-US" smtClean="0"/>
              <a:pPr/>
              <a:t>2013/7/30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D3C5-9003-4B2E-97DA-CDDDF7895D1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12F8-4948-4523-949D-6D70199DC384}" type="datetimeFigureOut">
              <a:rPr lang="zh-TW" altLang="en-US" smtClean="0"/>
              <a:pPr/>
              <a:t>2013/7/30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D3C5-9003-4B2E-97DA-CDDDF7895D1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12F8-4948-4523-949D-6D70199DC384}" type="datetimeFigureOut">
              <a:rPr lang="zh-TW" altLang="en-US" smtClean="0"/>
              <a:pPr/>
              <a:t>2013/7/30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D3C5-9003-4B2E-97DA-CDDDF7895D1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912F8-4948-4523-949D-6D70199DC384}" type="datetimeFigureOut">
              <a:rPr lang="zh-TW" altLang="en-US" smtClean="0"/>
              <a:pPr/>
              <a:t>2013/7/30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BD3C5-9003-4B2E-97DA-CDDDF7895D1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ie.ntu.edu.tw/~cjlin/libsvmtools/datasets/" TargetMode="External"/><Relationship Id="rId2" Type="http://schemas.openxmlformats.org/officeDocument/2006/relationships/hyperlink" Target="http://www.csie.ntu.edu.tw/~cjlin/libsv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ntu.csie.org/~piaip/svm/" TargetMode="External"/><Relationship Id="rId4" Type="http://schemas.openxmlformats.org/officeDocument/2006/relationships/hyperlink" Target="http://www.csie.ntu.edu.tw/~cjlin/papers/guide/guide.pdf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mlab.csie.ntu.edu.tw/~cyy/learning/tutorials/SVM3.pdf" TargetMode="External"/><Relationship Id="rId2" Type="http://schemas.openxmlformats.org/officeDocument/2006/relationships/hyperlink" Target="http://www.cmlab.csie.ntu.edu.tw/~cyy/learning/tutorials/SVM2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ntu.csie.org/~piaip/svm/" TargetMode="External"/><Relationship Id="rId4" Type="http://schemas.openxmlformats.org/officeDocument/2006/relationships/hyperlink" Target="http://dreamtails.pixnet.net/blog/post/24355828-%E6%94%AF%E6%8F%B4%E5%90%91%E9%87%8F%E6%A9%9F(support-vector-machine,-svm)%E4%B9%8B%E5%A4%9A%E9%87%8D%E5%88%86%E9%A1%9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7/30</a:t>
            </a:r>
            <a:r>
              <a:rPr lang="zh-TW" altLang="en-US" dirty="0" smtClean="0"/>
              <a:t>課程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SVM</a:t>
            </a:r>
            <a:r>
              <a:rPr lang="zh-TW" altLang="en-US" dirty="0" smtClean="0"/>
              <a:t>理論介紹</a:t>
            </a:r>
            <a:endParaRPr lang="en-US" altLang="zh-TW" dirty="0" smtClean="0"/>
          </a:p>
          <a:p>
            <a:r>
              <a:rPr lang="en-US" altLang="zh-TW" dirty="0" smtClean="0"/>
              <a:t>Lib-SVM</a:t>
            </a:r>
            <a:r>
              <a:rPr lang="zh-TW" altLang="en-US" dirty="0" smtClean="0"/>
              <a:t>的初步使用</a:t>
            </a:r>
            <a:endParaRPr lang="en-US" altLang="zh-TW" dirty="0" smtClean="0"/>
          </a:p>
          <a:p>
            <a:r>
              <a:rPr lang="en-US" altLang="zh-TW" dirty="0" smtClean="0"/>
              <a:t>pssm</a:t>
            </a:r>
            <a:r>
              <a:rPr lang="zh-TW" altLang="en-US" dirty="0" smtClean="0"/>
              <a:t>的產生</a:t>
            </a:r>
            <a:r>
              <a:rPr lang="en-US" altLang="zh-TW" dirty="0" smtClean="0"/>
              <a:t>(NCBI)</a:t>
            </a:r>
          </a:p>
          <a:p>
            <a:r>
              <a:rPr lang="en-US" altLang="zh-TW" dirty="0" smtClean="0"/>
              <a:t>ss2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720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Preliminaries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483488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altLang="zh-TW" dirty="0" err="1"/>
              <a:t>wx</a:t>
            </a:r>
            <a:r>
              <a:rPr lang="en-US" altLang="zh-TW" dirty="0"/>
              <a:t>-b = ± </a:t>
            </a:r>
            <a:r>
              <a:rPr lang="el-GR" altLang="zh-TW" dirty="0" smtClean="0"/>
              <a:t>δ</a:t>
            </a:r>
            <a:r>
              <a:rPr lang="zh-TW" altLang="en-US" dirty="0" smtClean="0"/>
              <a:t>兩邊同除</a:t>
            </a:r>
            <a:r>
              <a:rPr lang="en-US" altLang="zh-TW" dirty="0" smtClean="0"/>
              <a:t>|</a:t>
            </a:r>
            <a:r>
              <a:rPr lang="el-GR" altLang="zh-TW" dirty="0" smtClean="0"/>
              <a:t>δ</a:t>
            </a:r>
            <a:r>
              <a:rPr lang="en-US" altLang="zh-TW" dirty="0" smtClean="0"/>
              <a:t>|</a:t>
            </a:r>
            <a:r>
              <a:rPr lang="zh-TW" altLang="en-US" dirty="0" smtClean="0"/>
              <a:t>，即可得到</a:t>
            </a:r>
            <a:r>
              <a:rPr lang="en-US" altLang="zh-TW" dirty="0" smtClean="0"/>
              <a:t>w</a:t>
            </a:r>
            <a:r>
              <a:rPr lang="zh-TW" altLang="en-US" dirty="0" smtClean="0"/>
              <a:t> </a:t>
            </a:r>
            <a:r>
              <a:rPr lang="en-US" altLang="zh-TW" dirty="0" smtClean="0"/>
              <a:t>x</a:t>
            </a:r>
            <a:r>
              <a:rPr lang="en-US" altLang="zh-TW" baseline="30000" dirty="0" smtClean="0"/>
              <a:t>’</a:t>
            </a:r>
            <a:r>
              <a:rPr lang="en-US" altLang="zh-TW" dirty="0" smtClean="0"/>
              <a:t>-</a:t>
            </a:r>
            <a:r>
              <a:rPr lang="zh-TW" altLang="en-US" dirty="0" smtClean="0"/>
              <a:t> </a:t>
            </a:r>
            <a:r>
              <a:rPr lang="en-US" altLang="zh-TW" dirty="0" smtClean="0"/>
              <a:t>b</a:t>
            </a:r>
            <a:r>
              <a:rPr lang="en-US" altLang="zh-TW" baseline="30000" dirty="0" smtClean="0"/>
              <a:t>’</a:t>
            </a:r>
            <a:r>
              <a:rPr lang="en-US" altLang="zh-TW" dirty="0" smtClean="0"/>
              <a:t> </a:t>
            </a:r>
            <a:r>
              <a:rPr lang="en-US" altLang="zh-TW" dirty="0"/>
              <a:t>= ± </a:t>
            </a:r>
            <a:r>
              <a:rPr lang="en-US" altLang="zh-TW" dirty="0" smtClean="0"/>
              <a:t>1(</a:t>
            </a:r>
            <a:r>
              <a:rPr lang="zh-TW" altLang="en-US" dirty="0" smtClean="0"/>
              <a:t>圖中虛線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藉由平面距離公式，兩輔助超平面之間的距離為 </a:t>
            </a:r>
            <a:r>
              <a:rPr lang="en-US" altLang="zh-TW" dirty="0" smtClean="0"/>
              <a:t>2/|w|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/>
              <a:t>同時，因為希望兩個 </a:t>
            </a:r>
            <a:r>
              <a:rPr lang="zh-TW" altLang="en-US" dirty="0" smtClean="0"/>
              <a:t>輔助超平面之</a:t>
            </a:r>
            <a:r>
              <a:rPr lang="zh-TW" altLang="en-US" dirty="0"/>
              <a:t>間距離為最大，因此希望 </a:t>
            </a:r>
            <a:r>
              <a:rPr lang="en-US" altLang="zh-TW" dirty="0"/>
              <a:t>2/|w|</a:t>
            </a:r>
            <a:r>
              <a:rPr lang="zh-TW" altLang="en-US" dirty="0" smtClean="0"/>
              <a:t>為</a:t>
            </a:r>
            <a:r>
              <a:rPr lang="en-US" altLang="zh-TW" dirty="0" smtClean="0"/>
              <a:t>Maximize</a:t>
            </a:r>
            <a:r>
              <a:rPr lang="zh-TW" altLang="en-US" dirty="0"/>
              <a:t>，亦即</a:t>
            </a:r>
            <a:r>
              <a:rPr lang="zh-TW" altLang="en-US" dirty="0" smtClean="0"/>
              <a:t>：</a:t>
            </a:r>
            <a:r>
              <a:rPr lang="en-US" altLang="zh-TW" dirty="0" smtClean="0"/>
              <a:t>minimize  |w|/2 = </a:t>
            </a:r>
          </a:p>
          <a:p>
            <a:pPr marL="0" indent="0">
              <a:buNone/>
            </a:pPr>
            <a:r>
              <a:rPr lang="en-US" altLang="zh-TW" dirty="0" smtClean="0"/>
              <a:t>     minimize  </a:t>
            </a:r>
            <a:r>
              <a:rPr lang="en-US" altLang="zh-TW" dirty="0" err="1" smtClean="0"/>
              <a:t>ww</a:t>
            </a:r>
            <a:r>
              <a:rPr lang="en-US" altLang="zh-TW" baseline="30000" dirty="0" err="1" smtClean="0"/>
              <a:t>T</a:t>
            </a:r>
            <a:r>
              <a:rPr lang="en-US" altLang="zh-TW" dirty="0" smtClean="0"/>
              <a:t>/2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457200" lvl="1" indent="0">
              <a:buNone/>
            </a:pPr>
            <a:endParaRPr lang="en-US" altLang="zh-TW" dirty="0" smtClean="0"/>
          </a:p>
          <a:p>
            <a:pPr marL="457200" lvl="1" indent="0">
              <a:buNone/>
            </a:pPr>
            <a:r>
              <a:rPr lang="zh-TW" altLang="en-US" dirty="0"/>
              <a:t>註</a:t>
            </a:r>
            <a:r>
              <a:rPr lang="en-US" altLang="zh-TW" dirty="0"/>
              <a:t>:</a:t>
            </a:r>
            <a:r>
              <a:rPr lang="en-US" altLang="zh-TW" dirty="0" smtClean="0"/>
              <a:t>|w| = w</a:t>
            </a:r>
            <a:r>
              <a:rPr lang="en-US" altLang="zh-TW" baseline="-25000" dirty="0"/>
              <a:t> *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w</a:t>
            </a:r>
            <a:r>
              <a:rPr lang="en-US" altLang="zh-TW" baseline="30000" dirty="0" err="1"/>
              <a:t>T</a:t>
            </a:r>
            <a:r>
              <a:rPr lang="en-US" altLang="zh-TW" baseline="30000" dirty="0" smtClean="0"/>
              <a:t> </a:t>
            </a:r>
            <a:r>
              <a:rPr lang="zh-TW" altLang="en-US" dirty="0" smtClean="0"/>
              <a:t>。</a:t>
            </a:r>
            <a:endParaRPr lang="en-US" altLang="zh-TW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355726"/>
            <a:ext cx="3467787" cy="3523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052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Preliminaries 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340768"/>
            <a:ext cx="7578123" cy="5031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869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US" altLang="zh-TW" dirty="0" smtClean="0"/>
              <a:t>Soft margin SVM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有時無法完美的分割，或是為降低運算的時間</a:t>
            </a:r>
            <a:r>
              <a:rPr lang="en-US" altLang="zh-TW" dirty="0" smtClean="0"/>
              <a:t>.</a:t>
            </a:r>
          </a:p>
          <a:p>
            <a:r>
              <a:rPr lang="zh-TW" altLang="en-US" dirty="0" smtClean="0"/>
              <a:t>此時加入</a:t>
            </a:r>
            <a:r>
              <a:rPr lang="el-GR" altLang="zh-TW" dirty="0" smtClean="0"/>
              <a:t>ξ</a:t>
            </a:r>
            <a:r>
              <a:rPr lang="zh-TW" altLang="en-US" dirty="0" smtClean="0"/>
              <a:t>作為一個懲罰係數</a:t>
            </a:r>
            <a:r>
              <a:rPr lang="en-US" altLang="zh-TW" dirty="0" smtClean="0"/>
              <a:t>.</a:t>
            </a:r>
            <a:endParaRPr lang="zh-TW" alt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3140968"/>
            <a:ext cx="5544616" cy="2056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US" altLang="zh-TW" dirty="0" smtClean="0"/>
              <a:t>Lagrange Multiplier Method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052736"/>
            <a:ext cx="8229600" cy="3600400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Lagrange multiplier method</a:t>
            </a:r>
            <a:r>
              <a:rPr lang="zh-TW" altLang="en-US" dirty="0" smtClean="0"/>
              <a:t>，是一個求極值的方法。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 </a:t>
            </a:r>
            <a:r>
              <a:rPr lang="en-US" altLang="zh-TW" i="1" dirty="0" smtClean="0"/>
              <a:t>f</a:t>
            </a:r>
            <a:r>
              <a:rPr lang="en-US" altLang="zh-TW" dirty="0" smtClean="0"/>
              <a:t>(</a:t>
            </a:r>
            <a:r>
              <a:rPr lang="en-US" altLang="zh-TW" i="1" dirty="0" smtClean="0"/>
              <a:t>x </a:t>
            </a:r>
            <a:r>
              <a:rPr lang="en-US" altLang="zh-TW" dirty="0" smtClean="0"/>
              <a:t>, </a:t>
            </a:r>
            <a:r>
              <a:rPr lang="en-US" altLang="zh-TW" i="1" dirty="0" smtClean="0"/>
              <a:t>y</a:t>
            </a:r>
            <a:r>
              <a:rPr lang="en-US" altLang="zh-TW" dirty="0" smtClean="0"/>
              <a:t>):</a:t>
            </a:r>
            <a:r>
              <a:rPr lang="zh-TW" altLang="en-US" dirty="0" smtClean="0"/>
              <a:t>目標函式</a:t>
            </a:r>
            <a:endParaRPr lang="en-US" altLang="zh-TW" dirty="0" smtClean="0"/>
          </a:p>
          <a:p>
            <a:pPr lvl="1"/>
            <a:r>
              <a:rPr lang="en-US" altLang="zh-TW" i="1" dirty="0" smtClean="0"/>
              <a:t>g</a:t>
            </a:r>
            <a:r>
              <a:rPr lang="en-US" altLang="zh-TW" dirty="0" smtClean="0"/>
              <a:t>(</a:t>
            </a:r>
            <a:r>
              <a:rPr lang="en-US" altLang="zh-TW" i="1" dirty="0" smtClean="0"/>
              <a:t>x </a:t>
            </a:r>
            <a:r>
              <a:rPr lang="en-US" altLang="zh-TW" dirty="0" smtClean="0"/>
              <a:t>, </a:t>
            </a:r>
            <a:r>
              <a:rPr lang="en-US" altLang="zh-TW" i="1" dirty="0" smtClean="0"/>
              <a:t>y</a:t>
            </a:r>
            <a:r>
              <a:rPr lang="en-US" altLang="zh-TW" dirty="0" smtClean="0"/>
              <a:t>)=0 :</a:t>
            </a:r>
            <a:r>
              <a:rPr lang="zh-TW" altLang="en-US" dirty="0" smtClean="0"/>
              <a:t>限制函式</a:t>
            </a:r>
            <a:endParaRPr lang="en-US" altLang="zh-TW" dirty="0" smtClean="0"/>
          </a:p>
          <a:p>
            <a:pPr lvl="1"/>
            <a:r>
              <a:rPr lang="el-GR" altLang="zh-TW" dirty="0" smtClean="0"/>
              <a:t>α</a:t>
            </a:r>
            <a:r>
              <a:rPr lang="zh-TW" altLang="en-US" dirty="0" smtClean="0"/>
              <a:t>為</a:t>
            </a:r>
            <a:r>
              <a:rPr lang="en-US" altLang="zh-TW" dirty="0"/>
              <a:t>Lagrange</a:t>
            </a:r>
            <a:r>
              <a:rPr lang="zh-TW" altLang="en-US" dirty="0" smtClean="0"/>
              <a:t>變數</a:t>
            </a:r>
            <a:endParaRPr lang="zh-TW" altLang="en-US" dirty="0"/>
          </a:p>
          <a:p>
            <a:pPr lvl="1"/>
            <a:r>
              <a:rPr lang="en-US" altLang="zh-TW" dirty="0" smtClean="0"/>
              <a:t>Lagrange </a:t>
            </a:r>
            <a:r>
              <a:rPr lang="zh-TW" altLang="en-US" dirty="0" smtClean="0"/>
              <a:t>提出以 </a:t>
            </a:r>
            <a:r>
              <a:rPr lang="en-US" altLang="zh-TW" dirty="0" smtClean="0"/>
              <a:t>L(x , y , </a:t>
            </a:r>
            <a:r>
              <a:rPr lang="el-GR" altLang="zh-TW" dirty="0" smtClean="0"/>
              <a:t>α</a:t>
            </a:r>
            <a:r>
              <a:rPr lang="en-US" altLang="zh-TW" dirty="0" smtClean="0"/>
              <a:t>) = </a:t>
            </a:r>
            <a:r>
              <a:rPr lang="zh-TW" altLang="en-US" dirty="0" smtClean="0"/>
              <a:t> </a:t>
            </a:r>
            <a:r>
              <a:rPr lang="en-US" altLang="zh-TW" i="1" dirty="0" smtClean="0"/>
              <a:t>f</a:t>
            </a:r>
            <a:r>
              <a:rPr lang="en-US" altLang="zh-TW" dirty="0" smtClean="0"/>
              <a:t>(</a:t>
            </a:r>
            <a:r>
              <a:rPr lang="en-US" altLang="zh-TW" i="1" dirty="0" smtClean="0"/>
              <a:t>x </a:t>
            </a:r>
            <a:r>
              <a:rPr lang="en-US" altLang="zh-TW" dirty="0" smtClean="0"/>
              <a:t>, </a:t>
            </a:r>
            <a:r>
              <a:rPr lang="en-US" altLang="zh-TW" i="1" dirty="0" smtClean="0"/>
              <a:t>y</a:t>
            </a:r>
            <a:r>
              <a:rPr lang="en-US" altLang="zh-TW" dirty="0" smtClean="0"/>
              <a:t>)</a:t>
            </a:r>
            <a:r>
              <a:rPr lang="zh-TW" altLang="en-US" dirty="0" smtClean="0"/>
              <a:t> </a:t>
            </a:r>
            <a:r>
              <a:rPr lang="en-US" altLang="zh-TW" dirty="0" smtClean="0"/>
              <a:t>+ </a:t>
            </a:r>
            <a:r>
              <a:rPr lang="el-GR" altLang="zh-TW" dirty="0" smtClean="0"/>
              <a:t>α</a:t>
            </a:r>
            <a:r>
              <a:rPr lang="zh-TW" altLang="en-US" dirty="0" smtClean="0"/>
              <a:t>*</a:t>
            </a:r>
            <a:r>
              <a:rPr lang="en-US" altLang="zh-TW" i="1" dirty="0" smtClean="0"/>
              <a:t>g</a:t>
            </a:r>
            <a:r>
              <a:rPr lang="en-US" altLang="zh-TW" dirty="0" smtClean="0"/>
              <a:t>(</a:t>
            </a:r>
            <a:r>
              <a:rPr lang="en-US" altLang="zh-TW" i="1" dirty="0" smtClean="0"/>
              <a:t>x </a:t>
            </a:r>
            <a:r>
              <a:rPr lang="en-US" altLang="zh-TW" dirty="0" smtClean="0"/>
              <a:t>, </a:t>
            </a:r>
            <a:r>
              <a:rPr lang="en-US" altLang="zh-TW" i="1" dirty="0" smtClean="0"/>
              <a:t>y</a:t>
            </a:r>
            <a:r>
              <a:rPr lang="en-US" altLang="zh-TW" dirty="0" smtClean="0"/>
              <a:t>)</a:t>
            </a:r>
            <a:r>
              <a:rPr lang="zh-TW" altLang="en-US" dirty="0" smtClean="0"/>
              <a:t>  </a:t>
            </a:r>
            <a:r>
              <a:rPr lang="zh-TW" altLang="en-US" dirty="0"/>
              <a:t>分別</a:t>
            </a:r>
            <a:r>
              <a:rPr lang="zh-TW" altLang="en-US" dirty="0" smtClean="0"/>
              <a:t>對 </a:t>
            </a:r>
            <a:r>
              <a:rPr lang="en-US" altLang="zh-TW" i="1" dirty="0" smtClean="0"/>
              <a:t>x</a:t>
            </a:r>
            <a:r>
              <a:rPr lang="en-US" altLang="zh-TW" dirty="0" smtClean="0"/>
              <a:t> </a:t>
            </a:r>
            <a:r>
              <a:rPr lang="zh-TW" altLang="en-US" dirty="0" smtClean="0"/>
              <a:t>和 </a:t>
            </a:r>
            <a:r>
              <a:rPr lang="en-US" altLang="zh-TW" i="1" dirty="0" smtClean="0"/>
              <a:t>y</a:t>
            </a:r>
            <a:r>
              <a:rPr lang="en-US" altLang="zh-TW" dirty="0" smtClean="0"/>
              <a:t> </a:t>
            </a:r>
            <a:r>
              <a:rPr lang="zh-TW" altLang="en-US" dirty="0" smtClean="0"/>
              <a:t>的偏導數為 </a:t>
            </a:r>
            <a:r>
              <a:rPr lang="en-US" altLang="zh-TW" dirty="0" smtClean="0"/>
              <a:t>0</a:t>
            </a:r>
            <a:r>
              <a:rPr lang="zh-TW" altLang="en-US" dirty="0" smtClean="0"/>
              <a:t>，作為在 </a:t>
            </a:r>
            <a:r>
              <a:rPr lang="en-US" altLang="zh-TW" i="1" dirty="0" smtClean="0"/>
              <a:t>g</a:t>
            </a:r>
            <a:r>
              <a:rPr lang="en-US" altLang="zh-TW" dirty="0" smtClean="0"/>
              <a:t>(</a:t>
            </a:r>
            <a:r>
              <a:rPr lang="en-US" altLang="zh-TW" i="1" dirty="0" smtClean="0"/>
              <a:t>x </a:t>
            </a:r>
            <a:r>
              <a:rPr lang="en-US" altLang="zh-TW" dirty="0" smtClean="0"/>
              <a:t>, </a:t>
            </a:r>
            <a:r>
              <a:rPr lang="en-US" altLang="zh-TW" i="1" dirty="0" smtClean="0"/>
              <a:t>y</a:t>
            </a:r>
            <a:r>
              <a:rPr lang="en-US" altLang="zh-TW" dirty="0" smtClean="0"/>
              <a:t>)=0 </a:t>
            </a:r>
            <a:r>
              <a:rPr lang="zh-TW" altLang="en-US" dirty="0" smtClean="0"/>
              <a:t>上面尋找 </a:t>
            </a:r>
            <a:r>
              <a:rPr lang="en-US" altLang="zh-TW" i="1" dirty="0" smtClean="0"/>
              <a:t>f</a:t>
            </a:r>
            <a:r>
              <a:rPr lang="en-US" altLang="zh-TW" dirty="0" smtClean="0"/>
              <a:t>(</a:t>
            </a:r>
            <a:r>
              <a:rPr lang="en-US" altLang="zh-TW" i="1" dirty="0" smtClean="0"/>
              <a:t>x </a:t>
            </a:r>
            <a:r>
              <a:rPr lang="en-US" altLang="zh-TW" dirty="0" smtClean="0"/>
              <a:t>, </a:t>
            </a:r>
            <a:r>
              <a:rPr lang="en-US" altLang="zh-TW" i="1" dirty="0" smtClean="0"/>
              <a:t>y</a:t>
            </a:r>
            <a:r>
              <a:rPr lang="en-US" altLang="zh-TW" dirty="0" smtClean="0"/>
              <a:t>) </a:t>
            </a:r>
            <a:r>
              <a:rPr lang="zh-TW" altLang="en-US" dirty="0" smtClean="0"/>
              <a:t>極值的條件。</a:t>
            </a:r>
            <a:endParaRPr lang="zh-TW" alt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4509120"/>
            <a:ext cx="2023045" cy="1841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Lagrange Multiplier Method</a:t>
            </a:r>
            <a:endParaRPr lang="zh-TW" altLang="en-US" dirty="0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621940"/>
            <a:ext cx="8229600" cy="2482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SVM</a:t>
            </a:r>
            <a:r>
              <a:rPr lang="zh-TW" altLang="en-US" dirty="0" smtClean="0"/>
              <a:t>公式推導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37268"/>
            <a:ext cx="6336704" cy="1863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149080"/>
            <a:ext cx="8342120" cy="1672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055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SVM</a:t>
            </a:r>
            <a:r>
              <a:rPr lang="zh-TW" altLang="en-US" dirty="0" smtClean="0"/>
              <a:t>公式</a:t>
            </a:r>
            <a:r>
              <a:rPr lang="zh-TW" altLang="en-US" dirty="0"/>
              <a:t>推導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以下推倒過程省略</a:t>
            </a:r>
            <a:r>
              <a:rPr lang="en-US" altLang="zh-TW" dirty="0" smtClean="0"/>
              <a:t>….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/>
              <a:t>請自行研讀</a:t>
            </a:r>
          </a:p>
        </p:txBody>
      </p:sp>
    </p:spTree>
    <p:extLst>
      <p:ext uri="{BB962C8B-B14F-4D97-AF65-F5344CB8AC3E}">
        <p14:creationId xmlns:p14="http://schemas.microsoft.com/office/powerpoint/2010/main" val="50039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K</a:t>
            </a:r>
            <a:r>
              <a:rPr lang="en-US" altLang="zh-TW" dirty="0" smtClean="0"/>
              <a:t>ernel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zh-TW" altLang="en-US" dirty="0"/>
              <a:t>以上範例皆是居於線性。</a:t>
            </a:r>
            <a:endParaRPr lang="en-US" altLang="zh-TW" dirty="0" smtClean="0"/>
          </a:p>
          <a:p>
            <a:r>
              <a:rPr lang="zh-TW" altLang="en-US" dirty="0" smtClean="0"/>
              <a:t>若</a:t>
            </a:r>
            <a:r>
              <a:rPr lang="zh-TW" altLang="en-US" dirty="0"/>
              <a:t>是非線性</a:t>
            </a:r>
            <a:r>
              <a:rPr lang="zh-TW" altLang="en-US" dirty="0" smtClean="0"/>
              <a:t>的資料則投射</a:t>
            </a:r>
            <a:r>
              <a:rPr lang="zh-TW" altLang="en-US" dirty="0"/>
              <a:t>到更高維度</a:t>
            </a:r>
            <a:r>
              <a:rPr lang="zh-TW" altLang="en-US" dirty="0" smtClean="0"/>
              <a:t>的維度去，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 </a:t>
            </a:r>
            <a:r>
              <a:rPr lang="en-US" altLang="zh-TW" dirty="0"/>
              <a:t>φ </a:t>
            </a:r>
            <a:r>
              <a:rPr lang="zh-TW" altLang="en-US" dirty="0"/>
              <a:t>是映射函數，將資料映射到特徵</a:t>
            </a:r>
            <a:r>
              <a:rPr lang="zh-TW" altLang="en-US" dirty="0" smtClean="0"/>
              <a:t>空間。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 </a:t>
            </a:r>
            <a:r>
              <a:rPr lang="en-US" altLang="zh-TW" dirty="0" err="1" smtClean="0"/>
              <a:t>eg</a:t>
            </a:r>
            <a:r>
              <a:rPr lang="en-US" altLang="zh-TW" dirty="0" smtClean="0"/>
              <a:t>: </a:t>
            </a:r>
            <a:r>
              <a:rPr lang="en-US" altLang="zh-TW" dirty="0"/>
              <a:t>radial based function (RBF)</a:t>
            </a:r>
            <a:endParaRPr lang="zh-TW" altLang="en-US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005064"/>
            <a:ext cx="5256585" cy="2700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754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由二至多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err="1" smtClean="0">
                <a:latin typeface="+mn-ea"/>
              </a:rPr>
              <a:t>svm</a:t>
            </a:r>
            <a:r>
              <a:rPr lang="zh-TW" altLang="en-US" dirty="0" smtClean="0">
                <a:latin typeface="+mn-ea"/>
              </a:rPr>
              <a:t>一般是將資料分成兩群，若要分出多群，則可依以下方法</a:t>
            </a:r>
            <a:r>
              <a:rPr lang="en-US" altLang="zh-TW" sz="2800" dirty="0" smtClean="0">
                <a:latin typeface="+mn-ea"/>
              </a:rPr>
              <a:t>.(</a:t>
            </a:r>
            <a:r>
              <a:rPr lang="en-US" altLang="zh-TW" sz="2800" dirty="0" err="1" smtClean="0">
                <a:latin typeface="+mn-ea"/>
              </a:rPr>
              <a:t>svm</a:t>
            </a:r>
            <a:r>
              <a:rPr lang="zh-TW" altLang="en-US" sz="2800" dirty="0" smtClean="0">
                <a:latin typeface="+mn-ea"/>
              </a:rPr>
              <a:t>分類器以下簡稱分類器</a:t>
            </a:r>
            <a:r>
              <a:rPr lang="en-US" altLang="zh-TW" sz="2800" dirty="0" smtClean="0">
                <a:latin typeface="+mn-ea"/>
              </a:rPr>
              <a:t>)</a:t>
            </a:r>
          </a:p>
          <a:p>
            <a:pPr lvl="1"/>
            <a:r>
              <a:rPr lang="en-US" altLang="zh-TW" dirty="0">
                <a:latin typeface="+mn-ea"/>
              </a:rPr>
              <a:t>1. </a:t>
            </a:r>
            <a:r>
              <a:rPr lang="zh-TW" altLang="en-US" dirty="0">
                <a:latin typeface="+mn-ea"/>
              </a:rPr>
              <a:t>一對多</a:t>
            </a:r>
            <a:r>
              <a:rPr lang="en-US" altLang="zh-TW" dirty="0">
                <a:latin typeface="+mn-ea"/>
              </a:rPr>
              <a:t>(One-against-all, OAA</a:t>
            </a:r>
            <a:r>
              <a:rPr lang="en-US" altLang="zh-TW" dirty="0" smtClean="0">
                <a:latin typeface="+mn-ea"/>
              </a:rPr>
              <a:t>)</a:t>
            </a:r>
          </a:p>
          <a:p>
            <a:pPr lvl="2"/>
            <a:r>
              <a:rPr lang="zh-TW" altLang="en-US" b="1" dirty="0" smtClean="0">
                <a:latin typeface="+mn-ea"/>
              </a:rPr>
              <a:t>訓練</a:t>
            </a:r>
            <a:r>
              <a:rPr lang="zh-TW" altLang="en-US" dirty="0" smtClean="0">
                <a:latin typeface="+mn-ea"/>
              </a:rPr>
              <a:t>時，則須分別設置</a:t>
            </a:r>
            <a:r>
              <a:rPr lang="en-US" altLang="zh-TW" dirty="0" smtClean="0">
                <a:latin typeface="+mn-ea"/>
              </a:rPr>
              <a:t>n</a:t>
            </a:r>
            <a:r>
              <a:rPr lang="zh-TW" altLang="en-US" dirty="0" smtClean="0">
                <a:latin typeface="+mn-ea"/>
              </a:rPr>
              <a:t>個兩類別分類器，分別對應</a:t>
            </a:r>
            <a:r>
              <a:rPr lang="en-US" altLang="zh-TW" dirty="0" smtClean="0">
                <a:latin typeface="+mn-ea"/>
              </a:rPr>
              <a:t>n</a:t>
            </a:r>
            <a:r>
              <a:rPr lang="zh-TW" altLang="en-US" dirty="0" smtClean="0">
                <a:latin typeface="+mn-ea"/>
              </a:rPr>
              <a:t>群，同群設為</a:t>
            </a:r>
            <a:r>
              <a:rPr lang="en-US" altLang="zh-TW" dirty="0" smtClean="0">
                <a:latin typeface="+mn-ea"/>
              </a:rPr>
              <a:t>:</a:t>
            </a:r>
            <a:r>
              <a:rPr lang="zh-TW" altLang="en-US" dirty="0" smtClean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+1</a:t>
            </a:r>
            <a:r>
              <a:rPr lang="zh-TW" altLang="en-US" dirty="0" smtClean="0">
                <a:latin typeface="+mn-ea"/>
              </a:rPr>
              <a:t>，不同群皆設為</a:t>
            </a:r>
            <a:r>
              <a:rPr lang="en-US" altLang="zh-TW" dirty="0" smtClean="0">
                <a:latin typeface="+mn-ea"/>
              </a:rPr>
              <a:t>:</a:t>
            </a:r>
            <a:r>
              <a:rPr lang="zh-TW" altLang="en-US" dirty="0" smtClean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-1</a:t>
            </a:r>
            <a:r>
              <a:rPr lang="zh-TW" altLang="en-US" dirty="0" smtClean="0">
                <a:latin typeface="+mn-ea"/>
              </a:rPr>
              <a:t>，</a:t>
            </a:r>
            <a:r>
              <a:rPr lang="zh-TW" altLang="en-US" dirty="0">
                <a:latin typeface="+mn-ea"/>
              </a:rPr>
              <a:t>就這樣</a:t>
            </a:r>
            <a:r>
              <a:rPr lang="zh-TW" altLang="en-US" dirty="0" smtClean="0">
                <a:latin typeface="+mn-ea"/>
              </a:rPr>
              <a:t>對</a:t>
            </a:r>
            <a:r>
              <a:rPr lang="en-US" altLang="zh-TW" dirty="0"/>
              <a:t>N</a:t>
            </a:r>
            <a:r>
              <a:rPr lang="zh-TW" altLang="en-US" dirty="0" smtClean="0">
                <a:latin typeface="+mn-ea"/>
              </a:rPr>
              <a:t>個</a:t>
            </a:r>
            <a:r>
              <a:rPr lang="zh-TW" altLang="en-US" dirty="0">
                <a:latin typeface="+mn-ea"/>
              </a:rPr>
              <a:t>分類器去訓練</a:t>
            </a:r>
            <a:r>
              <a:rPr lang="zh-TW" altLang="en-US" dirty="0" smtClean="0">
                <a:latin typeface="+mn-ea"/>
              </a:rPr>
              <a:t>。</a:t>
            </a:r>
            <a:endParaRPr lang="en-US" altLang="zh-TW" dirty="0" smtClean="0">
              <a:latin typeface="+mn-ea"/>
            </a:endParaRPr>
          </a:p>
          <a:p>
            <a:pPr lvl="2"/>
            <a:r>
              <a:rPr lang="zh-TW" altLang="en-US" b="1" dirty="0" smtClean="0">
                <a:latin typeface="+mn-ea"/>
              </a:rPr>
              <a:t>測試</a:t>
            </a:r>
            <a:r>
              <a:rPr lang="zh-TW" altLang="en-US" dirty="0" smtClean="0">
                <a:latin typeface="+mn-ea"/>
              </a:rPr>
              <a:t>時</a:t>
            </a:r>
            <a:r>
              <a:rPr lang="zh-TW" altLang="en-US" dirty="0"/>
              <a:t>每筆測試資</a:t>
            </a:r>
            <a:r>
              <a:rPr lang="zh-TW" altLang="en-US" dirty="0" smtClean="0"/>
              <a:t>料分別</a:t>
            </a:r>
            <a:r>
              <a:rPr lang="zh-TW" altLang="en-US" dirty="0"/>
              <a:t>進入所訓練完的</a:t>
            </a:r>
            <a:r>
              <a:rPr lang="en-US" altLang="zh-TW" dirty="0"/>
              <a:t>N</a:t>
            </a:r>
            <a:r>
              <a:rPr lang="zh-TW" altLang="en-US" dirty="0"/>
              <a:t>個分類器測試，比較各分類器所得的輸出值而獲得分類結果。</a:t>
            </a:r>
            <a:endParaRPr lang="en-US" altLang="zh-TW" b="1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0873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由二至多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pPr lvl="1"/>
            <a:r>
              <a:rPr lang="en-US" altLang="zh-TW" dirty="0"/>
              <a:t>2. </a:t>
            </a:r>
            <a:r>
              <a:rPr lang="zh-TW" altLang="en-US" dirty="0"/>
              <a:t>一對一</a:t>
            </a:r>
            <a:r>
              <a:rPr lang="en-US" altLang="zh-TW" dirty="0"/>
              <a:t>(One-against-one, OAO)</a:t>
            </a:r>
            <a:endParaRPr lang="zh-TW" altLang="en-US" dirty="0"/>
          </a:p>
          <a:p>
            <a:pPr lvl="2"/>
            <a:r>
              <a:rPr lang="zh-TW" altLang="en-US" b="1" dirty="0">
                <a:latin typeface="+mn-ea"/>
              </a:rPr>
              <a:t>訓練</a:t>
            </a:r>
            <a:r>
              <a:rPr lang="zh-TW" altLang="en-US" dirty="0">
                <a:latin typeface="+mn-ea"/>
              </a:rPr>
              <a:t>時</a:t>
            </a:r>
            <a:r>
              <a:rPr lang="zh-TW" altLang="en-US" dirty="0" smtClean="0"/>
              <a:t>，</a:t>
            </a:r>
            <a:r>
              <a:rPr lang="zh-TW" altLang="en-US" dirty="0"/>
              <a:t>從</a:t>
            </a:r>
            <a:r>
              <a:rPr lang="en-US" altLang="zh-TW" dirty="0"/>
              <a:t>N</a:t>
            </a:r>
            <a:r>
              <a:rPr lang="zh-TW" altLang="en-US" dirty="0"/>
              <a:t>個類別中任選取兩個類別為一個組合，因此共會有</a:t>
            </a:r>
            <a:r>
              <a:rPr lang="en-US" altLang="zh-TW" dirty="0"/>
              <a:t>N(N-1)/2</a:t>
            </a:r>
            <a:r>
              <a:rPr lang="zh-TW" altLang="en-US" dirty="0"/>
              <a:t>種組合。依照這每種二類別組合去進行各二類別分類問題的分類器訓</a:t>
            </a:r>
            <a:r>
              <a:rPr lang="zh-TW" altLang="en-US" dirty="0" smtClean="0"/>
              <a:t>練。</a:t>
            </a:r>
            <a:endParaRPr lang="en-US" altLang="zh-TW" dirty="0" smtClean="0"/>
          </a:p>
          <a:p>
            <a:pPr lvl="2"/>
            <a:endParaRPr lang="en-US" altLang="zh-TW" dirty="0"/>
          </a:p>
          <a:p>
            <a:pPr lvl="2"/>
            <a:r>
              <a:rPr lang="zh-TW" altLang="en-US" b="1" dirty="0">
                <a:latin typeface="+mn-ea"/>
              </a:rPr>
              <a:t>測試</a:t>
            </a:r>
            <a:r>
              <a:rPr lang="zh-TW" altLang="en-US" dirty="0" smtClean="0">
                <a:latin typeface="+mn-ea"/>
              </a:rPr>
              <a:t>時，可使用淘汰樹去，贏的繼續跟下一個比較，或是採用投票的方式去統計屬於哪一類。</a:t>
            </a:r>
            <a:endParaRPr lang="zh-TW" alt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365104"/>
            <a:ext cx="3024336" cy="20634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373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470025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SVM</a:t>
            </a:r>
            <a:r>
              <a:rPr lang="zh-TW" altLang="en-US" dirty="0" smtClean="0"/>
              <a:t> 簡</a:t>
            </a:r>
            <a:r>
              <a:rPr lang="zh-TW" altLang="en-US" dirty="0" smtClean="0"/>
              <a:t>介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sz="1400" dirty="0" smtClean="0">
                <a:solidFill>
                  <a:schemeClr val="bg2">
                    <a:lumMod val="90000"/>
                  </a:schemeClr>
                </a:solidFill>
              </a:rPr>
              <a:t>(</a:t>
            </a:r>
            <a:r>
              <a:rPr lang="zh-TW" altLang="en-US" sz="1400" dirty="0" smtClean="0">
                <a:solidFill>
                  <a:schemeClr val="bg2">
                    <a:lumMod val="90000"/>
                  </a:schemeClr>
                </a:solidFill>
              </a:rPr>
              <a:t>研究方向</a:t>
            </a:r>
            <a:r>
              <a:rPr lang="en-US" altLang="zh-TW" sz="1400" dirty="0" smtClean="0">
                <a:solidFill>
                  <a:schemeClr val="bg2">
                    <a:lumMod val="90000"/>
                  </a:schemeClr>
                </a:solidFill>
              </a:rPr>
              <a:t>)</a:t>
            </a:r>
            <a:endParaRPr lang="zh-TW" altLang="en-US" sz="14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>
                <a:latin typeface="Times New Roman" pitchFamily="18" charset="0"/>
              </a:rPr>
              <a:t>Presenter: </a:t>
            </a:r>
            <a:r>
              <a:rPr lang="zh-TW" altLang="en-US" dirty="0">
                <a:latin typeface="Times New Roman" pitchFamily="18" charset="0"/>
              </a:rPr>
              <a:t>方鈞毅</a:t>
            </a:r>
            <a:endParaRPr lang="en-US" altLang="zh-TW" dirty="0">
              <a:latin typeface="Times New Roman" pitchFamily="18" charset="0"/>
            </a:endParaRPr>
          </a:p>
          <a:p>
            <a:r>
              <a:rPr lang="en-US" altLang="zh-TW" dirty="0">
                <a:latin typeface="Times New Roman" pitchFamily="18" charset="0"/>
              </a:rPr>
              <a:t>Date: July. 30, 2013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Lib-SVM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/>
              <a:t>下載</a:t>
            </a:r>
            <a:r>
              <a:rPr lang="zh-TW" altLang="en-US" sz="2800" dirty="0" smtClean="0"/>
              <a:t>位置</a:t>
            </a:r>
            <a:r>
              <a:rPr lang="en-US" altLang="zh-TW" sz="2800" dirty="0" smtClean="0"/>
              <a:t>:</a:t>
            </a:r>
            <a:r>
              <a:rPr lang="en-US" altLang="zh-TW" sz="2800" dirty="0">
                <a:hlinkClick r:id="rId2"/>
              </a:rPr>
              <a:t>http</a:t>
            </a:r>
            <a:r>
              <a:rPr lang="en-US" altLang="zh-TW" sz="2800" dirty="0" smtClean="0">
                <a:hlinkClick r:id="rId2"/>
              </a:rPr>
              <a:t>://</a:t>
            </a:r>
            <a:r>
              <a:rPr lang="en-US" altLang="zh-TW" sz="2800" dirty="0">
                <a:hlinkClick r:id="rId2"/>
              </a:rPr>
              <a:t>www.csie.ntu.edu.tw/~cjlin/libsvm</a:t>
            </a:r>
            <a:r>
              <a:rPr lang="en-US" altLang="zh-TW" sz="2800" dirty="0" smtClean="0">
                <a:hlinkClick r:id="rId2"/>
              </a:rPr>
              <a:t>/</a:t>
            </a:r>
            <a:endParaRPr lang="en-US" altLang="zh-TW" sz="2800" dirty="0" smtClean="0"/>
          </a:p>
          <a:p>
            <a:r>
              <a:rPr lang="zh-TW" altLang="en-US" sz="2800" dirty="0"/>
              <a:t>此</a:t>
            </a:r>
            <a:r>
              <a:rPr lang="zh-TW" altLang="en-US" sz="2800" dirty="0" smtClean="0"/>
              <a:t>為</a:t>
            </a:r>
            <a:r>
              <a:rPr lang="zh-TW" altLang="en-US" sz="2800" b="1" dirty="0" smtClean="0"/>
              <a:t>林智仁老師</a:t>
            </a:r>
            <a:r>
              <a:rPr lang="zh-TW" altLang="en-US" sz="2800" dirty="0" smtClean="0"/>
              <a:t>與其相關研究室所發布的。</a:t>
            </a:r>
            <a:endParaRPr lang="en-US" altLang="zh-TW" sz="2800" dirty="0" smtClean="0"/>
          </a:p>
          <a:p>
            <a:r>
              <a:rPr lang="zh-TW" altLang="en-US" sz="2800" dirty="0"/>
              <a:t>測</a:t>
            </a:r>
            <a:r>
              <a:rPr lang="zh-TW" altLang="en-US" sz="2800" dirty="0" smtClean="0"/>
              <a:t>資</a:t>
            </a:r>
            <a:r>
              <a:rPr lang="en-US" altLang="zh-TW" sz="2800" dirty="0" smtClean="0"/>
              <a:t>:</a:t>
            </a:r>
            <a:r>
              <a:rPr lang="en-US" altLang="zh-TW" sz="2800" dirty="0">
                <a:hlinkClick r:id="rId3"/>
              </a:rPr>
              <a:t> http://www.csie.ntu.edu.tw/~cjlin/libsvmtools/datasets/</a:t>
            </a:r>
            <a:endParaRPr lang="en-US" altLang="zh-TW" sz="2800" dirty="0" smtClean="0"/>
          </a:p>
          <a:p>
            <a:r>
              <a:rPr lang="zh-TW" altLang="en-US" sz="2800" dirty="0"/>
              <a:t>詳細使用</a:t>
            </a:r>
            <a:r>
              <a:rPr lang="zh-TW" altLang="en-US" sz="2800" dirty="0" smtClean="0"/>
              <a:t>手冊</a:t>
            </a:r>
            <a:r>
              <a:rPr lang="en-US" altLang="zh-TW" sz="2800" dirty="0">
                <a:hlinkClick r:id="rId4"/>
              </a:rPr>
              <a:t>http://www.csie.ntu.edu.tw/~</a:t>
            </a:r>
            <a:r>
              <a:rPr lang="en-US" altLang="zh-TW" sz="2800" dirty="0" smtClean="0">
                <a:hlinkClick r:id="rId4"/>
              </a:rPr>
              <a:t>cjlin/papers/guide/guide.pdf</a:t>
            </a:r>
            <a:endParaRPr lang="en-US" altLang="zh-TW" sz="2800" dirty="0" smtClean="0"/>
          </a:p>
          <a:p>
            <a:r>
              <a:rPr lang="zh-TW" altLang="en-US" sz="2800" dirty="0"/>
              <a:t>簡單</a:t>
            </a:r>
            <a:r>
              <a:rPr lang="zh-TW" altLang="en-US" sz="2800" dirty="0" smtClean="0"/>
              <a:t>介紹</a:t>
            </a:r>
            <a:r>
              <a:rPr lang="en-US" altLang="zh-TW" sz="2800" dirty="0">
                <a:hlinkClick r:id="rId5"/>
              </a:rPr>
              <a:t>http://ntu.csie.org/~piaip/svm/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16236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>
                <a:hlinkClick r:id="rId2"/>
              </a:rPr>
              <a:t>http://www.cmlab.csie.ntu.edu.tw/~</a:t>
            </a:r>
            <a:r>
              <a:rPr lang="en-US" altLang="zh-TW" dirty="0" smtClean="0">
                <a:hlinkClick r:id="rId2"/>
              </a:rPr>
              <a:t>cyy/learning/tutorials/SVM2.pdf</a:t>
            </a:r>
            <a:endParaRPr lang="en-US" altLang="zh-TW" dirty="0" smtClean="0"/>
          </a:p>
          <a:p>
            <a:r>
              <a:rPr lang="en-US" altLang="zh-TW" dirty="0">
                <a:hlinkClick r:id="rId3"/>
              </a:rPr>
              <a:t>http://www.cmlab.csie.ntu.edu.tw/~</a:t>
            </a:r>
            <a:r>
              <a:rPr lang="en-US" altLang="zh-TW" dirty="0" smtClean="0">
                <a:hlinkClick r:id="rId3"/>
              </a:rPr>
              <a:t>cyy/learning/tutorials/SVM3.pdf</a:t>
            </a:r>
            <a:endParaRPr lang="en-US" altLang="zh-TW" dirty="0" smtClean="0"/>
          </a:p>
          <a:p>
            <a:r>
              <a:rPr lang="zh-TW" altLang="en-US" b="1" dirty="0">
                <a:hlinkClick r:id="rId4"/>
              </a:rPr>
              <a:t>支援向量機</a:t>
            </a:r>
            <a:r>
              <a:rPr lang="en-US" altLang="zh-TW" b="1" dirty="0">
                <a:hlinkClick r:id="rId4"/>
              </a:rPr>
              <a:t>(Support Vector Machine, SVM)</a:t>
            </a:r>
            <a:r>
              <a:rPr lang="zh-TW" altLang="en-US" b="1" dirty="0">
                <a:hlinkClick r:id="rId4"/>
              </a:rPr>
              <a:t>之多重分類</a:t>
            </a:r>
            <a:endParaRPr lang="zh-TW" altLang="en-US" dirty="0"/>
          </a:p>
          <a:p>
            <a:r>
              <a:rPr lang="en-US" altLang="zh-TW" dirty="0">
                <a:hlinkClick r:id="rId5"/>
              </a:rPr>
              <a:t>http://ntu.csie.org/~piaip/svm/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94060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US" altLang="zh-TW" dirty="0" smtClean="0"/>
              <a:t>SVM </a:t>
            </a:r>
            <a:r>
              <a:rPr lang="zh-TW" altLang="en-US" dirty="0" smtClean="0"/>
              <a:t>的介紹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+mn-ea"/>
              </a:rPr>
              <a:t>一種</a:t>
            </a:r>
            <a:r>
              <a:rPr lang="en-US" altLang="zh-TW" dirty="0" smtClean="0">
                <a:latin typeface="+mn-ea"/>
              </a:rPr>
              <a:t>machine learning</a:t>
            </a:r>
            <a:r>
              <a:rPr lang="zh-TW" altLang="en-US" dirty="0" smtClean="0">
                <a:latin typeface="+mn-ea"/>
              </a:rPr>
              <a:t>的方法。</a:t>
            </a:r>
            <a:endParaRPr lang="en-US" altLang="zh-TW" dirty="0" smtClean="0">
              <a:latin typeface="+mn-ea"/>
            </a:endParaRPr>
          </a:p>
          <a:p>
            <a:r>
              <a:rPr lang="zh-TW" altLang="en-US" dirty="0" smtClean="0">
                <a:latin typeface="+mn-ea"/>
              </a:rPr>
              <a:t>支</a:t>
            </a:r>
            <a:r>
              <a:rPr lang="zh-TW" altLang="en-US" dirty="0" smtClean="0">
                <a:latin typeface="+mn-ea"/>
              </a:rPr>
              <a:t>援</a:t>
            </a:r>
            <a:r>
              <a:rPr lang="zh-TW" altLang="en-US" dirty="0">
                <a:latin typeface="+mn-ea"/>
              </a:rPr>
              <a:t>向量機</a:t>
            </a:r>
            <a:r>
              <a:rPr lang="en-US" altLang="zh-TW" dirty="0">
                <a:latin typeface="+mn-ea"/>
              </a:rPr>
              <a:t>(Support Vector Machine, SVM)</a:t>
            </a:r>
            <a:r>
              <a:rPr lang="zh-TW" altLang="en-US" dirty="0">
                <a:latin typeface="+mn-ea"/>
              </a:rPr>
              <a:t>是一種監督式學習的方法，</a:t>
            </a:r>
            <a:r>
              <a:rPr lang="zh-TW" altLang="en-US" dirty="0" smtClean="0">
                <a:latin typeface="+mn-ea"/>
              </a:rPr>
              <a:t>一</a:t>
            </a:r>
            <a:r>
              <a:rPr lang="zh-TW" altLang="en-US" dirty="0" smtClean="0">
                <a:latin typeface="+mn-ea"/>
              </a:rPr>
              <a:t>般可以應</a:t>
            </a:r>
            <a:r>
              <a:rPr lang="zh-TW" altLang="en-US" dirty="0" smtClean="0">
                <a:latin typeface="+mn-ea"/>
              </a:rPr>
              <a:t>用於二元的</a:t>
            </a:r>
            <a:r>
              <a:rPr lang="zh-TW" altLang="en-US" b="1" dirty="0" smtClean="0">
                <a:latin typeface="+mn-ea"/>
              </a:rPr>
              <a:t>分類</a:t>
            </a:r>
            <a:r>
              <a:rPr lang="zh-TW" altLang="en-US" dirty="0" smtClean="0">
                <a:latin typeface="+mn-ea"/>
              </a:rPr>
              <a:t>問</a:t>
            </a:r>
            <a:r>
              <a:rPr lang="zh-TW" altLang="en-US" dirty="0" smtClean="0">
                <a:latin typeface="+mn-ea"/>
              </a:rPr>
              <a:t>題</a:t>
            </a:r>
            <a:r>
              <a:rPr lang="en-US" altLang="zh-TW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(</a:t>
            </a:r>
            <a:r>
              <a:rPr lang="zh-TW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一般</a:t>
            </a:r>
            <a:r>
              <a:rPr lang="zh-TW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只</a:t>
            </a:r>
            <a:r>
              <a:rPr lang="zh-TW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能分兩類</a:t>
            </a:r>
            <a:r>
              <a:rPr lang="en-US" altLang="zh-TW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)</a:t>
            </a:r>
            <a:r>
              <a:rPr lang="zh-TW" altLang="en-US" dirty="0" smtClean="0">
                <a:latin typeface="+mn-ea"/>
              </a:rPr>
              <a:t>，</a:t>
            </a:r>
            <a:r>
              <a:rPr lang="zh-TW" altLang="en-US" dirty="0" smtClean="0">
                <a:latin typeface="+mn-ea"/>
              </a:rPr>
              <a:t>其優點</a:t>
            </a:r>
            <a:r>
              <a:rPr lang="zh-TW" altLang="en-US" dirty="0" smtClean="0">
                <a:latin typeface="+mn-ea"/>
              </a:rPr>
              <a:t>是在訓練時不</a:t>
            </a:r>
            <a:r>
              <a:rPr lang="zh-TW" altLang="en-US" dirty="0" smtClean="0">
                <a:latin typeface="+mn-ea"/>
              </a:rPr>
              <a:t>需事先給予分類的依據。</a:t>
            </a:r>
            <a:endParaRPr lang="en-US" altLang="zh-TW" dirty="0" smtClean="0">
              <a:latin typeface="+mn-ea"/>
            </a:endParaRPr>
          </a:p>
          <a:p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+mn-ea"/>
              </a:rPr>
              <a:t>監督</a:t>
            </a:r>
            <a:r>
              <a:rPr lang="en-US" altLang="zh-TW" dirty="0" smtClean="0">
                <a:latin typeface="+mn-ea"/>
              </a:rPr>
              <a:t>/</a:t>
            </a:r>
            <a:r>
              <a:rPr lang="zh-TW" altLang="en-US" dirty="0">
                <a:latin typeface="+mn-ea"/>
              </a:rPr>
              <a:t>非監督</a:t>
            </a:r>
            <a:r>
              <a:rPr lang="zh-TW" altLang="en-US" dirty="0" smtClean="0">
                <a:latin typeface="+mn-ea"/>
              </a:rPr>
              <a:t>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Times" charset="0"/>
                <a:ea typeface="細明體" pitchFamily="49" charset="-120"/>
              </a:rPr>
              <a:t>歸納式的學習</a:t>
            </a:r>
            <a:endParaRPr lang="zh-TW" altLang="en-US" dirty="0"/>
          </a:p>
          <a:p>
            <a:pPr lvl="1"/>
            <a:r>
              <a:rPr lang="zh-TW" altLang="en-US" b="1" dirty="0" smtClean="0">
                <a:latin typeface="+mn-ea"/>
              </a:rPr>
              <a:t>監督式</a:t>
            </a:r>
            <a:r>
              <a:rPr lang="zh-TW" altLang="en-US" dirty="0" smtClean="0">
                <a:latin typeface="+mn-ea"/>
              </a:rPr>
              <a:t>學習：即為</a:t>
            </a:r>
            <a:r>
              <a:rPr lang="zh-TW" altLang="en-US" b="1" dirty="0" smtClean="0">
                <a:latin typeface="+mn-ea"/>
              </a:rPr>
              <a:t>從範例中學習</a:t>
            </a:r>
            <a:r>
              <a:rPr lang="zh-TW" altLang="en-US" dirty="0" smtClean="0">
                <a:latin typeface="+mn-ea"/>
              </a:rPr>
              <a:t> ；學習者</a:t>
            </a:r>
            <a:r>
              <a:rPr lang="en-US" altLang="zh-TW" dirty="0" smtClean="0">
                <a:latin typeface="+mn-ea"/>
              </a:rPr>
              <a:t>(</a:t>
            </a:r>
            <a:r>
              <a:rPr lang="zh-TW" altLang="en-US" dirty="0" smtClean="0">
                <a:latin typeface="+mn-ea"/>
              </a:rPr>
              <a:t>電腦</a:t>
            </a:r>
            <a:r>
              <a:rPr lang="en-US" altLang="zh-TW" dirty="0" smtClean="0">
                <a:latin typeface="+mn-ea"/>
              </a:rPr>
              <a:t>)</a:t>
            </a:r>
            <a:r>
              <a:rPr lang="zh-TW" altLang="en-US" dirty="0" smtClean="0">
                <a:latin typeface="+mn-ea"/>
              </a:rPr>
              <a:t>從一組含有正例</a:t>
            </a:r>
            <a:r>
              <a:rPr lang="zh-TW" altLang="en-US" dirty="0" smtClean="0">
                <a:latin typeface="+mn-ea"/>
                <a:cs typeface="Times New Roman" pitchFamily="18" charset="0"/>
              </a:rPr>
              <a:t> </a:t>
            </a:r>
            <a:r>
              <a:rPr lang="zh-TW" altLang="en-US" dirty="0" smtClean="0">
                <a:latin typeface="+mn-ea"/>
              </a:rPr>
              <a:t>與反例</a:t>
            </a:r>
            <a:r>
              <a:rPr lang="zh-TW" altLang="en-US" dirty="0" smtClean="0">
                <a:latin typeface="+mn-ea"/>
                <a:cs typeface="Times New Roman" pitchFamily="18" charset="0"/>
              </a:rPr>
              <a:t> </a:t>
            </a:r>
            <a:r>
              <a:rPr lang="en-US" altLang="zh-TW" dirty="0" smtClean="0">
                <a:latin typeface="+mn-ea"/>
                <a:cs typeface="Times New Roman" pitchFamily="18" charset="0"/>
              </a:rPr>
              <a:t>(</a:t>
            </a:r>
            <a:r>
              <a:rPr lang="zh-TW" altLang="en-US" dirty="0" smtClean="0">
                <a:latin typeface="+mn-ea"/>
                <a:cs typeface="Times New Roman" pitchFamily="18" charset="0"/>
              </a:rPr>
              <a:t>含有正確答案</a:t>
            </a:r>
            <a:r>
              <a:rPr lang="en-US" altLang="zh-TW" dirty="0" smtClean="0">
                <a:latin typeface="+mn-ea"/>
                <a:cs typeface="Times New Roman" pitchFamily="18" charset="0"/>
              </a:rPr>
              <a:t>)</a:t>
            </a:r>
            <a:r>
              <a:rPr lang="zh-TW" altLang="en-US" dirty="0" smtClean="0">
                <a:latin typeface="+mn-ea"/>
              </a:rPr>
              <a:t>的範例中，歸納出能解釋範例的概念</a:t>
            </a:r>
            <a:r>
              <a:rPr lang="en-US" altLang="zh-TW" dirty="0" smtClean="0">
                <a:latin typeface="+mn-ea"/>
              </a:rPr>
              <a:t>(model)</a:t>
            </a:r>
            <a:r>
              <a:rPr lang="zh-TW" altLang="en-US" dirty="0" smtClean="0">
                <a:latin typeface="+mn-ea"/>
                <a:cs typeface="Times New Roman" pitchFamily="18" charset="0"/>
              </a:rPr>
              <a:t> </a:t>
            </a:r>
            <a:r>
              <a:rPr lang="zh-TW" altLang="en-US" dirty="0" smtClean="0">
                <a:latin typeface="+mn-ea"/>
              </a:rPr>
              <a:t>。</a:t>
            </a:r>
            <a:endParaRPr lang="en-US" altLang="zh-TW" dirty="0" smtClean="0">
              <a:latin typeface="+mn-ea"/>
            </a:endParaRPr>
          </a:p>
          <a:p>
            <a:pPr lvl="1"/>
            <a:r>
              <a:rPr lang="zh-TW" altLang="en-US" b="1" dirty="0" smtClean="0">
                <a:latin typeface="+mn-ea"/>
              </a:rPr>
              <a:t>非</a:t>
            </a:r>
            <a:r>
              <a:rPr lang="zh-TW" altLang="en-US" b="1" dirty="0">
                <a:latin typeface="+mn-ea"/>
              </a:rPr>
              <a:t>監督式</a:t>
            </a:r>
            <a:r>
              <a:rPr lang="zh-TW" altLang="en-US" dirty="0">
                <a:latin typeface="+mn-ea"/>
              </a:rPr>
              <a:t>學習</a:t>
            </a:r>
            <a:r>
              <a:rPr lang="zh-TW" altLang="en-US" dirty="0" smtClean="0">
                <a:latin typeface="+mn-ea"/>
              </a:rPr>
              <a:t>：</a:t>
            </a:r>
            <a:r>
              <a:rPr lang="zh-TW" altLang="en-US" b="1" dirty="0" smtClean="0">
                <a:latin typeface="+mn-ea"/>
              </a:rPr>
              <a:t>從</a:t>
            </a:r>
            <a:r>
              <a:rPr lang="zh-TW" altLang="en-US" b="1" dirty="0">
                <a:latin typeface="+mn-ea"/>
              </a:rPr>
              <a:t>觀察及發現</a:t>
            </a:r>
            <a:r>
              <a:rPr lang="zh-TW" altLang="en-US" b="1" dirty="0" smtClean="0">
                <a:latin typeface="+mn-ea"/>
              </a:rPr>
              <a:t>中學習</a:t>
            </a:r>
            <a:r>
              <a:rPr lang="zh-TW" altLang="en-US" dirty="0" smtClean="0">
                <a:latin typeface="+mn-ea"/>
              </a:rPr>
              <a:t> 。</a:t>
            </a:r>
            <a:r>
              <a:rPr lang="zh-TW" altLang="en-US" dirty="0">
                <a:latin typeface="+mn-ea"/>
              </a:rPr>
              <a:t>缺乏所謂的「加標過的資料</a:t>
            </a:r>
            <a:r>
              <a:rPr lang="zh-TW" altLang="en-US" dirty="0" smtClean="0">
                <a:latin typeface="+mn-ea"/>
              </a:rPr>
              <a:t>」</a:t>
            </a:r>
            <a:r>
              <a:rPr lang="en-US" altLang="zh-TW" dirty="0" smtClean="0">
                <a:latin typeface="+mn-ea"/>
              </a:rPr>
              <a:t>(</a:t>
            </a:r>
            <a:r>
              <a:rPr lang="zh-TW" altLang="en-US" dirty="0" smtClean="0">
                <a:latin typeface="+mn-ea"/>
              </a:rPr>
              <a:t>答案</a:t>
            </a:r>
            <a:r>
              <a:rPr lang="en-US" altLang="zh-TW" dirty="0" smtClean="0">
                <a:latin typeface="+mn-ea"/>
              </a:rPr>
              <a:t>)</a:t>
            </a:r>
            <a:r>
              <a:rPr lang="zh-TW" altLang="en-US" dirty="0" smtClean="0">
                <a:latin typeface="+mn-ea"/>
              </a:rPr>
              <a:t>，</a:t>
            </a:r>
            <a:r>
              <a:rPr lang="zh-TW" altLang="en-US" dirty="0">
                <a:latin typeface="+mn-ea"/>
              </a:rPr>
              <a:t>這種學習法需要學習</a:t>
            </a:r>
            <a:r>
              <a:rPr lang="zh-TW" altLang="en-US" dirty="0" smtClean="0">
                <a:latin typeface="+mn-ea"/>
              </a:rPr>
              <a:t>者</a:t>
            </a:r>
            <a:r>
              <a:rPr lang="en-US" altLang="zh-TW" dirty="0" smtClean="0">
                <a:latin typeface="+mn-ea"/>
              </a:rPr>
              <a:t>(</a:t>
            </a:r>
            <a:r>
              <a:rPr lang="zh-TW" altLang="en-US" dirty="0" smtClean="0">
                <a:latin typeface="+mn-ea"/>
              </a:rPr>
              <a:t>電腦</a:t>
            </a:r>
            <a:r>
              <a:rPr lang="en-US" altLang="zh-TW" dirty="0" smtClean="0">
                <a:latin typeface="+mn-ea"/>
              </a:rPr>
              <a:t>)</a:t>
            </a:r>
            <a:r>
              <a:rPr lang="zh-TW" altLang="en-US" dirty="0" smtClean="0">
                <a:latin typeface="+mn-ea"/>
              </a:rPr>
              <a:t>自行</a:t>
            </a:r>
            <a:r>
              <a:rPr lang="zh-TW" altLang="en-US" dirty="0">
                <a:latin typeface="+mn-ea"/>
              </a:rPr>
              <a:t>去發掘出資料本身的重要特徵或結構 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6631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+mn-ea"/>
              </a:rPr>
              <a:t>SVM</a:t>
            </a:r>
            <a:r>
              <a:rPr lang="zh-TW" altLang="en-US" dirty="0">
                <a:latin typeface="+mn-ea"/>
              </a:rPr>
              <a:t>基本運作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latin typeface="+mn-ea"/>
              </a:rPr>
              <a:t>SVM </a:t>
            </a:r>
            <a:r>
              <a:rPr lang="zh-TW" altLang="en-US" dirty="0">
                <a:latin typeface="+mn-ea"/>
              </a:rPr>
              <a:t>的基本運作如下</a:t>
            </a:r>
            <a:r>
              <a:rPr lang="zh-TW" altLang="en-US" dirty="0" smtClean="0">
                <a:latin typeface="+mn-ea"/>
              </a:rPr>
              <a:t>：</a:t>
            </a:r>
            <a:endParaRPr lang="en-US" altLang="zh-TW" dirty="0" smtClean="0">
              <a:latin typeface="+mn-ea"/>
            </a:endParaRPr>
          </a:p>
          <a:p>
            <a:pPr lvl="1"/>
            <a:r>
              <a:rPr lang="zh-TW" altLang="en-US" dirty="0" smtClean="0">
                <a:latin typeface="+mn-ea"/>
              </a:rPr>
              <a:t>在</a:t>
            </a:r>
            <a:r>
              <a:rPr lang="zh-TW" altLang="en-US" dirty="0">
                <a:latin typeface="+mn-ea"/>
              </a:rPr>
              <a:t>給</a:t>
            </a:r>
            <a:r>
              <a:rPr lang="zh-TW" altLang="en-US" dirty="0" smtClean="0">
                <a:latin typeface="+mn-ea"/>
              </a:rPr>
              <a:t>定的一群</a:t>
            </a:r>
            <a:r>
              <a:rPr lang="zh-TW" altLang="en-US" dirty="0">
                <a:latin typeface="+mn-ea"/>
              </a:rPr>
              <a:t>訓練樣本</a:t>
            </a:r>
            <a:r>
              <a:rPr lang="zh-TW" altLang="en-US" dirty="0" smtClean="0">
                <a:latin typeface="+mn-ea"/>
              </a:rPr>
              <a:t>之中，每</a:t>
            </a:r>
            <a:r>
              <a:rPr lang="zh-TW" altLang="en-US" dirty="0">
                <a:latin typeface="+mn-ea"/>
              </a:rPr>
              <a:t>個</a:t>
            </a:r>
            <a:r>
              <a:rPr lang="zh-TW" altLang="en-US" dirty="0" smtClean="0">
                <a:latin typeface="+mn-ea"/>
              </a:rPr>
              <a:t>樣本會分別</a:t>
            </a:r>
            <a:r>
              <a:rPr lang="zh-TW" altLang="en-US" dirty="0">
                <a:latin typeface="+mn-ea"/>
              </a:rPr>
              <a:t>對應</a:t>
            </a:r>
            <a:r>
              <a:rPr lang="zh-TW" altLang="en-US" dirty="0" smtClean="0">
                <a:latin typeface="+mn-ea"/>
              </a:rPr>
              <a:t>至某一類別</a:t>
            </a:r>
            <a:r>
              <a:rPr lang="zh-TW" altLang="en-US" dirty="0">
                <a:latin typeface="+mn-ea"/>
              </a:rPr>
              <a:t>，此時</a:t>
            </a:r>
            <a:r>
              <a:rPr lang="en-US" altLang="zh-TW" dirty="0">
                <a:latin typeface="+mn-ea"/>
              </a:rPr>
              <a:t>SVM </a:t>
            </a:r>
            <a:r>
              <a:rPr lang="zh-TW" altLang="en-US" dirty="0">
                <a:latin typeface="+mn-ea"/>
              </a:rPr>
              <a:t>會嘗試建構出一個模型</a:t>
            </a:r>
            <a:r>
              <a:rPr lang="en-US" altLang="zh-TW" dirty="0">
                <a:latin typeface="+mn-ea"/>
              </a:rPr>
              <a:t>(Model)</a:t>
            </a:r>
            <a:r>
              <a:rPr lang="zh-TW" altLang="en-US" dirty="0">
                <a:latin typeface="+mn-ea"/>
              </a:rPr>
              <a:t>，並利用此模型對測試的樣本進行分類。</a:t>
            </a:r>
            <a:endParaRPr lang="en-US" altLang="zh-TW" dirty="0">
              <a:latin typeface="+mn-ea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7973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003039"/>
            <a:ext cx="4475556" cy="3730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5268" y="4653136"/>
            <a:ext cx="571500" cy="35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794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svm</a:t>
            </a:r>
            <a:r>
              <a:rPr lang="zh-TW" altLang="en-US" dirty="0" smtClean="0"/>
              <a:t>作法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r>
              <a:rPr lang="zh-TW" altLang="en-US" dirty="0" smtClean="0"/>
              <a:t>找出一個超平面，將兩群做分離，距離</a:t>
            </a:r>
            <a:r>
              <a:rPr lang="en-US" altLang="zh-TW" dirty="0" smtClean="0"/>
              <a:t>(margin)</a:t>
            </a:r>
            <a:r>
              <a:rPr lang="zh-TW" altLang="en-US" dirty="0" smtClean="0"/>
              <a:t>愈遠</a:t>
            </a:r>
            <a:r>
              <a:rPr lang="zh-TW" altLang="en-US" dirty="0"/>
              <a:t>，分類效過愈好。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924944"/>
            <a:ext cx="3666093" cy="3082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892140"/>
            <a:ext cx="3168352" cy="3115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6300192" y="3861048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solidFill>
                  <a:srgbClr val="FF0000"/>
                </a:solidFill>
              </a:rPr>
              <a:t>This one is better!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36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作法</a:t>
            </a:r>
            <a:r>
              <a:rPr lang="en-US" altLang="zh-TW" dirty="0" smtClean="0"/>
              <a:t>(</a:t>
            </a:r>
            <a:r>
              <a:rPr lang="zh-TW" altLang="en-US" dirty="0" smtClean="0"/>
              <a:t>提高維度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268760"/>
            <a:ext cx="4281805" cy="4850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444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Preliminaries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4690864" cy="4525963"/>
          </a:xfrm>
        </p:spPr>
        <p:txBody>
          <a:bodyPr>
            <a:normAutofit lnSpcReduction="10000"/>
          </a:bodyPr>
          <a:lstStyle/>
          <a:p>
            <a:r>
              <a:rPr lang="zh-TW" altLang="en-US" dirty="0"/>
              <a:t>每個</a:t>
            </a:r>
            <a:r>
              <a:rPr lang="zh-TW" altLang="en-US" dirty="0" smtClean="0"/>
              <a:t>點</a:t>
            </a:r>
            <a:r>
              <a:rPr lang="zh-TW" altLang="en-US" dirty="0"/>
              <a:t>表</a:t>
            </a:r>
            <a:r>
              <a:rPr lang="zh-TW" altLang="en-US" dirty="0" smtClean="0"/>
              <a:t>示</a:t>
            </a:r>
            <a:r>
              <a:rPr lang="zh-TW" altLang="en-US" dirty="0"/>
              <a:t>為</a:t>
            </a:r>
            <a:r>
              <a:rPr lang="en-US" altLang="zh-TW" dirty="0"/>
              <a:t>(</a:t>
            </a:r>
            <a:r>
              <a:rPr lang="en-US" altLang="zh-TW" dirty="0" smtClean="0"/>
              <a:t>x</a:t>
            </a:r>
            <a:r>
              <a:rPr lang="en-US" altLang="zh-TW" baseline="-25000" dirty="0" smtClean="0"/>
              <a:t>i</a:t>
            </a:r>
            <a:r>
              <a:rPr lang="en-US" altLang="zh-TW" dirty="0" smtClean="0"/>
              <a:t> , </a:t>
            </a:r>
            <a:r>
              <a:rPr lang="en-US" altLang="zh-TW" dirty="0" err="1" smtClean="0"/>
              <a:t>y</a:t>
            </a:r>
            <a:r>
              <a:rPr lang="en-US" altLang="zh-TW" baseline="-25000" dirty="0" err="1" smtClean="0"/>
              <a:t>i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 smtClean="0"/>
              <a:t>w </a:t>
            </a:r>
            <a:r>
              <a:rPr lang="zh-TW" altLang="en-US" dirty="0" smtClean="0"/>
              <a:t>∈ </a:t>
            </a:r>
            <a:r>
              <a:rPr lang="en-US" altLang="zh-TW" dirty="0" smtClean="0"/>
              <a:t>R</a:t>
            </a:r>
            <a:r>
              <a:rPr lang="en-US" altLang="zh-TW" baseline="30000" dirty="0" smtClean="0"/>
              <a:t>1*r</a:t>
            </a:r>
            <a:r>
              <a:rPr lang="en-US" altLang="zh-TW" dirty="0" smtClean="0"/>
              <a:t> , x</a:t>
            </a:r>
            <a:r>
              <a:rPr lang="en-US" altLang="zh-TW" baseline="-25000" dirty="0" smtClean="0"/>
              <a:t>i</a:t>
            </a:r>
            <a:r>
              <a:rPr lang="en-US" altLang="zh-TW" dirty="0" smtClean="0"/>
              <a:t> </a:t>
            </a:r>
            <a:r>
              <a:rPr lang="zh-TW" altLang="en-US" dirty="0" smtClean="0"/>
              <a:t>∈ </a:t>
            </a:r>
            <a:r>
              <a:rPr lang="en-US" altLang="zh-TW" dirty="0"/>
              <a:t>R</a:t>
            </a:r>
            <a:r>
              <a:rPr lang="en-US" altLang="zh-TW" dirty="0" smtClean="0"/>
              <a:t> </a:t>
            </a:r>
            <a:r>
              <a:rPr lang="en-US" altLang="zh-TW" baseline="30000" dirty="0" smtClean="0"/>
              <a:t>r*1</a:t>
            </a:r>
            <a:r>
              <a:rPr lang="en-US" altLang="zh-TW" dirty="0" smtClean="0"/>
              <a:t>  ,</a:t>
            </a:r>
            <a:r>
              <a:rPr lang="en-US" altLang="zh-TW" dirty="0" err="1" smtClean="0"/>
              <a:t>y</a:t>
            </a:r>
            <a:r>
              <a:rPr lang="en-US" altLang="zh-TW" baseline="-25000" dirty="0" err="1" smtClean="0"/>
              <a:t>i</a:t>
            </a:r>
            <a:r>
              <a:rPr lang="en-US" altLang="zh-TW" dirty="0" smtClean="0"/>
              <a:t> =</a:t>
            </a:r>
            <a:r>
              <a:rPr lang="zh-TW" altLang="en-US" dirty="0" smtClean="0"/>
              <a:t> </a:t>
            </a:r>
            <a:r>
              <a:rPr lang="en-US" altLang="zh-TW" dirty="0" smtClean="0"/>
              <a:t>±1</a:t>
            </a:r>
            <a:endParaRPr lang="en-US" altLang="zh-TW" baseline="30000" dirty="0" smtClean="0"/>
          </a:p>
          <a:p>
            <a:pPr lvl="1"/>
            <a:r>
              <a:rPr lang="en-US" altLang="zh-TW" dirty="0" err="1"/>
              <a:t>i</a:t>
            </a:r>
            <a:r>
              <a:rPr lang="en-US" altLang="zh-TW" dirty="0" smtClean="0"/>
              <a:t> = 1 to n , n</a:t>
            </a:r>
            <a:r>
              <a:rPr lang="zh-TW" altLang="en-US" dirty="0" smtClean="0"/>
              <a:t>為樣本數量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r</a:t>
            </a:r>
            <a:r>
              <a:rPr lang="zh-TW" altLang="en-US" dirty="0" smtClean="0"/>
              <a:t>為特徵的維度</a:t>
            </a:r>
            <a:endParaRPr lang="en-US" altLang="zh-TW" dirty="0" smtClean="0"/>
          </a:p>
          <a:p>
            <a:r>
              <a:rPr lang="zh-TW" altLang="en-US" dirty="0" smtClean="0"/>
              <a:t>假設</a:t>
            </a:r>
            <a:r>
              <a:rPr lang="en-US" altLang="zh-TW" dirty="0" err="1" smtClean="0"/>
              <a:t>wx</a:t>
            </a:r>
            <a:r>
              <a:rPr lang="en-US" altLang="zh-TW" dirty="0" smtClean="0"/>
              <a:t>-b = 0</a:t>
            </a:r>
            <a:r>
              <a:rPr lang="zh-TW" altLang="en-US" dirty="0" smtClean="0"/>
              <a:t>為分割兩群的最佳超平面。</a:t>
            </a:r>
            <a:endParaRPr lang="en-US" altLang="zh-TW" dirty="0" smtClean="0"/>
          </a:p>
          <a:p>
            <a:r>
              <a:rPr lang="en-US" altLang="zh-TW" dirty="0" err="1"/>
              <a:t>wx</a:t>
            </a:r>
            <a:r>
              <a:rPr lang="en-US" altLang="zh-TW" dirty="0"/>
              <a:t>-b = ± </a:t>
            </a:r>
            <a:r>
              <a:rPr lang="el-GR" altLang="zh-TW" dirty="0" smtClean="0"/>
              <a:t>δ</a:t>
            </a:r>
            <a:r>
              <a:rPr lang="zh-TW" altLang="en-US" dirty="0" smtClean="0"/>
              <a:t>分別為包夾超平面，距離</a:t>
            </a:r>
            <a:r>
              <a:rPr lang="el-GR" altLang="zh-TW" dirty="0" smtClean="0"/>
              <a:t>δ</a:t>
            </a:r>
            <a:r>
              <a:rPr lang="zh-TW" altLang="en-US" dirty="0" smtClean="0"/>
              <a:t>的另外兩個輔助超平面</a:t>
            </a:r>
            <a:r>
              <a:rPr lang="en-US" altLang="zh-TW" dirty="0" smtClean="0"/>
              <a:t>(</a:t>
            </a:r>
            <a:r>
              <a:rPr lang="zh-TW" altLang="en-US" dirty="0" smtClean="0"/>
              <a:t>虛線</a:t>
            </a:r>
            <a:r>
              <a:rPr lang="en-US" altLang="zh-TW" dirty="0" smtClean="0"/>
              <a:t>)</a:t>
            </a:r>
            <a:r>
              <a:rPr lang="zh-TW" altLang="en-US" dirty="0" smtClean="0"/>
              <a:t>。</a:t>
            </a:r>
            <a:endParaRPr lang="en-US" altLang="zh-TW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348880"/>
            <a:ext cx="3467787" cy="3523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99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2660</TotalTime>
  <Words>1097</Words>
  <Application>Microsoft Office PowerPoint</Application>
  <PresentationFormat>如螢幕大小 (4:3)</PresentationFormat>
  <Paragraphs>76</Paragraphs>
  <Slides>21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22" baseType="lpstr">
      <vt:lpstr>Office 佈景主題</vt:lpstr>
      <vt:lpstr>7/30課程</vt:lpstr>
      <vt:lpstr>SVM 簡介 (研究方向)</vt:lpstr>
      <vt:lpstr>SVM 的介紹</vt:lpstr>
      <vt:lpstr>監督/非監督式</vt:lpstr>
      <vt:lpstr>SVM基本運作</vt:lpstr>
      <vt:lpstr>PowerPoint 簡報</vt:lpstr>
      <vt:lpstr>svm作法</vt:lpstr>
      <vt:lpstr>作法(提高維度)</vt:lpstr>
      <vt:lpstr>Preliminaries </vt:lpstr>
      <vt:lpstr>Preliminaries </vt:lpstr>
      <vt:lpstr>Preliminaries </vt:lpstr>
      <vt:lpstr>Soft margin SVM</vt:lpstr>
      <vt:lpstr>Lagrange Multiplier Method</vt:lpstr>
      <vt:lpstr>Lagrange Multiplier Method</vt:lpstr>
      <vt:lpstr>SVM公式推導</vt:lpstr>
      <vt:lpstr>SVM公式推導</vt:lpstr>
      <vt:lpstr>Kernel</vt:lpstr>
      <vt:lpstr>由二至多</vt:lpstr>
      <vt:lpstr>由二至多</vt:lpstr>
      <vt:lpstr>Lib-SVM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new grouping genetic algorithm for clustering problems</dc:title>
  <dc:creator>Transcend</dc:creator>
  <cp:lastModifiedBy>john</cp:lastModifiedBy>
  <cp:revision>108</cp:revision>
  <dcterms:created xsi:type="dcterms:W3CDTF">2013-02-25T04:11:30Z</dcterms:created>
  <dcterms:modified xsi:type="dcterms:W3CDTF">2013-07-30T04:16:05Z</dcterms:modified>
</cp:coreProperties>
</file>