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67" r:id="rId15"/>
    <p:sldId id="275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B5E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98" autoAdjust="0"/>
  </p:normalViewPr>
  <p:slideViewPr>
    <p:cSldViewPr>
      <p:cViewPr varScale="1">
        <p:scale>
          <a:sx n="109" d="100"/>
          <a:sy n="109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88C25-3BBA-48C1-90E9-DC544C31DB7C}" type="datetimeFigureOut">
              <a:rPr lang="zh-TW" altLang="en-US" smtClean="0"/>
              <a:t>2013/8/2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70C93-EEEA-4B52-815E-D24010254F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0058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cr.edu/~eamonn/time_series_data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ynamic_time_warping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mckelv.in/articles/1453.htm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blondel.org/journal/2009/08/31/dynamic-time-warping-theory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irlab.org/jang/books/dcpr/dpDtw.asp?title=8-4%20Dynamic%20Time%20Warping&amp;language=all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70C93-EEEA-4B52-815E-D24010254F7C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6919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Ref:</a:t>
            </a:r>
            <a:r>
              <a:rPr lang="en-US" altLang="zh-TW" baseline="0" dirty="0" smtClean="0"/>
              <a:t> </a:t>
            </a:r>
            <a:r>
              <a:rPr lang="en-US" altLang="zh-TW" dirty="0" smtClean="0">
                <a:hlinkClick r:id="rId3"/>
              </a:rPr>
              <a:t>http://www.cs.ucr.edu/~eamonn/time_series_data/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70C93-EEEA-4B52-815E-D24010254F7C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4155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Ref: http://www.cs.ucr.edu/~eamonn/DTW_myths.pdf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70C93-EEEA-4B52-815E-D24010254F7C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1140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Ref: http://www.cs.ucr.edu/~eamonn/DTW_myths.pdf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70C93-EEEA-4B52-815E-D24010254F7C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58796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Ref: http://www.cs.ucr.edu/~eamonn/DTW_myths.pdf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70C93-EEEA-4B52-815E-D24010254F7C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9085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Ref: http://www.cs.ucr.edu/~eamonn/DTW_myths.pdf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70C93-EEEA-4B52-815E-D24010254F7C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6825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Ref: </a:t>
            </a:r>
            <a:r>
              <a:rPr lang="en-US" altLang="zh-TW" dirty="0" smtClean="0">
                <a:hlinkClick r:id="rId3"/>
              </a:rPr>
              <a:t>http://en.wikipedia.org/wiki/Dynamic_time_warping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70C93-EEEA-4B52-815E-D24010254F7C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8336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Ref: </a:t>
            </a:r>
            <a:r>
              <a:rPr lang="en-US" altLang="zh-TW" dirty="0" smtClean="0">
                <a:hlinkClick r:id="rId3"/>
              </a:rPr>
              <a:t>http://blog.mckelv.in/articles/1453.html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70C93-EEEA-4B52-815E-D24010254F7C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2301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Ref: </a:t>
            </a:r>
            <a:r>
              <a:rPr lang="en-US" altLang="zh-TW" dirty="0" smtClean="0">
                <a:hlinkClick r:id="rId3"/>
              </a:rPr>
              <a:t>http://www.mblondel.org/journal/2009/08/31/dynamic-time-warping-theory/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70C93-EEEA-4B52-815E-D24010254F7C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4611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Ref: http://www.google.com/url?sa=t&amp;rct=j&amp;q=lb_keogh&amp;source=web&amp;cd=2&amp;ved=0CDMQFjAB&amp;url=http%3A%2F%2Fwww.cise.ufl.edu%2Fclass%2Fcis4930fa07ilg%2Fslides%2Fdtw.ppt&amp;ei=mTH1UeX6B8qPkgWvv4H4BQ&amp;usg=AFQjCNGUA1lfcli-rD46hrqVSBwD_pJ3aQ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70C93-EEEA-4B52-815E-D24010254F7C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3906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Ref: </a:t>
            </a:r>
            <a:r>
              <a:rPr lang="en-US" altLang="zh-TW" dirty="0" smtClean="0">
                <a:hlinkClick r:id="rId3"/>
              </a:rPr>
              <a:t>http://mirlab.org/jang/books/dcpr/dpDtw.asp?title=8-4%20Dynamic%20Time%20Warping&amp;language=all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70C93-EEEA-4B52-815E-D24010254F7C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5384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Ref: http://www.google.com/url?sa=t&amp;rct=j&amp;q=lb_keogh&amp;source=web&amp;cd=2&amp;ved=0CDMQFjAB&amp;url=http%3A%2F%2Fwww.cise.ufl.edu%2Fclass%2Fcis4930fa07ilg%2Fslides%2Fdtw.ppt&amp;ei=mTH1UeX6B8qPkgWvv4H4BQ&amp;usg=AFQjCNGUA1lfcli-rD46hrqVSBwD_pJ3aQ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70C93-EEEA-4B52-815E-D24010254F7C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9946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70C93-EEEA-4B52-815E-D24010254F7C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1140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Ref: http://www.google.com/url?sa=t&amp;rct=j&amp;q=lb_keogh&amp;source=web&amp;cd=2&amp;ved=0CDMQFjAB&amp;url=http%3A%2F%2Fwww.cise.ufl.edu%2Fclass%2Fcis4930fa07ilg%2Fslides%2Fdtw.ppt&amp;ei=mTH1UeX6B8qPkgWvv4H4BQ&amp;usg=AFQjCNGUA1lfcli-rD46hrqVSBwD_pJ3aQ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70C93-EEEA-4B52-815E-D24010254F7C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1140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A83E4-F123-4500-948A-69347FAC3D33}" type="datetime1">
              <a:rPr lang="zh-TW" altLang="en-US" smtClean="0"/>
              <a:t>2013/8/2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154A-7944-49D8-9ABC-66E253E153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585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20174-E91C-4D8D-9779-D0A91070D678}" type="datetime1">
              <a:rPr lang="zh-TW" altLang="en-US" smtClean="0"/>
              <a:t>2013/8/2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154A-7944-49D8-9ABC-66E253E153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6040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0263-48F3-4EBC-8231-D7AB22C2D693}" type="datetime1">
              <a:rPr lang="zh-TW" altLang="en-US" smtClean="0"/>
              <a:t>2013/8/2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154A-7944-49D8-9ABC-66E253E153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6642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F13C-4328-42F6-B6F3-EC72A0CFC1A4}" type="datetime1">
              <a:rPr lang="zh-TW" altLang="en-US" smtClean="0"/>
              <a:t>2013/8/2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154A-7944-49D8-9ABC-66E253E153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1612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A6A2-1CDB-48F2-A95A-10E0238E1885}" type="datetime1">
              <a:rPr lang="zh-TW" altLang="en-US" smtClean="0"/>
              <a:t>2013/8/2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154A-7944-49D8-9ABC-66E253E153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5701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B2CDE-6738-444E-8E61-B3A1F23203A0}" type="datetime1">
              <a:rPr lang="zh-TW" altLang="en-US" smtClean="0"/>
              <a:t>2013/8/2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154A-7944-49D8-9ABC-66E253E153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7646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0CE1-8824-4C42-B9E1-FA28E99BE653}" type="datetime1">
              <a:rPr lang="zh-TW" altLang="en-US" smtClean="0"/>
              <a:t>2013/8/2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154A-7944-49D8-9ABC-66E253E153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3941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F8240-144C-4A2A-8708-7D307E938659}" type="datetime1">
              <a:rPr lang="zh-TW" altLang="en-US" smtClean="0"/>
              <a:t>2013/8/2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154A-7944-49D8-9ABC-66E253E153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7493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05C9A-A783-490B-9546-8C560E6A696C}" type="datetime1">
              <a:rPr lang="zh-TW" altLang="en-US" smtClean="0"/>
              <a:t>2013/8/2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154A-7944-49D8-9ABC-66E253E153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3618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9F1A3-B26A-4A4E-9234-D8034C0DDD1D}" type="datetime1">
              <a:rPr lang="zh-TW" altLang="en-US" smtClean="0"/>
              <a:t>2013/8/2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154A-7944-49D8-9ABC-66E253E153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4555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0AEB-81FE-4657-94D2-10A36DBD5A50}" type="datetime1">
              <a:rPr lang="zh-TW" altLang="en-US" smtClean="0"/>
              <a:t>2013/8/2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154A-7944-49D8-9ABC-66E253E153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4254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E5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6DCD1-B4AA-4C12-AA7A-A4B4A75C42AD}" type="datetime1">
              <a:rPr lang="zh-TW" altLang="en-US" smtClean="0"/>
              <a:t>2013/8/2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2154A-7944-49D8-9ABC-66E253E153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0821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cr.edu/~eamonn/time_series_data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b="1" dirty="0" smtClean="0"/>
              <a:t>DTW &amp; UCR</a:t>
            </a:r>
            <a:endParaRPr lang="zh-TW" altLang="en-US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Presenter: </a:t>
            </a:r>
            <a:r>
              <a:rPr lang="en-US" altLang="zh-TW" dirty="0" err="1">
                <a:solidFill>
                  <a:schemeClr val="tx1"/>
                </a:solidFill>
              </a:rPr>
              <a:t>Che-Jui</a:t>
            </a:r>
            <a:r>
              <a:rPr lang="en-US" altLang="zh-TW" dirty="0">
                <a:solidFill>
                  <a:schemeClr val="tx1"/>
                </a:solidFill>
              </a:rPr>
              <a:t> Hsu(</a:t>
            </a:r>
            <a:r>
              <a:rPr lang="zh-TW" altLang="en-US" dirty="0">
                <a:solidFill>
                  <a:schemeClr val="tx1"/>
                </a:solidFill>
              </a:rPr>
              <a:t>許哲睿</a:t>
            </a:r>
            <a:r>
              <a:rPr lang="en-US" altLang="zh-TW" dirty="0">
                <a:solidFill>
                  <a:schemeClr val="tx1"/>
                </a:solidFill>
              </a:rPr>
              <a:t>)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Date</a:t>
            </a:r>
            <a:r>
              <a:rPr lang="en-US" altLang="zh-TW" dirty="0" smtClean="0">
                <a:solidFill>
                  <a:schemeClr val="tx1"/>
                </a:solidFill>
              </a:rPr>
              <a:t>: 2013/7/28</a:t>
            </a:r>
            <a:endParaRPr lang="en-US" altLang="zh-TW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454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Lower Bounding</a:t>
            </a:r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6" name="內容版面配置區 409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TW" altLang="en-US" dirty="0" smtClean="0"/>
                  <a:t>功用：用來減少需要計算 </a:t>
                </a:r>
                <a:r>
                  <a:rPr lang="en-US" altLang="zh-TW" dirty="0" smtClean="0"/>
                  <a:t>DTW </a:t>
                </a:r>
                <a:r>
                  <a:rPr lang="zh-TW" altLang="en-US" dirty="0" smtClean="0"/>
                  <a:t>的時間序列以加快整個運算流程</a:t>
                </a:r>
                <a:endParaRPr lang="en-US" altLang="zh-TW" dirty="0"/>
              </a:p>
              <a:p>
                <a:r>
                  <a:rPr lang="zh-TW" altLang="en-US" dirty="0" smtClean="0"/>
                  <a:t>要求：</a:t>
                </a:r>
                <a:endParaRPr lang="en-US" altLang="zh-TW" dirty="0" smtClean="0"/>
              </a:p>
              <a:p>
                <a:pPr lvl="1"/>
                <a:r>
                  <a:rPr lang="zh-TW" altLang="en-US" dirty="0" smtClean="0"/>
                  <a:t>計算速度快</a:t>
                </a:r>
                <a:endParaRPr lang="en-US" altLang="zh-TW" dirty="0" smtClean="0"/>
              </a:p>
              <a:p>
                <a:pPr lvl="1"/>
                <a:r>
                  <a:rPr lang="zh-TW" altLang="en-US" dirty="0"/>
                  <a:t>有效篩選掉</a:t>
                </a:r>
                <a:r>
                  <a:rPr lang="zh-TW" altLang="en-US" dirty="0" smtClean="0"/>
                  <a:t>不需要計算的</a:t>
                </a:r>
                <a:r>
                  <a:rPr lang="zh-TW" altLang="en-US" dirty="0"/>
                  <a:t>時間</a:t>
                </a:r>
                <a:r>
                  <a:rPr lang="zh-TW" altLang="en-US" dirty="0" smtClean="0"/>
                  <a:t>序列</a:t>
                </a:r>
                <a:endParaRPr lang="en-US" altLang="zh-TW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b="0" i="0" smtClean="0">
                        <a:latin typeface="Cambria Math"/>
                      </a:rPr>
                      <m:t>LB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≥</m:t>
                    </m:r>
                    <m:sSub>
                      <m:sSubPr>
                        <m:ctrlPr>
                          <a:rPr lang="en-US" altLang="zh-TW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TW" b="0" i="0" smtClean="0">
                            <a:latin typeface="Cambria Math"/>
                            <a:ea typeface="Cambria Math"/>
                          </a:rPr>
                          <m:t>DTW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𝑏𝑒𝑠𝑡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⟹</m:t>
                    </m:r>
                    <m:r>
                      <m:rPr>
                        <m:nor/>
                      </m:rPr>
                      <a:rPr lang="zh-TW" altLang="en-US" i="0">
                        <a:latin typeface="Cambria Math"/>
                        <a:ea typeface="Cambria Math"/>
                      </a:rPr>
                      <m:t>不用計算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096" name="內容版面配置區 409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8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154A-7944-49D8-9ABC-66E253E15366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5237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154A-7944-49D8-9ABC-66E253E15366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144962" cy="5828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2012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1" i="0" smtClean="0">
                            <a:latin typeface="Cambria Math"/>
                          </a:rPr>
                          <m:t>𝐋𝐁</m:t>
                        </m:r>
                      </m:e>
                      <m:sub>
                        <m:r>
                          <a:rPr lang="en-US" altLang="zh-TW" b="1" i="0" smtClean="0">
                            <a:latin typeface="Cambria Math"/>
                          </a:rPr>
                          <m:t>𝐊𝐞𝐨𝐠𝐡</m:t>
                        </m:r>
                      </m:sub>
                    </m:sSub>
                  </m:oMath>
                </a14:m>
                <a:r>
                  <a:rPr lang="zh-TW" altLang="en-US" b="1" dirty="0" smtClean="0"/>
                  <a:t> </a:t>
                </a:r>
                <a:r>
                  <a:rPr lang="en-US" altLang="zh-TW" b="1" dirty="0" smtClean="0"/>
                  <a:t>(1/2)</a:t>
                </a:r>
                <a:endParaRPr lang="zh-TW" altLang="en-US" b="1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latin typeface="Cambria Math"/>
                              </a:rPr>
                              <m:t> :</m:t>
                            </m:r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𝑟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altLang="zh-TW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i="0" smtClean="0">
                            <a:latin typeface="Cambria Math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altLang="zh-TW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altLang="zh-TW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altLang="zh-TW" i="1">
                                    <a:latin typeface="Cambria Math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/>
                              </a:rPr>
                              <m:t> :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altLang="zh-TW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altLang="zh-TW" i="1">
                                    <a:latin typeface="Cambria Math"/>
                                  </a:rPr>
                                  <m:t>𝑟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10255-A13B-40DE-A818-E35E0185DB7F}" type="slidenum">
              <a:rPr lang="zh-TW" altLang="en-US" smtClean="0"/>
              <a:t>12</a:t>
            </a:fld>
            <a:endParaRPr lang="zh-TW" altLang="en-US"/>
          </a:p>
        </p:txBody>
      </p:sp>
      <p:grpSp>
        <p:nvGrpSpPr>
          <p:cNvPr id="9" name="群組 8"/>
          <p:cNvGrpSpPr/>
          <p:nvPr/>
        </p:nvGrpSpPr>
        <p:grpSpPr>
          <a:xfrm>
            <a:off x="827584" y="2902320"/>
            <a:ext cx="6752371" cy="3839048"/>
            <a:chOff x="107504" y="2902320"/>
            <a:chExt cx="6752371" cy="3839048"/>
          </a:xfrm>
        </p:grpSpPr>
        <p:pic>
          <p:nvPicPr>
            <p:cNvPr id="5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2902320"/>
              <a:ext cx="4985238" cy="3839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2741" y="2902320"/>
              <a:ext cx="1767134" cy="1918603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2741" y="4812667"/>
              <a:ext cx="1767134" cy="19287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5568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1">
                            <a:latin typeface="Cambria Math"/>
                          </a:rPr>
                          <m:t>𝐋𝐁</m:t>
                        </m:r>
                      </m:e>
                      <m:sub>
                        <m:r>
                          <a:rPr lang="en-US" altLang="zh-TW" b="1">
                            <a:latin typeface="Cambria Math"/>
                          </a:rPr>
                          <m:t>𝐊𝐞𝐨𝐠𝐡</m:t>
                        </m:r>
                      </m:sub>
                    </m:sSub>
                  </m:oMath>
                </a14:m>
                <a:r>
                  <a:rPr lang="zh-TW" altLang="en-US" b="1" dirty="0"/>
                  <a:t> </a:t>
                </a:r>
                <a:r>
                  <a:rPr lang="en-US" altLang="zh-TW" b="1" dirty="0" smtClean="0"/>
                  <a:t>(2/2)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10255-A13B-40DE-A818-E35E0185DB7F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9" name="Picture 1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5" y="3284984"/>
            <a:ext cx="5185715" cy="349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98" y="1412776"/>
            <a:ext cx="8071804" cy="182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236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UCR Time </a:t>
            </a:r>
            <a:r>
              <a:rPr lang="en-US" altLang="zh-TW" b="1" dirty="0" smtClean="0"/>
              <a:t>Series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hlinkClick r:id="rId2"/>
              </a:rPr>
              <a:t>http://www.cs.ucr.edu/~eamonn/time_series_data/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154A-7944-49D8-9ABC-66E253E15366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394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154A-7944-49D8-9ABC-66E253E15366}" type="slidenum">
              <a:rPr lang="zh-TW" altLang="en-US" smtClean="0"/>
              <a:t>15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/>
          <a:srcRect r="29995" b="704"/>
          <a:stretch/>
        </p:blipFill>
        <p:spPr>
          <a:xfrm>
            <a:off x="0" y="0"/>
            <a:ext cx="9108504" cy="6885384"/>
          </a:xfrm>
          <a:prstGeom prst="rect">
            <a:avLst/>
          </a:prstGeom>
        </p:spPr>
      </p:pic>
      <p:grpSp>
        <p:nvGrpSpPr>
          <p:cNvPr id="13" name="群組 12"/>
          <p:cNvGrpSpPr/>
          <p:nvPr/>
        </p:nvGrpSpPr>
        <p:grpSpPr>
          <a:xfrm>
            <a:off x="251520" y="385500"/>
            <a:ext cx="5042641" cy="6211852"/>
            <a:chOff x="251520" y="385500"/>
            <a:chExt cx="5042641" cy="6211852"/>
          </a:xfrm>
        </p:grpSpPr>
        <p:sp>
          <p:nvSpPr>
            <p:cNvPr id="9" name="矩形 8"/>
            <p:cNvSpPr/>
            <p:nvPr/>
          </p:nvSpPr>
          <p:spPr>
            <a:xfrm>
              <a:off x="251520" y="908720"/>
              <a:ext cx="1800200" cy="56886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2053801" y="385500"/>
              <a:ext cx="32403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 smtClean="0">
                  <a:solidFill>
                    <a:srgbClr val="FF0000"/>
                  </a:solidFill>
                </a:rPr>
                <a:t>Cluster number</a:t>
              </a:r>
              <a:endParaRPr lang="zh-TW" alt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上彎箭號 11"/>
            <p:cNvSpPr/>
            <p:nvPr/>
          </p:nvSpPr>
          <p:spPr>
            <a:xfrm rot="10800000">
              <a:off x="1403648" y="620688"/>
              <a:ext cx="648072" cy="288032"/>
            </a:xfrm>
            <a:prstGeom prst="bent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42111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/>
              <a:t>Video Retrieval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154A-7944-49D8-9ABC-66E253E15366}" type="slidenum">
              <a:rPr lang="zh-TW" altLang="en-US" smtClean="0"/>
              <a:t>16</a:t>
            </a:fld>
            <a:endParaRPr lang="zh-TW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38" y="2254071"/>
            <a:ext cx="8743950" cy="261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182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Image </a:t>
            </a:r>
            <a:r>
              <a:rPr lang="en-US" altLang="zh-TW" b="1" dirty="0"/>
              <a:t>Retrieval</a:t>
            </a:r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154A-7944-49D8-9ABC-66E253E15366}" type="slidenum">
              <a:rPr lang="zh-TW" altLang="en-US" smtClean="0"/>
              <a:t>17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610" y="1844824"/>
            <a:ext cx="638175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349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H</a:t>
            </a:r>
            <a:r>
              <a:rPr lang="en-US" altLang="zh-TW" b="1" dirty="0" smtClean="0"/>
              <a:t>andwriting Retrieval</a:t>
            </a:r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154A-7944-49D8-9ABC-66E253E15366}" type="slidenum">
              <a:rPr lang="zh-TW" altLang="en-US" smtClean="0"/>
              <a:t>18</a:t>
            </a:fld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77832"/>
            <a:ext cx="8557260" cy="185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240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/>
              <a:t>Text Mining</a:t>
            </a:r>
            <a:endParaRPr lang="en-US" altLang="zh-TW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“In </a:t>
            </a:r>
            <a:r>
              <a:rPr lang="en-US" altLang="zh-TW" dirty="0"/>
              <a:t>the beginning </a:t>
            </a:r>
            <a:r>
              <a:rPr lang="en-US" altLang="zh-TW" dirty="0">
                <a:solidFill>
                  <a:srgbClr val="FF0000"/>
                </a:solidFill>
              </a:rPr>
              <a:t>God</a:t>
            </a:r>
            <a:r>
              <a:rPr lang="en-US" altLang="zh-TW" dirty="0"/>
              <a:t> created the heaven and the </a:t>
            </a:r>
            <a:r>
              <a:rPr lang="en-US" altLang="zh-TW" dirty="0" smtClean="0"/>
              <a:t>earth” =&gt; “000</a:t>
            </a:r>
            <a:r>
              <a:rPr lang="en-US" altLang="zh-TW" dirty="0" smtClean="0">
                <a:solidFill>
                  <a:srgbClr val="FF0000"/>
                </a:solidFill>
              </a:rPr>
              <a:t>1</a:t>
            </a:r>
            <a:r>
              <a:rPr lang="en-US" altLang="zh-TW" dirty="0" smtClean="0"/>
              <a:t>000000”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154A-7944-49D8-9ABC-66E253E15366}" type="slidenum">
              <a:rPr lang="zh-TW" altLang="en-US" smtClean="0"/>
              <a:t>19</a:t>
            </a:fld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48" y="2773640"/>
            <a:ext cx="8740140" cy="353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554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Dynamic Time </a:t>
            </a:r>
            <a:r>
              <a:rPr lang="en-US" altLang="zh-TW" b="1" dirty="0"/>
              <a:t>W</a:t>
            </a:r>
            <a:r>
              <a:rPr lang="en-US" altLang="zh-TW" b="1" dirty="0" smtClean="0"/>
              <a:t>arping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定義：</a:t>
            </a:r>
            <a:r>
              <a:rPr lang="en-US" altLang="zh-TW" dirty="0" smtClean="0"/>
              <a:t>Dynamic </a:t>
            </a:r>
            <a:r>
              <a:rPr lang="en-US" altLang="zh-TW" dirty="0"/>
              <a:t>time warping (DTW) is an algorithm for measuring similarity between two sequences which may vary in time or speed.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154A-7944-49D8-9ABC-66E253E15366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5759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154A-7944-49D8-9ABC-66E253E15366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1026" name="Picture 2" descr="屌絲vs高富帥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1" t="15656" r="-225" b="16785"/>
          <a:stretch/>
        </p:blipFill>
        <p:spPr bwMode="auto">
          <a:xfrm>
            <a:off x="971600" y="1797632"/>
            <a:ext cx="7356058" cy="343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424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154A-7944-49D8-9ABC-66E253E15366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2050" name="Picture 2" descr="http://www.mblondel.org/images/dtw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0848"/>
            <a:ext cx="67437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598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154A-7944-49D8-9ABC-66E253E15366}" type="slidenum">
              <a:rPr lang="zh-TW" altLang="en-US" smtClean="0"/>
              <a:t>5</a:t>
            </a:fld>
            <a:endParaRPr lang="zh-TW" altLang="en-US"/>
          </a:p>
        </p:txBody>
      </p:sp>
      <p:sp>
        <p:nvSpPr>
          <p:cNvPr id="8" name="Line 2103"/>
          <p:cNvSpPr>
            <a:spLocks noChangeShapeType="1"/>
          </p:cNvSpPr>
          <p:nvPr/>
        </p:nvSpPr>
        <p:spPr bwMode="auto">
          <a:xfrm>
            <a:off x="614998" y="2900834"/>
            <a:ext cx="2846388" cy="635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9" name="Line 2104"/>
          <p:cNvSpPr>
            <a:spLocks noChangeShapeType="1"/>
          </p:cNvSpPr>
          <p:nvPr/>
        </p:nvSpPr>
        <p:spPr bwMode="auto">
          <a:xfrm flipV="1">
            <a:off x="614998" y="1568921"/>
            <a:ext cx="3175" cy="133191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0" name="Line 2105"/>
          <p:cNvSpPr>
            <a:spLocks noChangeShapeType="1"/>
          </p:cNvSpPr>
          <p:nvPr/>
        </p:nvSpPr>
        <p:spPr bwMode="auto">
          <a:xfrm flipV="1">
            <a:off x="614998" y="2883371"/>
            <a:ext cx="3175" cy="1746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1" name="Line 2106"/>
          <p:cNvSpPr>
            <a:spLocks noChangeShapeType="1"/>
          </p:cNvSpPr>
          <p:nvPr/>
        </p:nvSpPr>
        <p:spPr bwMode="auto">
          <a:xfrm flipV="1">
            <a:off x="1003936" y="2883371"/>
            <a:ext cx="3175" cy="1746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2" name="Line 2107"/>
          <p:cNvSpPr>
            <a:spLocks noChangeShapeType="1"/>
          </p:cNvSpPr>
          <p:nvPr/>
        </p:nvSpPr>
        <p:spPr bwMode="auto">
          <a:xfrm flipV="1">
            <a:off x="1396048" y="2883371"/>
            <a:ext cx="4763" cy="1746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3" name="Line 2108"/>
          <p:cNvSpPr>
            <a:spLocks noChangeShapeType="1"/>
          </p:cNvSpPr>
          <p:nvPr/>
        </p:nvSpPr>
        <p:spPr bwMode="auto">
          <a:xfrm flipV="1">
            <a:off x="1786573" y="2883371"/>
            <a:ext cx="3175" cy="1746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4" name="Line 2109"/>
          <p:cNvSpPr>
            <a:spLocks noChangeShapeType="1"/>
          </p:cNvSpPr>
          <p:nvPr/>
        </p:nvSpPr>
        <p:spPr bwMode="auto">
          <a:xfrm flipV="1">
            <a:off x="2186623" y="2883371"/>
            <a:ext cx="1588" cy="1746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5" name="Line 2110"/>
          <p:cNvSpPr>
            <a:spLocks noChangeShapeType="1"/>
          </p:cNvSpPr>
          <p:nvPr/>
        </p:nvSpPr>
        <p:spPr bwMode="auto">
          <a:xfrm flipV="1">
            <a:off x="2575561" y="2883371"/>
            <a:ext cx="3175" cy="1746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6" name="Line 2111"/>
          <p:cNvSpPr>
            <a:spLocks noChangeShapeType="1"/>
          </p:cNvSpPr>
          <p:nvPr/>
        </p:nvSpPr>
        <p:spPr bwMode="auto">
          <a:xfrm flipV="1">
            <a:off x="2966086" y="2883371"/>
            <a:ext cx="1587" cy="1746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7" name="Line 2112"/>
          <p:cNvSpPr>
            <a:spLocks noChangeShapeType="1"/>
          </p:cNvSpPr>
          <p:nvPr/>
        </p:nvSpPr>
        <p:spPr bwMode="auto">
          <a:xfrm flipV="1">
            <a:off x="3356611" y="2883371"/>
            <a:ext cx="4762" cy="1746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8" name="Line 2113"/>
          <p:cNvSpPr>
            <a:spLocks noChangeShapeType="1"/>
          </p:cNvSpPr>
          <p:nvPr/>
        </p:nvSpPr>
        <p:spPr bwMode="auto">
          <a:xfrm>
            <a:off x="614998" y="2900834"/>
            <a:ext cx="26988" cy="635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19" name="Line 2114"/>
          <p:cNvSpPr>
            <a:spLocks noChangeShapeType="1"/>
          </p:cNvSpPr>
          <p:nvPr/>
        </p:nvSpPr>
        <p:spPr bwMode="auto">
          <a:xfrm>
            <a:off x="614998" y="2764309"/>
            <a:ext cx="26988" cy="635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20" name="Line 2115"/>
          <p:cNvSpPr>
            <a:spLocks noChangeShapeType="1"/>
          </p:cNvSpPr>
          <p:nvPr/>
        </p:nvSpPr>
        <p:spPr bwMode="auto">
          <a:xfrm>
            <a:off x="614998" y="2632546"/>
            <a:ext cx="26988" cy="635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21" name="Rectangle 2116"/>
          <p:cNvSpPr>
            <a:spLocks noChangeArrowheads="1"/>
          </p:cNvSpPr>
          <p:nvPr/>
        </p:nvSpPr>
        <p:spPr bwMode="auto">
          <a:xfrm>
            <a:off x="497523" y="2602384"/>
            <a:ext cx="192088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zh-TW" altLang="zh-TW">
              <a:latin typeface="Calibri" pitchFamily="34" charset="0"/>
            </a:endParaRPr>
          </a:p>
        </p:txBody>
      </p:sp>
      <p:sp>
        <p:nvSpPr>
          <p:cNvPr id="22" name="Rectangle 2117"/>
          <p:cNvSpPr>
            <a:spLocks noChangeArrowheads="1"/>
          </p:cNvSpPr>
          <p:nvPr/>
        </p:nvSpPr>
        <p:spPr bwMode="auto">
          <a:xfrm>
            <a:off x="497523" y="2602384"/>
            <a:ext cx="12065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zh-TW" altLang="zh-TW">
              <a:latin typeface="Calibri" pitchFamily="34" charset="0"/>
            </a:endParaRPr>
          </a:p>
        </p:txBody>
      </p:sp>
      <p:sp>
        <p:nvSpPr>
          <p:cNvPr id="23" name="Rectangle 2118"/>
          <p:cNvSpPr>
            <a:spLocks noChangeArrowheads="1"/>
          </p:cNvSpPr>
          <p:nvPr/>
        </p:nvSpPr>
        <p:spPr bwMode="auto">
          <a:xfrm>
            <a:off x="591186" y="2353146"/>
            <a:ext cx="3333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zh-TW" sz="120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n-US" altLang="zh-TW">
              <a:latin typeface="Calibri" pitchFamily="34" charset="0"/>
            </a:endParaRPr>
          </a:p>
        </p:txBody>
      </p:sp>
      <p:sp>
        <p:nvSpPr>
          <p:cNvPr id="24" name="Rectangle 2119"/>
          <p:cNvSpPr>
            <a:spLocks noChangeArrowheads="1"/>
          </p:cNvSpPr>
          <p:nvPr/>
        </p:nvSpPr>
        <p:spPr bwMode="auto">
          <a:xfrm>
            <a:off x="586423" y="2438871"/>
            <a:ext cx="1063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zh-TW" altLang="zh-TW">
              <a:latin typeface="Calibri" pitchFamily="34" charset="0"/>
            </a:endParaRPr>
          </a:p>
        </p:txBody>
      </p:sp>
      <p:sp>
        <p:nvSpPr>
          <p:cNvPr id="25" name="Rectangle 2120"/>
          <p:cNvSpPr>
            <a:spLocks noChangeArrowheads="1"/>
          </p:cNvSpPr>
          <p:nvPr/>
        </p:nvSpPr>
        <p:spPr bwMode="auto">
          <a:xfrm>
            <a:off x="584836" y="2546821"/>
            <a:ext cx="23812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zh-TW" sz="90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n-US" altLang="zh-TW">
              <a:latin typeface="Calibri" pitchFamily="34" charset="0"/>
            </a:endParaRPr>
          </a:p>
        </p:txBody>
      </p:sp>
      <p:sp>
        <p:nvSpPr>
          <p:cNvPr id="26" name="Rectangle 2121"/>
          <p:cNvSpPr>
            <a:spLocks noChangeArrowheads="1"/>
          </p:cNvSpPr>
          <p:nvPr/>
        </p:nvSpPr>
        <p:spPr bwMode="auto">
          <a:xfrm>
            <a:off x="619761" y="2448396"/>
            <a:ext cx="3333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zh-TW" sz="120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n-US" altLang="zh-TW">
              <a:latin typeface="Calibri" pitchFamily="34" charset="0"/>
            </a:endParaRPr>
          </a:p>
        </p:txBody>
      </p:sp>
      <p:sp>
        <p:nvSpPr>
          <p:cNvPr id="27" name="Line 2122"/>
          <p:cNvSpPr>
            <a:spLocks noChangeShapeType="1"/>
          </p:cNvSpPr>
          <p:nvPr/>
        </p:nvSpPr>
        <p:spPr bwMode="auto">
          <a:xfrm>
            <a:off x="614998" y="2502371"/>
            <a:ext cx="26988" cy="476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28" name="Line 2123"/>
          <p:cNvSpPr>
            <a:spLocks noChangeShapeType="1"/>
          </p:cNvSpPr>
          <p:nvPr/>
        </p:nvSpPr>
        <p:spPr bwMode="auto">
          <a:xfrm>
            <a:off x="614998" y="2370609"/>
            <a:ext cx="26988" cy="317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29" name="Rectangle 2124"/>
          <p:cNvSpPr>
            <a:spLocks noChangeArrowheads="1"/>
          </p:cNvSpPr>
          <p:nvPr/>
        </p:nvSpPr>
        <p:spPr bwMode="auto">
          <a:xfrm>
            <a:off x="497523" y="2340446"/>
            <a:ext cx="192088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zh-TW" altLang="zh-TW">
              <a:latin typeface="Calibri" pitchFamily="34" charset="0"/>
            </a:endParaRPr>
          </a:p>
        </p:txBody>
      </p:sp>
      <p:sp>
        <p:nvSpPr>
          <p:cNvPr id="30" name="Rectangle 2125"/>
          <p:cNvSpPr>
            <a:spLocks noChangeArrowheads="1"/>
          </p:cNvSpPr>
          <p:nvPr/>
        </p:nvSpPr>
        <p:spPr bwMode="auto">
          <a:xfrm>
            <a:off x="497523" y="2340446"/>
            <a:ext cx="12065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zh-TW" altLang="zh-TW">
              <a:latin typeface="Calibri" pitchFamily="34" charset="0"/>
            </a:endParaRPr>
          </a:p>
        </p:txBody>
      </p:sp>
      <p:sp>
        <p:nvSpPr>
          <p:cNvPr id="31" name="Rectangle 2126"/>
          <p:cNvSpPr>
            <a:spLocks noChangeArrowheads="1"/>
          </p:cNvSpPr>
          <p:nvPr/>
        </p:nvSpPr>
        <p:spPr bwMode="auto">
          <a:xfrm>
            <a:off x="591186" y="2089621"/>
            <a:ext cx="3333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zh-TW" sz="120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n-US" altLang="zh-TW">
              <a:latin typeface="Calibri" pitchFamily="34" charset="0"/>
            </a:endParaRPr>
          </a:p>
        </p:txBody>
      </p:sp>
      <p:sp>
        <p:nvSpPr>
          <p:cNvPr id="32" name="Rectangle 2127"/>
          <p:cNvSpPr>
            <a:spLocks noChangeArrowheads="1"/>
          </p:cNvSpPr>
          <p:nvPr/>
        </p:nvSpPr>
        <p:spPr bwMode="auto">
          <a:xfrm>
            <a:off x="586423" y="2176934"/>
            <a:ext cx="1063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zh-TW" altLang="zh-TW">
              <a:latin typeface="Calibri" pitchFamily="34" charset="0"/>
            </a:endParaRPr>
          </a:p>
        </p:txBody>
      </p:sp>
      <p:sp>
        <p:nvSpPr>
          <p:cNvPr id="33" name="Rectangle 2128"/>
          <p:cNvSpPr>
            <a:spLocks noChangeArrowheads="1"/>
          </p:cNvSpPr>
          <p:nvPr/>
        </p:nvSpPr>
        <p:spPr bwMode="auto">
          <a:xfrm>
            <a:off x="584836" y="2281709"/>
            <a:ext cx="23812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zh-TW" sz="90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n-US" altLang="zh-TW">
              <a:latin typeface="Calibri" pitchFamily="34" charset="0"/>
            </a:endParaRPr>
          </a:p>
        </p:txBody>
      </p:sp>
      <p:sp>
        <p:nvSpPr>
          <p:cNvPr id="34" name="Rectangle 2129"/>
          <p:cNvSpPr>
            <a:spLocks noChangeArrowheads="1"/>
          </p:cNvSpPr>
          <p:nvPr/>
        </p:nvSpPr>
        <p:spPr bwMode="auto">
          <a:xfrm>
            <a:off x="619761" y="2186459"/>
            <a:ext cx="3333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zh-TW" sz="120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n-US" altLang="zh-TW">
              <a:latin typeface="Calibri" pitchFamily="34" charset="0"/>
            </a:endParaRPr>
          </a:p>
        </p:txBody>
      </p:sp>
      <p:sp>
        <p:nvSpPr>
          <p:cNvPr id="35" name="Line 2130"/>
          <p:cNvSpPr>
            <a:spLocks noChangeShapeType="1"/>
          </p:cNvSpPr>
          <p:nvPr/>
        </p:nvSpPr>
        <p:spPr bwMode="auto">
          <a:xfrm>
            <a:off x="614998" y="2235671"/>
            <a:ext cx="26988" cy="95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36" name="Line 2131"/>
          <p:cNvSpPr>
            <a:spLocks noChangeShapeType="1"/>
          </p:cNvSpPr>
          <p:nvPr/>
        </p:nvSpPr>
        <p:spPr bwMode="auto">
          <a:xfrm>
            <a:off x="614998" y="2099146"/>
            <a:ext cx="26988" cy="95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37" name="Rectangle 2132"/>
          <p:cNvSpPr>
            <a:spLocks noChangeArrowheads="1"/>
          </p:cNvSpPr>
          <p:nvPr/>
        </p:nvSpPr>
        <p:spPr bwMode="auto">
          <a:xfrm>
            <a:off x="497523" y="2075334"/>
            <a:ext cx="192088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zh-TW" altLang="zh-TW">
              <a:latin typeface="Calibri" pitchFamily="34" charset="0"/>
            </a:endParaRPr>
          </a:p>
        </p:txBody>
      </p:sp>
      <p:sp>
        <p:nvSpPr>
          <p:cNvPr id="38" name="Rectangle 2133"/>
          <p:cNvSpPr>
            <a:spLocks noChangeArrowheads="1"/>
          </p:cNvSpPr>
          <p:nvPr/>
        </p:nvSpPr>
        <p:spPr bwMode="auto">
          <a:xfrm>
            <a:off x="497523" y="2075334"/>
            <a:ext cx="12065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zh-TW" altLang="zh-TW">
              <a:latin typeface="Calibri" pitchFamily="34" charset="0"/>
            </a:endParaRPr>
          </a:p>
        </p:txBody>
      </p:sp>
      <p:sp>
        <p:nvSpPr>
          <p:cNvPr id="39" name="Rectangle 2134"/>
          <p:cNvSpPr>
            <a:spLocks noChangeArrowheads="1"/>
          </p:cNvSpPr>
          <p:nvPr/>
        </p:nvSpPr>
        <p:spPr bwMode="auto">
          <a:xfrm>
            <a:off x="591186" y="1819746"/>
            <a:ext cx="3333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zh-TW" sz="120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n-US" altLang="zh-TW">
              <a:latin typeface="Calibri" pitchFamily="34" charset="0"/>
            </a:endParaRPr>
          </a:p>
        </p:txBody>
      </p:sp>
      <p:sp>
        <p:nvSpPr>
          <p:cNvPr id="40" name="Rectangle 2135"/>
          <p:cNvSpPr>
            <a:spLocks noChangeArrowheads="1"/>
          </p:cNvSpPr>
          <p:nvPr/>
        </p:nvSpPr>
        <p:spPr bwMode="auto">
          <a:xfrm>
            <a:off x="586423" y="1908646"/>
            <a:ext cx="10636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zh-TW" altLang="zh-TW">
              <a:latin typeface="Calibri" pitchFamily="34" charset="0"/>
            </a:endParaRPr>
          </a:p>
        </p:txBody>
      </p:sp>
      <p:sp>
        <p:nvSpPr>
          <p:cNvPr id="41" name="Rectangle 2136"/>
          <p:cNvSpPr>
            <a:spLocks noChangeArrowheads="1"/>
          </p:cNvSpPr>
          <p:nvPr/>
        </p:nvSpPr>
        <p:spPr bwMode="auto">
          <a:xfrm>
            <a:off x="584836" y="2007071"/>
            <a:ext cx="23812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zh-TW" sz="90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n-US" altLang="zh-TW">
              <a:latin typeface="Calibri" pitchFamily="34" charset="0"/>
            </a:endParaRPr>
          </a:p>
        </p:txBody>
      </p:sp>
      <p:sp>
        <p:nvSpPr>
          <p:cNvPr id="42" name="Rectangle 2137"/>
          <p:cNvSpPr>
            <a:spLocks noChangeArrowheads="1"/>
          </p:cNvSpPr>
          <p:nvPr/>
        </p:nvSpPr>
        <p:spPr bwMode="auto">
          <a:xfrm>
            <a:off x="619761" y="1911821"/>
            <a:ext cx="3333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zh-TW" sz="120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n-US" altLang="zh-TW">
              <a:latin typeface="Calibri" pitchFamily="34" charset="0"/>
            </a:endParaRPr>
          </a:p>
        </p:txBody>
      </p:sp>
      <p:sp>
        <p:nvSpPr>
          <p:cNvPr id="43" name="Line 2138"/>
          <p:cNvSpPr>
            <a:spLocks noChangeShapeType="1"/>
          </p:cNvSpPr>
          <p:nvPr/>
        </p:nvSpPr>
        <p:spPr bwMode="auto">
          <a:xfrm>
            <a:off x="614998" y="1970559"/>
            <a:ext cx="26988" cy="317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44" name="Line 2139"/>
          <p:cNvSpPr>
            <a:spLocks noChangeShapeType="1"/>
          </p:cNvSpPr>
          <p:nvPr/>
        </p:nvSpPr>
        <p:spPr bwMode="auto">
          <a:xfrm>
            <a:off x="614998" y="1837209"/>
            <a:ext cx="26988" cy="635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45" name="Rectangle 2140"/>
          <p:cNvSpPr>
            <a:spLocks noChangeArrowheads="1"/>
          </p:cNvSpPr>
          <p:nvPr/>
        </p:nvSpPr>
        <p:spPr bwMode="auto">
          <a:xfrm>
            <a:off x="497523" y="1807046"/>
            <a:ext cx="19208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zh-TW" altLang="zh-TW">
              <a:latin typeface="Calibri" pitchFamily="34" charset="0"/>
            </a:endParaRPr>
          </a:p>
        </p:txBody>
      </p:sp>
      <p:sp>
        <p:nvSpPr>
          <p:cNvPr id="46" name="Rectangle 2141"/>
          <p:cNvSpPr>
            <a:spLocks noChangeArrowheads="1"/>
          </p:cNvSpPr>
          <p:nvPr/>
        </p:nvSpPr>
        <p:spPr bwMode="auto">
          <a:xfrm>
            <a:off x="497523" y="1807046"/>
            <a:ext cx="12065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zh-TW" altLang="zh-TW">
              <a:latin typeface="Calibri" pitchFamily="34" charset="0"/>
            </a:endParaRPr>
          </a:p>
        </p:txBody>
      </p:sp>
      <p:sp>
        <p:nvSpPr>
          <p:cNvPr id="47" name="Rectangle 2142"/>
          <p:cNvSpPr>
            <a:spLocks noChangeArrowheads="1"/>
          </p:cNvSpPr>
          <p:nvPr/>
        </p:nvSpPr>
        <p:spPr bwMode="auto">
          <a:xfrm>
            <a:off x="591186" y="1556221"/>
            <a:ext cx="3333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zh-TW" sz="120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n-US" altLang="zh-TW">
              <a:latin typeface="Calibri" pitchFamily="34" charset="0"/>
            </a:endParaRPr>
          </a:p>
        </p:txBody>
      </p:sp>
      <p:sp>
        <p:nvSpPr>
          <p:cNvPr id="48" name="Rectangle 2143"/>
          <p:cNvSpPr>
            <a:spLocks noChangeArrowheads="1"/>
          </p:cNvSpPr>
          <p:nvPr/>
        </p:nvSpPr>
        <p:spPr bwMode="auto">
          <a:xfrm>
            <a:off x="586423" y="1786409"/>
            <a:ext cx="539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zh-TW" altLang="zh-TW">
              <a:latin typeface="Calibri" pitchFamily="34" charset="0"/>
            </a:endParaRPr>
          </a:p>
        </p:txBody>
      </p:sp>
      <p:sp>
        <p:nvSpPr>
          <p:cNvPr id="49" name="Rectangle 2144"/>
          <p:cNvSpPr>
            <a:spLocks noChangeArrowheads="1"/>
          </p:cNvSpPr>
          <p:nvPr/>
        </p:nvSpPr>
        <p:spPr bwMode="auto">
          <a:xfrm>
            <a:off x="605473" y="1792759"/>
            <a:ext cx="3333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zh-TW" sz="120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n-US" altLang="zh-TW">
              <a:latin typeface="Calibri" pitchFamily="34" charset="0"/>
            </a:endParaRPr>
          </a:p>
        </p:txBody>
      </p:sp>
      <p:sp>
        <p:nvSpPr>
          <p:cNvPr id="50" name="Line 2145"/>
          <p:cNvSpPr>
            <a:spLocks noChangeShapeType="1"/>
          </p:cNvSpPr>
          <p:nvPr/>
        </p:nvSpPr>
        <p:spPr bwMode="auto">
          <a:xfrm>
            <a:off x="614998" y="1705446"/>
            <a:ext cx="26988" cy="317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51" name="Line 2146"/>
          <p:cNvSpPr>
            <a:spLocks noChangeShapeType="1"/>
          </p:cNvSpPr>
          <p:nvPr/>
        </p:nvSpPr>
        <p:spPr bwMode="auto">
          <a:xfrm>
            <a:off x="614998" y="1568921"/>
            <a:ext cx="26988" cy="635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52" name="Freeform 2147"/>
          <p:cNvSpPr>
            <a:spLocks/>
          </p:cNvSpPr>
          <p:nvPr/>
        </p:nvSpPr>
        <p:spPr bwMode="auto">
          <a:xfrm>
            <a:off x="665798" y="1521296"/>
            <a:ext cx="2843213" cy="1296988"/>
          </a:xfrm>
          <a:custGeom>
            <a:avLst/>
            <a:gdLst>
              <a:gd name="T0" fmla="*/ 0 w 4459"/>
              <a:gd name="T1" fmla="*/ 2147483647 h 948"/>
              <a:gd name="T2" fmla="*/ 2147483647 w 4459"/>
              <a:gd name="T3" fmla="*/ 2147483647 h 948"/>
              <a:gd name="T4" fmla="*/ 2147483647 w 4459"/>
              <a:gd name="T5" fmla="*/ 2147483647 h 948"/>
              <a:gd name="T6" fmla="*/ 2147483647 w 4459"/>
              <a:gd name="T7" fmla="*/ 0 h 948"/>
              <a:gd name="T8" fmla="*/ 2147483647 w 4459"/>
              <a:gd name="T9" fmla="*/ 2147483647 h 948"/>
              <a:gd name="T10" fmla="*/ 2147483647 w 4459"/>
              <a:gd name="T11" fmla="*/ 2147483647 h 948"/>
              <a:gd name="T12" fmla="*/ 2147483647 w 4459"/>
              <a:gd name="T13" fmla="*/ 2147483647 h 948"/>
              <a:gd name="T14" fmla="*/ 2147483647 w 4459"/>
              <a:gd name="T15" fmla="*/ 2147483647 h 948"/>
              <a:gd name="T16" fmla="*/ 2147483647 w 4459"/>
              <a:gd name="T17" fmla="*/ 2147483647 h 948"/>
              <a:gd name="T18" fmla="*/ 2147483647 w 4459"/>
              <a:gd name="T19" fmla="*/ 2147483647 h 948"/>
              <a:gd name="T20" fmla="*/ 2147483647 w 4459"/>
              <a:gd name="T21" fmla="*/ 2147483647 h 948"/>
              <a:gd name="T22" fmla="*/ 2147483647 w 4459"/>
              <a:gd name="T23" fmla="*/ 2147483647 h 948"/>
              <a:gd name="T24" fmla="*/ 2147483647 w 4459"/>
              <a:gd name="T25" fmla="*/ 2147483647 h 948"/>
              <a:gd name="T26" fmla="*/ 2147483647 w 4459"/>
              <a:gd name="T27" fmla="*/ 2147483647 h 948"/>
              <a:gd name="T28" fmla="*/ 2147483647 w 4459"/>
              <a:gd name="T29" fmla="*/ 2147483647 h 948"/>
              <a:gd name="T30" fmla="*/ 2147483647 w 4459"/>
              <a:gd name="T31" fmla="*/ 2147483647 h 948"/>
              <a:gd name="T32" fmla="*/ 2147483647 w 4459"/>
              <a:gd name="T33" fmla="*/ 2147483647 h 948"/>
              <a:gd name="T34" fmla="*/ 2147483647 w 4459"/>
              <a:gd name="T35" fmla="*/ 2147483647 h 948"/>
              <a:gd name="T36" fmla="*/ 2147483647 w 4459"/>
              <a:gd name="T37" fmla="*/ 2147483647 h 948"/>
              <a:gd name="T38" fmla="*/ 2147483647 w 4459"/>
              <a:gd name="T39" fmla="*/ 2147483647 h 948"/>
              <a:gd name="T40" fmla="*/ 2147483647 w 4459"/>
              <a:gd name="T41" fmla="*/ 2147483647 h 948"/>
              <a:gd name="T42" fmla="*/ 2147483647 w 4459"/>
              <a:gd name="T43" fmla="*/ 2147483647 h 948"/>
              <a:gd name="T44" fmla="*/ 2147483647 w 4459"/>
              <a:gd name="T45" fmla="*/ 2147483647 h 948"/>
              <a:gd name="T46" fmla="*/ 2147483647 w 4459"/>
              <a:gd name="T47" fmla="*/ 2147483647 h 948"/>
              <a:gd name="T48" fmla="*/ 2147483647 w 4459"/>
              <a:gd name="T49" fmla="*/ 2147483647 h 948"/>
              <a:gd name="T50" fmla="*/ 2147483647 w 4459"/>
              <a:gd name="T51" fmla="*/ 2147483647 h 948"/>
              <a:gd name="T52" fmla="*/ 2147483647 w 4459"/>
              <a:gd name="T53" fmla="*/ 2147483647 h 948"/>
              <a:gd name="T54" fmla="*/ 2147483647 w 4459"/>
              <a:gd name="T55" fmla="*/ 2147483647 h 948"/>
              <a:gd name="T56" fmla="*/ 2147483647 w 4459"/>
              <a:gd name="T57" fmla="*/ 2147483647 h 948"/>
              <a:gd name="T58" fmla="*/ 2147483647 w 4459"/>
              <a:gd name="T59" fmla="*/ 2147483647 h 948"/>
              <a:gd name="T60" fmla="*/ 2147483647 w 4459"/>
              <a:gd name="T61" fmla="*/ 2147483647 h 948"/>
              <a:gd name="T62" fmla="*/ 2147483647 w 4459"/>
              <a:gd name="T63" fmla="*/ 2147483647 h 948"/>
              <a:gd name="T64" fmla="*/ 2147483647 w 4459"/>
              <a:gd name="T65" fmla="*/ 2147483647 h 948"/>
              <a:gd name="T66" fmla="*/ 2147483647 w 4459"/>
              <a:gd name="T67" fmla="*/ 2147483647 h 948"/>
              <a:gd name="T68" fmla="*/ 2147483647 w 4459"/>
              <a:gd name="T69" fmla="*/ 2147483647 h 948"/>
              <a:gd name="T70" fmla="*/ 2147483647 w 4459"/>
              <a:gd name="T71" fmla="*/ 2147483647 h 94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459"/>
              <a:gd name="T109" fmla="*/ 0 h 948"/>
              <a:gd name="T110" fmla="*/ 4459 w 4459"/>
              <a:gd name="T111" fmla="*/ 948 h 94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459" h="948">
                <a:moveTo>
                  <a:pt x="0" y="458"/>
                </a:moveTo>
                <a:lnTo>
                  <a:pt x="129" y="233"/>
                </a:lnTo>
                <a:lnTo>
                  <a:pt x="258" y="67"/>
                </a:lnTo>
                <a:lnTo>
                  <a:pt x="387" y="0"/>
                </a:lnTo>
                <a:lnTo>
                  <a:pt x="516" y="42"/>
                </a:lnTo>
                <a:lnTo>
                  <a:pt x="645" y="175"/>
                </a:lnTo>
                <a:lnTo>
                  <a:pt x="763" y="366"/>
                </a:lnTo>
                <a:lnTo>
                  <a:pt x="892" y="549"/>
                </a:lnTo>
                <a:lnTo>
                  <a:pt x="1021" y="666"/>
                </a:lnTo>
                <a:lnTo>
                  <a:pt x="1150" y="699"/>
                </a:lnTo>
                <a:lnTo>
                  <a:pt x="1279" y="632"/>
                </a:lnTo>
                <a:lnTo>
                  <a:pt x="1408" y="499"/>
                </a:lnTo>
                <a:lnTo>
                  <a:pt x="1537" y="341"/>
                </a:lnTo>
                <a:lnTo>
                  <a:pt x="1654" y="217"/>
                </a:lnTo>
                <a:lnTo>
                  <a:pt x="1784" y="175"/>
                </a:lnTo>
                <a:lnTo>
                  <a:pt x="1913" y="225"/>
                </a:lnTo>
                <a:lnTo>
                  <a:pt x="2042" y="375"/>
                </a:lnTo>
                <a:lnTo>
                  <a:pt x="2171" y="574"/>
                </a:lnTo>
                <a:lnTo>
                  <a:pt x="2300" y="765"/>
                </a:lnTo>
                <a:lnTo>
                  <a:pt x="2429" y="907"/>
                </a:lnTo>
                <a:lnTo>
                  <a:pt x="2546" y="948"/>
                </a:lnTo>
                <a:lnTo>
                  <a:pt x="2675" y="865"/>
                </a:lnTo>
                <a:lnTo>
                  <a:pt x="2804" y="699"/>
                </a:lnTo>
                <a:lnTo>
                  <a:pt x="2933" y="474"/>
                </a:lnTo>
                <a:lnTo>
                  <a:pt x="3063" y="250"/>
                </a:lnTo>
                <a:lnTo>
                  <a:pt x="3192" y="92"/>
                </a:lnTo>
                <a:lnTo>
                  <a:pt x="3309" y="34"/>
                </a:lnTo>
                <a:lnTo>
                  <a:pt x="3438" y="83"/>
                </a:lnTo>
                <a:lnTo>
                  <a:pt x="3567" y="225"/>
                </a:lnTo>
                <a:lnTo>
                  <a:pt x="3696" y="399"/>
                </a:lnTo>
                <a:lnTo>
                  <a:pt x="3825" y="566"/>
                </a:lnTo>
                <a:lnTo>
                  <a:pt x="3954" y="666"/>
                </a:lnTo>
                <a:lnTo>
                  <a:pt x="4083" y="666"/>
                </a:lnTo>
                <a:lnTo>
                  <a:pt x="4201" y="574"/>
                </a:lnTo>
                <a:lnTo>
                  <a:pt x="4330" y="433"/>
                </a:lnTo>
                <a:lnTo>
                  <a:pt x="4459" y="266"/>
                </a:lnTo>
              </a:path>
            </a:pathLst>
          </a:custGeom>
          <a:noFill/>
          <a:ln w="254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zh-TW" altLang="zh-TW">
              <a:latin typeface="Calibri" pitchFamily="34" charset="0"/>
            </a:endParaRPr>
          </a:p>
        </p:txBody>
      </p:sp>
      <p:sp>
        <p:nvSpPr>
          <p:cNvPr id="53" name="Freeform 2148"/>
          <p:cNvSpPr>
            <a:spLocks/>
          </p:cNvSpPr>
          <p:nvPr/>
        </p:nvSpPr>
        <p:spPr bwMode="auto">
          <a:xfrm>
            <a:off x="672148" y="1484784"/>
            <a:ext cx="2843213" cy="1296987"/>
          </a:xfrm>
          <a:custGeom>
            <a:avLst/>
            <a:gdLst>
              <a:gd name="T0" fmla="*/ 0 w 4459"/>
              <a:gd name="T1" fmla="*/ 2147483647 h 948"/>
              <a:gd name="T2" fmla="*/ 2147483647 w 4459"/>
              <a:gd name="T3" fmla="*/ 2147483647 h 948"/>
              <a:gd name="T4" fmla="*/ 2147483647 w 4459"/>
              <a:gd name="T5" fmla="*/ 2147483647 h 948"/>
              <a:gd name="T6" fmla="*/ 2147483647 w 4459"/>
              <a:gd name="T7" fmla="*/ 0 h 948"/>
              <a:gd name="T8" fmla="*/ 2147483647 w 4459"/>
              <a:gd name="T9" fmla="*/ 2147483647 h 948"/>
              <a:gd name="T10" fmla="*/ 2147483647 w 4459"/>
              <a:gd name="T11" fmla="*/ 2147483647 h 948"/>
              <a:gd name="T12" fmla="*/ 2147483647 w 4459"/>
              <a:gd name="T13" fmla="*/ 2147483647 h 948"/>
              <a:gd name="T14" fmla="*/ 2147483647 w 4459"/>
              <a:gd name="T15" fmla="*/ 2147483647 h 948"/>
              <a:gd name="T16" fmla="*/ 2147483647 w 4459"/>
              <a:gd name="T17" fmla="*/ 2147483647 h 948"/>
              <a:gd name="T18" fmla="*/ 2147483647 w 4459"/>
              <a:gd name="T19" fmla="*/ 2147483647 h 948"/>
              <a:gd name="T20" fmla="*/ 2147483647 w 4459"/>
              <a:gd name="T21" fmla="*/ 2147483647 h 948"/>
              <a:gd name="T22" fmla="*/ 2147483647 w 4459"/>
              <a:gd name="T23" fmla="*/ 2147483647 h 948"/>
              <a:gd name="T24" fmla="*/ 2147483647 w 4459"/>
              <a:gd name="T25" fmla="*/ 2147483647 h 948"/>
              <a:gd name="T26" fmla="*/ 2147483647 w 4459"/>
              <a:gd name="T27" fmla="*/ 2147483647 h 948"/>
              <a:gd name="T28" fmla="*/ 2147483647 w 4459"/>
              <a:gd name="T29" fmla="*/ 2147483647 h 948"/>
              <a:gd name="T30" fmla="*/ 2147483647 w 4459"/>
              <a:gd name="T31" fmla="*/ 2147483647 h 948"/>
              <a:gd name="T32" fmla="*/ 2147483647 w 4459"/>
              <a:gd name="T33" fmla="*/ 2147483647 h 948"/>
              <a:gd name="T34" fmla="*/ 2147483647 w 4459"/>
              <a:gd name="T35" fmla="*/ 2147483647 h 948"/>
              <a:gd name="T36" fmla="*/ 2147483647 w 4459"/>
              <a:gd name="T37" fmla="*/ 2147483647 h 948"/>
              <a:gd name="T38" fmla="*/ 2147483647 w 4459"/>
              <a:gd name="T39" fmla="*/ 2147483647 h 948"/>
              <a:gd name="T40" fmla="*/ 2147483647 w 4459"/>
              <a:gd name="T41" fmla="*/ 2147483647 h 948"/>
              <a:gd name="T42" fmla="*/ 2147483647 w 4459"/>
              <a:gd name="T43" fmla="*/ 2147483647 h 948"/>
              <a:gd name="T44" fmla="*/ 2147483647 w 4459"/>
              <a:gd name="T45" fmla="*/ 2147483647 h 948"/>
              <a:gd name="T46" fmla="*/ 2147483647 w 4459"/>
              <a:gd name="T47" fmla="*/ 2147483647 h 948"/>
              <a:gd name="T48" fmla="*/ 2147483647 w 4459"/>
              <a:gd name="T49" fmla="*/ 2147483647 h 948"/>
              <a:gd name="T50" fmla="*/ 2147483647 w 4459"/>
              <a:gd name="T51" fmla="*/ 2147483647 h 948"/>
              <a:gd name="T52" fmla="*/ 2147483647 w 4459"/>
              <a:gd name="T53" fmla="*/ 2147483647 h 948"/>
              <a:gd name="T54" fmla="*/ 2147483647 w 4459"/>
              <a:gd name="T55" fmla="*/ 2147483647 h 948"/>
              <a:gd name="T56" fmla="*/ 2147483647 w 4459"/>
              <a:gd name="T57" fmla="*/ 2147483647 h 948"/>
              <a:gd name="T58" fmla="*/ 2147483647 w 4459"/>
              <a:gd name="T59" fmla="*/ 0 h 948"/>
              <a:gd name="T60" fmla="*/ 2147483647 w 4459"/>
              <a:gd name="T61" fmla="*/ 2147483647 h 948"/>
              <a:gd name="T62" fmla="*/ 2147483647 w 4459"/>
              <a:gd name="T63" fmla="*/ 2147483647 h 948"/>
              <a:gd name="T64" fmla="*/ 2147483647 w 4459"/>
              <a:gd name="T65" fmla="*/ 2147483647 h 948"/>
              <a:gd name="T66" fmla="*/ 2147483647 w 4459"/>
              <a:gd name="T67" fmla="*/ 2147483647 h 948"/>
              <a:gd name="T68" fmla="*/ 2147483647 w 4459"/>
              <a:gd name="T69" fmla="*/ 2147483647 h 948"/>
              <a:gd name="T70" fmla="*/ 2147483647 w 4459"/>
              <a:gd name="T71" fmla="*/ 2147483647 h 94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459"/>
              <a:gd name="T109" fmla="*/ 0 h 948"/>
              <a:gd name="T110" fmla="*/ 4459 w 4459"/>
              <a:gd name="T111" fmla="*/ 948 h 94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459" h="948">
                <a:moveTo>
                  <a:pt x="0" y="474"/>
                </a:moveTo>
                <a:lnTo>
                  <a:pt x="129" y="258"/>
                </a:lnTo>
                <a:lnTo>
                  <a:pt x="258" y="91"/>
                </a:lnTo>
                <a:lnTo>
                  <a:pt x="387" y="0"/>
                </a:lnTo>
                <a:lnTo>
                  <a:pt x="516" y="8"/>
                </a:lnTo>
                <a:lnTo>
                  <a:pt x="645" y="100"/>
                </a:lnTo>
                <a:lnTo>
                  <a:pt x="763" y="250"/>
                </a:lnTo>
                <a:lnTo>
                  <a:pt x="892" y="424"/>
                </a:lnTo>
                <a:lnTo>
                  <a:pt x="1021" y="582"/>
                </a:lnTo>
                <a:lnTo>
                  <a:pt x="1150" y="682"/>
                </a:lnTo>
                <a:lnTo>
                  <a:pt x="1279" y="707"/>
                </a:lnTo>
                <a:lnTo>
                  <a:pt x="1408" y="657"/>
                </a:lnTo>
                <a:lnTo>
                  <a:pt x="1537" y="549"/>
                </a:lnTo>
                <a:lnTo>
                  <a:pt x="1654" y="416"/>
                </a:lnTo>
                <a:lnTo>
                  <a:pt x="1784" y="308"/>
                </a:lnTo>
                <a:lnTo>
                  <a:pt x="1913" y="241"/>
                </a:lnTo>
                <a:lnTo>
                  <a:pt x="2042" y="258"/>
                </a:lnTo>
                <a:lnTo>
                  <a:pt x="2171" y="349"/>
                </a:lnTo>
                <a:lnTo>
                  <a:pt x="2300" y="499"/>
                </a:lnTo>
                <a:lnTo>
                  <a:pt x="2429" y="674"/>
                </a:lnTo>
                <a:lnTo>
                  <a:pt x="2546" y="832"/>
                </a:lnTo>
                <a:lnTo>
                  <a:pt x="2675" y="931"/>
                </a:lnTo>
                <a:lnTo>
                  <a:pt x="2804" y="948"/>
                </a:lnTo>
                <a:lnTo>
                  <a:pt x="2933" y="873"/>
                </a:lnTo>
                <a:lnTo>
                  <a:pt x="3063" y="707"/>
                </a:lnTo>
                <a:lnTo>
                  <a:pt x="3192" y="499"/>
                </a:lnTo>
                <a:lnTo>
                  <a:pt x="3309" y="291"/>
                </a:lnTo>
                <a:lnTo>
                  <a:pt x="3438" y="108"/>
                </a:lnTo>
                <a:lnTo>
                  <a:pt x="3567" y="8"/>
                </a:lnTo>
                <a:lnTo>
                  <a:pt x="3696" y="0"/>
                </a:lnTo>
                <a:lnTo>
                  <a:pt x="3825" y="83"/>
                </a:lnTo>
                <a:lnTo>
                  <a:pt x="3954" y="225"/>
                </a:lnTo>
                <a:lnTo>
                  <a:pt x="4083" y="399"/>
                </a:lnTo>
                <a:lnTo>
                  <a:pt x="4201" y="557"/>
                </a:lnTo>
                <a:lnTo>
                  <a:pt x="4330" y="674"/>
                </a:lnTo>
                <a:lnTo>
                  <a:pt x="4459" y="707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zh-TW" altLang="zh-TW">
              <a:latin typeface="Calibri" pitchFamily="34" charset="0"/>
            </a:endParaRPr>
          </a:p>
        </p:txBody>
      </p:sp>
      <p:sp>
        <p:nvSpPr>
          <p:cNvPr id="54" name="Text Box 2149"/>
          <p:cNvSpPr txBox="1">
            <a:spLocks noChangeArrowheads="1"/>
          </p:cNvSpPr>
          <p:nvPr/>
        </p:nvSpPr>
        <p:spPr bwMode="auto">
          <a:xfrm>
            <a:off x="2747011" y="1926109"/>
            <a:ext cx="339725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zh-TW">
                <a:latin typeface="Calibri" pitchFamily="34" charset="0"/>
              </a:rPr>
              <a:t>C</a:t>
            </a:r>
          </a:p>
        </p:txBody>
      </p:sp>
      <p:sp>
        <p:nvSpPr>
          <p:cNvPr id="55" name="Text Box 2150"/>
          <p:cNvSpPr txBox="1">
            <a:spLocks noChangeArrowheads="1"/>
          </p:cNvSpPr>
          <p:nvPr/>
        </p:nvSpPr>
        <p:spPr bwMode="auto">
          <a:xfrm>
            <a:off x="2342198" y="1521296"/>
            <a:ext cx="35560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zh-TW">
                <a:latin typeface="Calibri" pitchFamily="34" charset="0"/>
              </a:rPr>
              <a:t>Q</a:t>
            </a:r>
          </a:p>
        </p:txBody>
      </p:sp>
      <p:grpSp>
        <p:nvGrpSpPr>
          <p:cNvPr id="56" name="Group 1293"/>
          <p:cNvGrpSpPr>
            <a:grpSpLocks/>
          </p:cNvGrpSpPr>
          <p:nvPr/>
        </p:nvGrpSpPr>
        <p:grpSpPr bwMode="auto">
          <a:xfrm>
            <a:off x="284798" y="4035896"/>
            <a:ext cx="3251200" cy="1905000"/>
            <a:chOff x="565150" y="4119563"/>
            <a:chExt cx="3251200" cy="1905001"/>
          </a:xfrm>
          <a:noFill/>
        </p:grpSpPr>
        <p:sp>
          <p:nvSpPr>
            <p:cNvPr id="61" name="Line 2155"/>
            <p:cNvSpPr>
              <a:spLocks noChangeShapeType="1"/>
            </p:cNvSpPr>
            <p:nvPr/>
          </p:nvSpPr>
          <p:spPr bwMode="auto">
            <a:xfrm>
              <a:off x="939800" y="4124325"/>
              <a:ext cx="3175" cy="1238250"/>
            </a:xfrm>
            <a:prstGeom prst="line">
              <a:avLst/>
            </a:prstGeom>
            <a:grpFill/>
            <a:ln w="22225">
              <a:solidFill>
                <a:srgbClr val="002060"/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2" name="Line 2156"/>
            <p:cNvSpPr>
              <a:spLocks noChangeShapeType="1"/>
            </p:cNvSpPr>
            <p:nvPr/>
          </p:nvSpPr>
          <p:spPr bwMode="auto">
            <a:xfrm flipH="1">
              <a:off x="939800" y="4192588"/>
              <a:ext cx="95250" cy="1169987"/>
            </a:xfrm>
            <a:prstGeom prst="line">
              <a:avLst/>
            </a:prstGeom>
            <a:grpFill/>
            <a:ln w="22225">
              <a:solidFill>
                <a:srgbClr val="002060"/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3" name="Line 2164"/>
            <p:cNvSpPr>
              <a:spLocks noChangeShapeType="1"/>
            </p:cNvSpPr>
            <p:nvPr/>
          </p:nvSpPr>
          <p:spPr bwMode="auto">
            <a:xfrm flipH="1">
              <a:off x="1685925" y="4422775"/>
              <a:ext cx="85725" cy="1158875"/>
            </a:xfrm>
            <a:prstGeom prst="line">
              <a:avLst/>
            </a:prstGeom>
            <a:grpFill/>
            <a:ln w="222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4" name="Line 2165"/>
            <p:cNvSpPr>
              <a:spLocks noChangeShapeType="1"/>
            </p:cNvSpPr>
            <p:nvPr/>
          </p:nvSpPr>
          <p:spPr bwMode="auto">
            <a:xfrm flipH="1">
              <a:off x="1724025" y="4343400"/>
              <a:ext cx="180975" cy="1238250"/>
            </a:xfrm>
            <a:prstGeom prst="line">
              <a:avLst/>
            </a:prstGeom>
            <a:grpFill/>
            <a:ln w="2222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5" name="Line 2166"/>
            <p:cNvSpPr>
              <a:spLocks noChangeShapeType="1"/>
            </p:cNvSpPr>
            <p:nvPr/>
          </p:nvSpPr>
          <p:spPr bwMode="auto">
            <a:xfrm flipH="1">
              <a:off x="1771650" y="4294188"/>
              <a:ext cx="187325" cy="1196975"/>
            </a:xfrm>
            <a:prstGeom prst="line">
              <a:avLst/>
            </a:prstGeom>
            <a:grpFill/>
            <a:ln w="22225">
              <a:solidFill>
                <a:srgbClr val="008000"/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6" name="Line 2167"/>
            <p:cNvSpPr>
              <a:spLocks noChangeShapeType="1"/>
            </p:cNvSpPr>
            <p:nvPr/>
          </p:nvSpPr>
          <p:spPr bwMode="auto">
            <a:xfrm flipH="1">
              <a:off x="1866900" y="4294188"/>
              <a:ext cx="92075" cy="1166812"/>
            </a:xfrm>
            <a:prstGeom prst="line">
              <a:avLst/>
            </a:prstGeom>
            <a:grpFill/>
            <a:ln w="22225">
              <a:solidFill>
                <a:srgbClr val="008000"/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7" name="Line 2170"/>
            <p:cNvSpPr>
              <a:spLocks noChangeShapeType="1"/>
            </p:cNvSpPr>
            <p:nvPr/>
          </p:nvSpPr>
          <p:spPr bwMode="auto">
            <a:xfrm flipH="1">
              <a:off x="2146300" y="4484688"/>
              <a:ext cx="95250" cy="1266825"/>
            </a:xfrm>
            <a:prstGeom prst="line">
              <a:avLst/>
            </a:prstGeom>
            <a:grpFill/>
            <a:ln w="22225">
              <a:solidFill>
                <a:srgbClr val="7030A0"/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8" name="Line 2171"/>
            <p:cNvSpPr>
              <a:spLocks noChangeShapeType="1"/>
            </p:cNvSpPr>
            <p:nvPr/>
          </p:nvSpPr>
          <p:spPr bwMode="auto">
            <a:xfrm flipH="1">
              <a:off x="2146300" y="4611688"/>
              <a:ext cx="190500" cy="1139825"/>
            </a:xfrm>
            <a:prstGeom prst="line">
              <a:avLst/>
            </a:prstGeom>
            <a:grpFill/>
            <a:ln w="22225">
              <a:solidFill>
                <a:srgbClr val="7030A0"/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9" name="Line 2180"/>
            <p:cNvSpPr>
              <a:spLocks noChangeShapeType="1"/>
            </p:cNvSpPr>
            <p:nvPr/>
          </p:nvSpPr>
          <p:spPr bwMode="auto">
            <a:xfrm flipH="1">
              <a:off x="2978150" y="4124325"/>
              <a:ext cx="187325" cy="1233488"/>
            </a:xfrm>
            <a:prstGeom prst="line">
              <a:avLst/>
            </a:prstGeom>
            <a:grpFill/>
            <a:ln w="2222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0" name="Line 2181"/>
            <p:cNvSpPr>
              <a:spLocks noChangeShapeType="1"/>
            </p:cNvSpPr>
            <p:nvPr/>
          </p:nvSpPr>
          <p:spPr bwMode="auto">
            <a:xfrm flipH="1">
              <a:off x="2995612" y="4119563"/>
              <a:ext cx="280988" cy="1238250"/>
            </a:xfrm>
            <a:prstGeom prst="line">
              <a:avLst/>
            </a:prstGeom>
            <a:grpFill/>
            <a:ln w="2222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1" name="Line 2186"/>
            <p:cNvSpPr>
              <a:spLocks noChangeShapeType="1"/>
            </p:cNvSpPr>
            <p:nvPr/>
          </p:nvSpPr>
          <p:spPr bwMode="auto">
            <a:xfrm flipH="1">
              <a:off x="3448050" y="4611688"/>
              <a:ext cx="273050" cy="1206500"/>
            </a:xfrm>
            <a:prstGeom prst="line">
              <a:avLst/>
            </a:prstGeom>
            <a:grpFill/>
            <a:ln w="22225">
              <a:solidFill>
                <a:srgbClr val="00B0F0"/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2" name="Line 2187"/>
            <p:cNvSpPr>
              <a:spLocks noChangeShapeType="1"/>
            </p:cNvSpPr>
            <p:nvPr/>
          </p:nvSpPr>
          <p:spPr bwMode="auto">
            <a:xfrm flipH="1">
              <a:off x="3541713" y="4611688"/>
              <a:ext cx="179387" cy="1206500"/>
            </a:xfrm>
            <a:prstGeom prst="line">
              <a:avLst/>
            </a:prstGeom>
            <a:grpFill/>
            <a:ln w="22225">
              <a:solidFill>
                <a:srgbClr val="00B0F0"/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3" name="Line 2188"/>
            <p:cNvSpPr>
              <a:spLocks noChangeShapeType="1"/>
            </p:cNvSpPr>
            <p:nvPr/>
          </p:nvSpPr>
          <p:spPr bwMode="auto">
            <a:xfrm flipH="1">
              <a:off x="3627438" y="4611688"/>
              <a:ext cx="93662" cy="1139825"/>
            </a:xfrm>
            <a:prstGeom prst="line">
              <a:avLst/>
            </a:prstGeom>
            <a:grpFill/>
            <a:ln w="22225">
              <a:solidFill>
                <a:srgbClr val="00B0F0"/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4" name="Line 2189"/>
            <p:cNvSpPr>
              <a:spLocks noChangeShapeType="1"/>
            </p:cNvSpPr>
            <p:nvPr/>
          </p:nvSpPr>
          <p:spPr bwMode="auto">
            <a:xfrm>
              <a:off x="3721100" y="4611688"/>
              <a:ext cx="0" cy="1036637"/>
            </a:xfrm>
            <a:prstGeom prst="line">
              <a:avLst/>
            </a:prstGeom>
            <a:grpFill/>
            <a:ln w="22225">
              <a:solidFill>
                <a:srgbClr val="00B0F0"/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5" name="Line 2151"/>
            <p:cNvSpPr>
              <a:spLocks noChangeShapeType="1"/>
            </p:cNvSpPr>
            <p:nvPr/>
          </p:nvSpPr>
          <p:spPr bwMode="auto">
            <a:xfrm>
              <a:off x="565150" y="4465638"/>
              <a:ext cx="0" cy="1201738"/>
            </a:xfrm>
            <a:prstGeom prst="line">
              <a:avLst/>
            </a:prstGeom>
            <a:grpFill/>
            <a:ln w="15875">
              <a:solidFill>
                <a:schemeClr val="tx1">
                  <a:lumMod val="65000"/>
                  <a:lumOff val="35000"/>
                  <a:alpha val="99000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6" name="Line 2152"/>
            <p:cNvSpPr>
              <a:spLocks noChangeShapeType="1"/>
            </p:cNvSpPr>
            <p:nvPr/>
          </p:nvSpPr>
          <p:spPr bwMode="auto">
            <a:xfrm>
              <a:off x="660400" y="4306888"/>
              <a:ext cx="0" cy="1196975"/>
            </a:xfrm>
            <a:prstGeom prst="line">
              <a:avLst/>
            </a:prstGeom>
            <a:grpFill/>
            <a:ln w="15875">
              <a:solidFill>
                <a:schemeClr val="tx1">
                  <a:lumMod val="65000"/>
                  <a:lumOff val="35000"/>
                  <a:alpha val="99000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7" name="Line 2153"/>
            <p:cNvSpPr>
              <a:spLocks noChangeShapeType="1"/>
            </p:cNvSpPr>
            <p:nvPr/>
          </p:nvSpPr>
          <p:spPr bwMode="auto">
            <a:xfrm>
              <a:off x="752475" y="4184651"/>
              <a:ext cx="1588" cy="1196975"/>
            </a:xfrm>
            <a:prstGeom prst="line">
              <a:avLst/>
            </a:prstGeom>
            <a:grpFill/>
            <a:ln w="15875">
              <a:solidFill>
                <a:schemeClr val="tx1">
                  <a:lumMod val="65000"/>
                  <a:lumOff val="35000"/>
                  <a:alpha val="99000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8" name="Line 2154"/>
            <p:cNvSpPr>
              <a:spLocks noChangeShapeType="1"/>
            </p:cNvSpPr>
            <p:nvPr/>
          </p:nvSpPr>
          <p:spPr bwMode="auto">
            <a:xfrm>
              <a:off x="847725" y="4119563"/>
              <a:ext cx="0" cy="1214438"/>
            </a:xfrm>
            <a:prstGeom prst="line">
              <a:avLst/>
            </a:prstGeom>
            <a:grpFill/>
            <a:ln w="15875">
              <a:solidFill>
                <a:schemeClr val="tx1">
                  <a:lumMod val="65000"/>
                  <a:lumOff val="35000"/>
                  <a:alpha val="99000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9" name="Line 2157"/>
            <p:cNvSpPr>
              <a:spLocks noChangeShapeType="1"/>
            </p:cNvSpPr>
            <p:nvPr/>
          </p:nvSpPr>
          <p:spPr bwMode="auto">
            <a:xfrm flipH="1">
              <a:off x="1035050" y="4302126"/>
              <a:ext cx="85725" cy="1158875"/>
            </a:xfrm>
            <a:prstGeom prst="line">
              <a:avLst/>
            </a:prstGeom>
            <a:grpFill/>
            <a:ln w="15875">
              <a:solidFill>
                <a:schemeClr val="tx1">
                  <a:lumMod val="65000"/>
                  <a:lumOff val="35000"/>
                  <a:alpha val="99000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0" name="Line 2158"/>
            <p:cNvSpPr>
              <a:spLocks noChangeShapeType="1"/>
            </p:cNvSpPr>
            <p:nvPr/>
          </p:nvSpPr>
          <p:spPr bwMode="auto">
            <a:xfrm flipH="1">
              <a:off x="1120775" y="4429126"/>
              <a:ext cx="95250" cy="1169988"/>
            </a:xfrm>
            <a:prstGeom prst="line">
              <a:avLst/>
            </a:prstGeom>
            <a:grpFill/>
            <a:ln w="15875">
              <a:solidFill>
                <a:schemeClr val="tx1">
                  <a:lumMod val="65000"/>
                  <a:lumOff val="35000"/>
                  <a:alpha val="99000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1" name="Line 2159"/>
            <p:cNvSpPr>
              <a:spLocks noChangeShapeType="1"/>
            </p:cNvSpPr>
            <p:nvPr/>
          </p:nvSpPr>
          <p:spPr bwMode="auto">
            <a:xfrm flipH="1">
              <a:off x="1216025" y="4545013"/>
              <a:ext cx="92075" cy="1187450"/>
            </a:xfrm>
            <a:prstGeom prst="line">
              <a:avLst/>
            </a:prstGeom>
            <a:grpFill/>
            <a:ln w="15875">
              <a:solidFill>
                <a:schemeClr val="tx1">
                  <a:lumMod val="65000"/>
                  <a:lumOff val="35000"/>
                  <a:alpha val="99000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2" name="Line 2160"/>
            <p:cNvSpPr>
              <a:spLocks noChangeShapeType="1"/>
            </p:cNvSpPr>
            <p:nvPr/>
          </p:nvSpPr>
          <p:spPr bwMode="auto">
            <a:xfrm flipH="1">
              <a:off x="1308100" y="4616451"/>
              <a:ext cx="95250" cy="1201738"/>
            </a:xfrm>
            <a:prstGeom prst="line">
              <a:avLst/>
            </a:prstGeom>
            <a:grpFill/>
            <a:ln w="15875">
              <a:solidFill>
                <a:schemeClr val="tx1">
                  <a:lumMod val="65000"/>
                  <a:lumOff val="35000"/>
                  <a:alpha val="99000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3" name="Line 2161"/>
            <p:cNvSpPr>
              <a:spLocks noChangeShapeType="1"/>
            </p:cNvSpPr>
            <p:nvPr/>
          </p:nvSpPr>
          <p:spPr bwMode="auto">
            <a:xfrm flipH="1">
              <a:off x="1403350" y="4635501"/>
              <a:ext cx="95250" cy="1206500"/>
            </a:xfrm>
            <a:prstGeom prst="line">
              <a:avLst/>
            </a:prstGeom>
            <a:grpFill/>
            <a:ln w="15875">
              <a:solidFill>
                <a:schemeClr val="tx1">
                  <a:lumMod val="65000"/>
                  <a:lumOff val="35000"/>
                  <a:alpha val="99000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4" name="Line 2162"/>
            <p:cNvSpPr>
              <a:spLocks noChangeShapeType="1"/>
            </p:cNvSpPr>
            <p:nvPr/>
          </p:nvSpPr>
          <p:spPr bwMode="auto">
            <a:xfrm flipH="1">
              <a:off x="1498600" y="4598988"/>
              <a:ext cx="92075" cy="1195388"/>
            </a:xfrm>
            <a:prstGeom prst="line">
              <a:avLst/>
            </a:prstGeom>
            <a:grpFill/>
            <a:ln w="15875">
              <a:solidFill>
                <a:schemeClr val="tx1">
                  <a:lumMod val="65000"/>
                  <a:lumOff val="35000"/>
                  <a:alpha val="99000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5" name="Line 2163"/>
            <p:cNvSpPr>
              <a:spLocks noChangeShapeType="1"/>
            </p:cNvSpPr>
            <p:nvPr/>
          </p:nvSpPr>
          <p:spPr bwMode="auto">
            <a:xfrm flipH="1">
              <a:off x="1590675" y="4521201"/>
              <a:ext cx="95250" cy="1174750"/>
            </a:xfrm>
            <a:prstGeom prst="line">
              <a:avLst/>
            </a:prstGeom>
            <a:grpFill/>
            <a:ln w="15875">
              <a:solidFill>
                <a:schemeClr val="tx1">
                  <a:lumMod val="65000"/>
                  <a:lumOff val="35000"/>
                  <a:alpha val="99000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6" name="Line 2168"/>
            <p:cNvSpPr>
              <a:spLocks noChangeShapeType="1"/>
            </p:cNvSpPr>
            <p:nvPr/>
          </p:nvSpPr>
          <p:spPr bwMode="auto">
            <a:xfrm flipH="1">
              <a:off x="1958975" y="4306888"/>
              <a:ext cx="95250" cy="1190625"/>
            </a:xfrm>
            <a:prstGeom prst="line">
              <a:avLst/>
            </a:prstGeom>
            <a:grpFill/>
            <a:ln w="15875">
              <a:solidFill>
                <a:schemeClr val="tx1">
                  <a:lumMod val="65000"/>
                  <a:lumOff val="35000"/>
                  <a:alpha val="99000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7" name="Line 2169"/>
            <p:cNvSpPr>
              <a:spLocks noChangeShapeType="1"/>
            </p:cNvSpPr>
            <p:nvPr/>
          </p:nvSpPr>
          <p:spPr bwMode="auto">
            <a:xfrm flipH="1">
              <a:off x="2054225" y="4375151"/>
              <a:ext cx="92075" cy="1231900"/>
            </a:xfrm>
            <a:prstGeom prst="line">
              <a:avLst/>
            </a:prstGeom>
            <a:grpFill/>
            <a:ln w="15875">
              <a:solidFill>
                <a:schemeClr val="tx1">
                  <a:lumMod val="65000"/>
                  <a:lumOff val="35000"/>
                  <a:alpha val="99000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8" name="Line 2172"/>
            <p:cNvSpPr>
              <a:spLocks noChangeShapeType="1"/>
            </p:cNvSpPr>
            <p:nvPr/>
          </p:nvSpPr>
          <p:spPr bwMode="auto">
            <a:xfrm flipH="1">
              <a:off x="2241550" y="4725988"/>
              <a:ext cx="179388" cy="1165225"/>
            </a:xfrm>
            <a:prstGeom prst="line">
              <a:avLst/>
            </a:prstGeom>
            <a:grpFill/>
            <a:ln w="15875">
              <a:solidFill>
                <a:schemeClr val="tx1">
                  <a:lumMod val="65000"/>
                  <a:lumOff val="35000"/>
                  <a:alpha val="99000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9" name="Line 2173"/>
            <p:cNvSpPr>
              <a:spLocks noChangeShapeType="1"/>
            </p:cNvSpPr>
            <p:nvPr/>
          </p:nvSpPr>
          <p:spPr bwMode="auto">
            <a:xfrm flipH="1">
              <a:off x="2336800" y="4799013"/>
              <a:ext cx="177800" cy="1196975"/>
            </a:xfrm>
            <a:prstGeom prst="line">
              <a:avLst/>
            </a:prstGeom>
            <a:grpFill/>
            <a:ln w="15875">
              <a:solidFill>
                <a:schemeClr val="tx1">
                  <a:lumMod val="65000"/>
                  <a:lumOff val="35000"/>
                  <a:alpha val="99000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0" name="Line 2174"/>
            <p:cNvSpPr>
              <a:spLocks noChangeShapeType="1"/>
            </p:cNvSpPr>
            <p:nvPr/>
          </p:nvSpPr>
          <p:spPr bwMode="auto">
            <a:xfrm flipH="1">
              <a:off x="2420938" y="4810126"/>
              <a:ext cx="188913" cy="1214438"/>
            </a:xfrm>
            <a:prstGeom prst="line">
              <a:avLst/>
            </a:prstGeom>
            <a:grpFill/>
            <a:ln w="15875">
              <a:solidFill>
                <a:schemeClr val="tx1">
                  <a:lumMod val="65000"/>
                  <a:lumOff val="35000"/>
                  <a:alpha val="99000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1" name="Line 2175"/>
            <p:cNvSpPr>
              <a:spLocks noChangeShapeType="1"/>
            </p:cNvSpPr>
            <p:nvPr/>
          </p:nvSpPr>
          <p:spPr bwMode="auto">
            <a:xfrm flipH="1">
              <a:off x="2514600" y="4756151"/>
              <a:ext cx="188913" cy="1208088"/>
            </a:xfrm>
            <a:prstGeom prst="line">
              <a:avLst/>
            </a:prstGeom>
            <a:grpFill/>
            <a:ln w="15875">
              <a:solidFill>
                <a:schemeClr val="tx1">
                  <a:lumMod val="65000"/>
                  <a:lumOff val="35000"/>
                  <a:alpha val="99000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2" name="Line 2176"/>
            <p:cNvSpPr>
              <a:spLocks noChangeShapeType="1"/>
            </p:cNvSpPr>
            <p:nvPr/>
          </p:nvSpPr>
          <p:spPr bwMode="auto">
            <a:xfrm flipH="1">
              <a:off x="2609850" y="4635501"/>
              <a:ext cx="187325" cy="1206500"/>
            </a:xfrm>
            <a:prstGeom prst="line">
              <a:avLst/>
            </a:prstGeom>
            <a:grpFill/>
            <a:ln w="15875">
              <a:solidFill>
                <a:schemeClr val="tx1">
                  <a:lumMod val="65000"/>
                  <a:lumOff val="35000"/>
                  <a:alpha val="99000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3" name="Line 2177"/>
            <p:cNvSpPr>
              <a:spLocks noChangeShapeType="1"/>
            </p:cNvSpPr>
            <p:nvPr/>
          </p:nvSpPr>
          <p:spPr bwMode="auto">
            <a:xfrm flipH="1">
              <a:off x="2703513" y="4484688"/>
              <a:ext cx="188913" cy="1193800"/>
            </a:xfrm>
            <a:prstGeom prst="line">
              <a:avLst/>
            </a:prstGeom>
            <a:grpFill/>
            <a:ln w="15875">
              <a:solidFill>
                <a:schemeClr val="tx1">
                  <a:lumMod val="65000"/>
                  <a:lumOff val="35000"/>
                  <a:alpha val="99000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4" name="Line 2178"/>
            <p:cNvSpPr>
              <a:spLocks noChangeShapeType="1"/>
            </p:cNvSpPr>
            <p:nvPr/>
          </p:nvSpPr>
          <p:spPr bwMode="auto">
            <a:xfrm flipH="1">
              <a:off x="2797175" y="4330701"/>
              <a:ext cx="180975" cy="1185863"/>
            </a:xfrm>
            <a:prstGeom prst="line">
              <a:avLst/>
            </a:prstGeom>
            <a:grpFill/>
            <a:ln w="15875">
              <a:solidFill>
                <a:schemeClr val="tx1">
                  <a:lumMod val="65000"/>
                  <a:lumOff val="35000"/>
                  <a:alpha val="99000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5" name="Line 2179"/>
            <p:cNvSpPr>
              <a:spLocks noChangeShapeType="1"/>
            </p:cNvSpPr>
            <p:nvPr/>
          </p:nvSpPr>
          <p:spPr bwMode="auto">
            <a:xfrm flipH="1">
              <a:off x="2892425" y="4197351"/>
              <a:ext cx="177800" cy="1201738"/>
            </a:xfrm>
            <a:prstGeom prst="line">
              <a:avLst/>
            </a:prstGeom>
            <a:grpFill/>
            <a:ln w="15875">
              <a:solidFill>
                <a:schemeClr val="tx1">
                  <a:lumMod val="65000"/>
                  <a:lumOff val="35000"/>
                  <a:alpha val="99000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6" name="Line 2182"/>
            <p:cNvSpPr>
              <a:spLocks noChangeShapeType="1"/>
            </p:cNvSpPr>
            <p:nvPr/>
          </p:nvSpPr>
          <p:spPr bwMode="auto">
            <a:xfrm flipH="1">
              <a:off x="3070225" y="4179888"/>
              <a:ext cx="282575" cy="1214438"/>
            </a:xfrm>
            <a:prstGeom prst="line">
              <a:avLst/>
            </a:prstGeom>
            <a:grpFill/>
            <a:ln w="15875">
              <a:solidFill>
                <a:schemeClr val="tx1">
                  <a:lumMod val="65000"/>
                  <a:lumOff val="35000"/>
                  <a:alpha val="99000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7" name="Line 2183"/>
            <p:cNvSpPr>
              <a:spLocks noChangeShapeType="1"/>
            </p:cNvSpPr>
            <p:nvPr/>
          </p:nvSpPr>
          <p:spPr bwMode="auto">
            <a:xfrm flipH="1">
              <a:off x="3165475" y="4283076"/>
              <a:ext cx="282575" cy="1214438"/>
            </a:xfrm>
            <a:prstGeom prst="line">
              <a:avLst/>
            </a:prstGeom>
            <a:grpFill/>
            <a:ln w="15875">
              <a:solidFill>
                <a:schemeClr val="tx1">
                  <a:lumMod val="65000"/>
                  <a:lumOff val="35000"/>
                  <a:alpha val="99000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8" name="Line 2184"/>
            <p:cNvSpPr>
              <a:spLocks noChangeShapeType="1"/>
            </p:cNvSpPr>
            <p:nvPr/>
          </p:nvSpPr>
          <p:spPr bwMode="auto">
            <a:xfrm flipH="1">
              <a:off x="3259138" y="4411663"/>
              <a:ext cx="282575" cy="1211263"/>
            </a:xfrm>
            <a:prstGeom prst="line">
              <a:avLst/>
            </a:prstGeom>
            <a:grpFill/>
            <a:ln w="15875">
              <a:solidFill>
                <a:schemeClr val="tx1">
                  <a:lumMod val="65000"/>
                  <a:lumOff val="35000"/>
                  <a:alpha val="99000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9" name="Line 2185"/>
            <p:cNvSpPr>
              <a:spLocks noChangeShapeType="1"/>
            </p:cNvSpPr>
            <p:nvPr/>
          </p:nvSpPr>
          <p:spPr bwMode="auto">
            <a:xfrm flipH="1">
              <a:off x="3352800" y="4525963"/>
              <a:ext cx="274638" cy="1219200"/>
            </a:xfrm>
            <a:prstGeom prst="line">
              <a:avLst/>
            </a:prstGeom>
            <a:grpFill/>
            <a:ln w="15875">
              <a:solidFill>
                <a:schemeClr val="tx1">
                  <a:lumMod val="65000"/>
                  <a:lumOff val="35000"/>
                  <a:alpha val="99000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0" name="Line 2190"/>
            <p:cNvSpPr>
              <a:spLocks noChangeShapeType="1"/>
            </p:cNvSpPr>
            <p:nvPr/>
          </p:nvSpPr>
          <p:spPr bwMode="auto">
            <a:xfrm>
              <a:off x="3816350" y="4635501"/>
              <a:ext cx="0" cy="892175"/>
            </a:xfrm>
            <a:prstGeom prst="line">
              <a:avLst/>
            </a:prstGeom>
            <a:grpFill/>
            <a:ln w="15875">
              <a:solidFill>
                <a:schemeClr val="tx1">
                  <a:lumMod val="65000"/>
                  <a:lumOff val="35000"/>
                  <a:alpha val="99000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1" name="Freeform 2191"/>
            <p:cNvSpPr>
              <a:spLocks/>
            </p:cNvSpPr>
            <p:nvPr/>
          </p:nvSpPr>
          <p:spPr bwMode="auto">
            <a:xfrm>
              <a:off x="565150" y="5334000"/>
              <a:ext cx="3251200" cy="690563"/>
            </a:xfrm>
            <a:custGeom>
              <a:avLst/>
              <a:gdLst>
                <a:gd name="T0" fmla="*/ 0 w 4459"/>
                <a:gd name="T1" fmla="*/ 2147483647 h 948"/>
                <a:gd name="T2" fmla="*/ 2147483647 w 4459"/>
                <a:gd name="T3" fmla="*/ 2147483647 h 948"/>
                <a:gd name="T4" fmla="*/ 2147483647 w 4459"/>
                <a:gd name="T5" fmla="*/ 2147483647 h 948"/>
                <a:gd name="T6" fmla="*/ 2147483647 w 4459"/>
                <a:gd name="T7" fmla="*/ 0 h 948"/>
                <a:gd name="T8" fmla="*/ 2147483647 w 4459"/>
                <a:gd name="T9" fmla="*/ 2147483647 h 948"/>
                <a:gd name="T10" fmla="*/ 2147483647 w 4459"/>
                <a:gd name="T11" fmla="*/ 2147483647 h 948"/>
                <a:gd name="T12" fmla="*/ 2147483647 w 4459"/>
                <a:gd name="T13" fmla="*/ 2147483647 h 948"/>
                <a:gd name="T14" fmla="*/ 2147483647 w 4459"/>
                <a:gd name="T15" fmla="*/ 2147483647 h 948"/>
                <a:gd name="T16" fmla="*/ 2147483647 w 4459"/>
                <a:gd name="T17" fmla="*/ 2147483647 h 948"/>
                <a:gd name="T18" fmla="*/ 2147483647 w 4459"/>
                <a:gd name="T19" fmla="*/ 2147483647 h 948"/>
                <a:gd name="T20" fmla="*/ 2147483647 w 4459"/>
                <a:gd name="T21" fmla="*/ 2147483647 h 948"/>
                <a:gd name="T22" fmla="*/ 2147483647 w 4459"/>
                <a:gd name="T23" fmla="*/ 2147483647 h 948"/>
                <a:gd name="T24" fmla="*/ 2147483647 w 4459"/>
                <a:gd name="T25" fmla="*/ 2147483647 h 948"/>
                <a:gd name="T26" fmla="*/ 2147483647 w 4459"/>
                <a:gd name="T27" fmla="*/ 2147483647 h 948"/>
                <a:gd name="T28" fmla="*/ 2147483647 w 4459"/>
                <a:gd name="T29" fmla="*/ 2147483647 h 948"/>
                <a:gd name="T30" fmla="*/ 2147483647 w 4459"/>
                <a:gd name="T31" fmla="*/ 2147483647 h 948"/>
                <a:gd name="T32" fmla="*/ 2147483647 w 4459"/>
                <a:gd name="T33" fmla="*/ 2147483647 h 948"/>
                <a:gd name="T34" fmla="*/ 2147483647 w 4459"/>
                <a:gd name="T35" fmla="*/ 2147483647 h 948"/>
                <a:gd name="T36" fmla="*/ 2147483647 w 4459"/>
                <a:gd name="T37" fmla="*/ 2147483647 h 948"/>
                <a:gd name="T38" fmla="*/ 2147483647 w 4459"/>
                <a:gd name="T39" fmla="*/ 2147483647 h 948"/>
                <a:gd name="T40" fmla="*/ 2147483647 w 4459"/>
                <a:gd name="T41" fmla="*/ 2147483647 h 948"/>
                <a:gd name="T42" fmla="*/ 2147483647 w 4459"/>
                <a:gd name="T43" fmla="*/ 2147483647 h 948"/>
                <a:gd name="T44" fmla="*/ 2147483647 w 4459"/>
                <a:gd name="T45" fmla="*/ 2147483647 h 948"/>
                <a:gd name="T46" fmla="*/ 2147483647 w 4459"/>
                <a:gd name="T47" fmla="*/ 2147483647 h 948"/>
                <a:gd name="T48" fmla="*/ 2147483647 w 4459"/>
                <a:gd name="T49" fmla="*/ 2147483647 h 948"/>
                <a:gd name="T50" fmla="*/ 2147483647 w 4459"/>
                <a:gd name="T51" fmla="*/ 2147483647 h 948"/>
                <a:gd name="T52" fmla="*/ 2147483647 w 4459"/>
                <a:gd name="T53" fmla="*/ 2147483647 h 948"/>
                <a:gd name="T54" fmla="*/ 2147483647 w 4459"/>
                <a:gd name="T55" fmla="*/ 2147483647 h 948"/>
                <a:gd name="T56" fmla="*/ 2147483647 w 4459"/>
                <a:gd name="T57" fmla="*/ 2147483647 h 948"/>
                <a:gd name="T58" fmla="*/ 2147483647 w 4459"/>
                <a:gd name="T59" fmla="*/ 2147483647 h 948"/>
                <a:gd name="T60" fmla="*/ 2147483647 w 4459"/>
                <a:gd name="T61" fmla="*/ 2147483647 h 948"/>
                <a:gd name="T62" fmla="*/ 2147483647 w 4459"/>
                <a:gd name="T63" fmla="*/ 2147483647 h 948"/>
                <a:gd name="T64" fmla="*/ 2147483647 w 4459"/>
                <a:gd name="T65" fmla="*/ 2147483647 h 948"/>
                <a:gd name="T66" fmla="*/ 2147483647 w 4459"/>
                <a:gd name="T67" fmla="*/ 2147483647 h 948"/>
                <a:gd name="T68" fmla="*/ 2147483647 w 4459"/>
                <a:gd name="T69" fmla="*/ 2147483647 h 948"/>
                <a:gd name="T70" fmla="*/ 2147483647 w 4459"/>
                <a:gd name="T71" fmla="*/ 2147483647 h 94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459"/>
                <a:gd name="T109" fmla="*/ 0 h 948"/>
                <a:gd name="T110" fmla="*/ 4459 w 4459"/>
                <a:gd name="T111" fmla="*/ 948 h 94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459" h="948">
                  <a:moveTo>
                    <a:pt x="0" y="458"/>
                  </a:moveTo>
                  <a:lnTo>
                    <a:pt x="129" y="233"/>
                  </a:lnTo>
                  <a:lnTo>
                    <a:pt x="258" y="67"/>
                  </a:lnTo>
                  <a:lnTo>
                    <a:pt x="387" y="0"/>
                  </a:lnTo>
                  <a:lnTo>
                    <a:pt x="516" y="42"/>
                  </a:lnTo>
                  <a:lnTo>
                    <a:pt x="645" y="175"/>
                  </a:lnTo>
                  <a:lnTo>
                    <a:pt x="763" y="366"/>
                  </a:lnTo>
                  <a:lnTo>
                    <a:pt x="892" y="549"/>
                  </a:lnTo>
                  <a:lnTo>
                    <a:pt x="1021" y="666"/>
                  </a:lnTo>
                  <a:lnTo>
                    <a:pt x="1150" y="699"/>
                  </a:lnTo>
                  <a:lnTo>
                    <a:pt x="1279" y="632"/>
                  </a:lnTo>
                  <a:lnTo>
                    <a:pt x="1408" y="499"/>
                  </a:lnTo>
                  <a:lnTo>
                    <a:pt x="1537" y="341"/>
                  </a:lnTo>
                  <a:lnTo>
                    <a:pt x="1654" y="217"/>
                  </a:lnTo>
                  <a:lnTo>
                    <a:pt x="1784" y="175"/>
                  </a:lnTo>
                  <a:lnTo>
                    <a:pt x="1913" y="225"/>
                  </a:lnTo>
                  <a:lnTo>
                    <a:pt x="2042" y="375"/>
                  </a:lnTo>
                  <a:lnTo>
                    <a:pt x="2171" y="574"/>
                  </a:lnTo>
                  <a:lnTo>
                    <a:pt x="2300" y="765"/>
                  </a:lnTo>
                  <a:lnTo>
                    <a:pt x="2429" y="907"/>
                  </a:lnTo>
                  <a:lnTo>
                    <a:pt x="2546" y="948"/>
                  </a:lnTo>
                  <a:lnTo>
                    <a:pt x="2675" y="865"/>
                  </a:lnTo>
                  <a:lnTo>
                    <a:pt x="2804" y="699"/>
                  </a:lnTo>
                  <a:lnTo>
                    <a:pt x="2933" y="474"/>
                  </a:lnTo>
                  <a:lnTo>
                    <a:pt x="3063" y="250"/>
                  </a:lnTo>
                  <a:lnTo>
                    <a:pt x="3192" y="92"/>
                  </a:lnTo>
                  <a:lnTo>
                    <a:pt x="3309" y="34"/>
                  </a:lnTo>
                  <a:lnTo>
                    <a:pt x="3438" y="83"/>
                  </a:lnTo>
                  <a:lnTo>
                    <a:pt x="3567" y="225"/>
                  </a:lnTo>
                  <a:lnTo>
                    <a:pt x="3696" y="399"/>
                  </a:lnTo>
                  <a:lnTo>
                    <a:pt x="3825" y="566"/>
                  </a:lnTo>
                  <a:lnTo>
                    <a:pt x="3954" y="666"/>
                  </a:lnTo>
                  <a:lnTo>
                    <a:pt x="4083" y="666"/>
                  </a:lnTo>
                  <a:lnTo>
                    <a:pt x="4201" y="574"/>
                  </a:lnTo>
                  <a:lnTo>
                    <a:pt x="4330" y="433"/>
                  </a:lnTo>
                  <a:lnTo>
                    <a:pt x="4459" y="266"/>
                  </a:lnTo>
                </a:path>
              </a:pathLst>
            </a:custGeom>
            <a:grpFill/>
            <a:ln w="31750">
              <a:solidFill>
                <a:srgbClr val="FFFF00"/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zh-TW" altLang="zh-TW">
                <a:latin typeface="Calibri" pitchFamily="34" charset="0"/>
              </a:endParaRPr>
            </a:p>
          </p:txBody>
        </p:sp>
        <p:sp>
          <p:nvSpPr>
            <p:cNvPr id="102" name="Freeform 2192"/>
            <p:cNvSpPr>
              <a:spLocks/>
            </p:cNvSpPr>
            <p:nvPr/>
          </p:nvSpPr>
          <p:spPr bwMode="auto">
            <a:xfrm>
              <a:off x="565150" y="4119563"/>
              <a:ext cx="3251200" cy="690562"/>
            </a:xfrm>
            <a:custGeom>
              <a:avLst/>
              <a:gdLst>
                <a:gd name="T0" fmla="*/ 0 w 4459"/>
                <a:gd name="T1" fmla="*/ 2147483647 h 948"/>
                <a:gd name="T2" fmla="*/ 2147483647 w 4459"/>
                <a:gd name="T3" fmla="*/ 2147483647 h 948"/>
                <a:gd name="T4" fmla="*/ 2147483647 w 4459"/>
                <a:gd name="T5" fmla="*/ 2147483647 h 948"/>
                <a:gd name="T6" fmla="*/ 2147483647 w 4459"/>
                <a:gd name="T7" fmla="*/ 0 h 948"/>
                <a:gd name="T8" fmla="*/ 2147483647 w 4459"/>
                <a:gd name="T9" fmla="*/ 2147483647 h 948"/>
                <a:gd name="T10" fmla="*/ 2147483647 w 4459"/>
                <a:gd name="T11" fmla="*/ 2147483647 h 948"/>
                <a:gd name="T12" fmla="*/ 2147483647 w 4459"/>
                <a:gd name="T13" fmla="*/ 2147483647 h 948"/>
                <a:gd name="T14" fmla="*/ 2147483647 w 4459"/>
                <a:gd name="T15" fmla="*/ 2147483647 h 948"/>
                <a:gd name="T16" fmla="*/ 2147483647 w 4459"/>
                <a:gd name="T17" fmla="*/ 2147483647 h 948"/>
                <a:gd name="T18" fmla="*/ 2147483647 w 4459"/>
                <a:gd name="T19" fmla="*/ 2147483647 h 948"/>
                <a:gd name="T20" fmla="*/ 2147483647 w 4459"/>
                <a:gd name="T21" fmla="*/ 2147483647 h 948"/>
                <a:gd name="T22" fmla="*/ 2147483647 w 4459"/>
                <a:gd name="T23" fmla="*/ 2147483647 h 948"/>
                <a:gd name="T24" fmla="*/ 2147483647 w 4459"/>
                <a:gd name="T25" fmla="*/ 2147483647 h 948"/>
                <a:gd name="T26" fmla="*/ 2147483647 w 4459"/>
                <a:gd name="T27" fmla="*/ 2147483647 h 948"/>
                <a:gd name="T28" fmla="*/ 2147483647 w 4459"/>
                <a:gd name="T29" fmla="*/ 2147483647 h 948"/>
                <a:gd name="T30" fmla="*/ 2147483647 w 4459"/>
                <a:gd name="T31" fmla="*/ 2147483647 h 948"/>
                <a:gd name="T32" fmla="*/ 2147483647 w 4459"/>
                <a:gd name="T33" fmla="*/ 2147483647 h 948"/>
                <a:gd name="T34" fmla="*/ 2147483647 w 4459"/>
                <a:gd name="T35" fmla="*/ 2147483647 h 948"/>
                <a:gd name="T36" fmla="*/ 2147483647 w 4459"/>
                <a:gd name="T37" fmla="*/ 2147483647 h 948"/>
                <a:gd name="T38" fmla="*/ 2147483647 w 4459"/>
                <a:gd name="T39" fmla="*/ 2147483647 h 948"/>
                <a:gd name="T40" fmla="*/ 2147483647 w 4459"/>
                <a:gd name="T41" fmla="*/ 2147483647 h 948"/>
                <a:gd name="T42" fmla="*/ 2147483647 w 4459"/>
                <a:gd name="T43" fmla="*/ 2147483647 h 948"/>
                <a:gd name="T44" fmla="*/ 2147483647 w 4459"/>
                <a:gd name="T45" fmla="*/ 2147483647 h 948"/>
                <a:gd name="T46" fmla="*/ 2147483647 w 4459"/>
                <a:gd name="T47" fmla="*/ 2147483647 h 948"/>
                <a:gd name="T48" fmla="*/ 2147483647 w 4459"/>
                <a:gd name="T49" fmla="*/ 2147483647 h 948"/>
                <a:gd name="T50" fmla="*/ 2147483647 w 4459"/>
                <a:gd name="T51" fmla="*/ 2147483647 h 948"/>
                <a:gd name="T52" fmla="*/ 2147483647 w 4459"/>
                <a:gd name="T53" fmla="*/ 2147483647 h 948"/>
                <a:gd name="T54" fmla="*/ 2147483647 w 4459"/>
                <a:gd name="T55" fmla="*/ 2147483647 h 948"/>
                <a:gd name="T56" fmla="*/ 2147483647 w 4459"/>
                <a:gd name="T57" fmla="*/ 2147483647 h 948"/>
                <a:gd name="T58" fmla="*/ 2147483647 w 4459"/>
                <a:gd name="T59" fmla="*/ 0 h 948"/>
                <a:gd name="T60" fmla="*/ 2147483647 w 4459"/>
                <a:gd name="T61" fmla="*/ 2147483647 h 948"/>
                <a:gd name="T62" fmla="*/ 2147483647 w 4459"/>
                <a:gd name="T63" fmla="*/ 2147483647 h 948"/>
                <a:gd name="T64" fmla="*/ 2147483647 w 4459"/>
                <a:gd name="T65" fmla="*/ 2147483647 h 948"/>
                <a:gd name="T66" fmla="*/ 2147483647 w 4459"/>
                <a:gd name="T67" fmla="*/ 2147483647 h 948"/>
                <a:gd name="T68" fmla="*/ 2147483647 w 4459"/>
                <a:gd name="T69" fmla="*/ 2147483647 h 948"/>
                <a:gd name="T70" fmla="*/ 2147483647 w 4459"/>
                <a:gd name="T71" fmla="*/ 2147483647 h 94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459"/>
                <a:gd name="T109" fmla="*/ 0 h 948"/>
                <a:gd name="T110" fmla="*/ 4459 w 4459"/>
                <a:gd name="T111" fmla="*/ 948 h 94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459" h="948">
                  <a:moveTo>
                    <a:pt x="0" y="474"/>
                  </a:moveTo>
                  <a:lnTo>
                    <a:pt x="129" y="258"/>
                  </a:lnTo>
                  <a:lnTo>
                    <a:pt x="258" y="91"/>
                  </a:lnTo>
                  <a:lnTo>
                    <a:pt x="387" y="0"/>
                  </a:lnTo>
                  <a:lnTo>
                    <a:pt x="516" y="8"/>
                  </a:lnTo>
                  <a:lnTo>
                    <a:pt x="645" y="100"/>
                  </a:lnTo>
                  <a:lnTo>
                    <a:pt x="763" y="250"/>
                  </a:lnTo>
                  <a:lnTo>
                    <a:pt x="892" y="424"/>
                  </a:lnTo>
                  <a:lnTo>
                    <a:pt x="1021" y="582"/>
                  </a:lnTo>
                  <a:lnTo>
                    <a:pt x="1150" y="682"/>
                  </a:lnTo>
                  <a:lnTo>
                    <a:pt x="1279" y="707"/>
                  </a:lnTo>
                  <a:lnTo>
                    <a:pt x="1408" y="657"/>
                  </a:lnTo>
                  <a:lnTo>
                    <a:pt x="1537" y="549"/>
                  </a:lnTo>
                  <a:lnTo>
                    <a:pt x="1654" y="416"/>
                  </a:lnTo>
                  <a:lnTo>
                    <a:pt x="1784" y="308"/>
                  </a:lnTo>
                  <a:lnTo>
                    <a:pt x="1913" y="241"/>
                  </a:lnTo>
                  <a:lnTo>
                    <a:pt x="2042" y="258"/>
                  </a:lnTo>
                  <a:lnTo>
                    <a:pt x="2171" y="349"/>
                  </a:lnTo>
                  <a:lnTo>
                    <a:pt x="2300" y="499"/>
                  </a:lnTo>
                  <a:lnTo>
                    <a:pt x="2429" y="674"/>
                  </a:lnTo>
                  <a:lnTo>
                    <a:pt x="2546" y="832"/>
                  </a:lnTo>
                  <a:lnTo>
                    <a:pt x="2675" y="931"/>
                  </a:lnTo>
                  <a:lnTo>
                    <a:pt x="2804" y="948"/>
                  </a:lnTo>
                  <a:lnTo>
                    <a:pt x="2933" y="873"/>
                  </a:lnTo>
                  <a:lnTo>
                    <a:pt x="3063" y="707"/>
                  </a:lnTo>
                  <a:lnTo>
                    <a:pt x="3192" y="499"/>
                  </a:lnTo>
                  <a:lnTo>
                    <a:pt x="3309" y="291"/>
                  </a:lnTo>
                  <a:lnTo>
                    <a:pt x="3438" y="108"/>
                  </a:lnTo>
                  <a:lnTo>
                    <a:pt x="3567" y="8"/>
                  </a:lnTo>
                  <a:lnTo>
                    <a:pt x="3696" y="0"/>
                  </a:lnTo>
                  <a:lnTo>
                    <a:pt x="3825" y="83"/>
                  </a:lnTo>
                  <a:lnTo>
                    <a:pt x="3954" y="225"/>
                  </a:lnTo>
                  <a:lnTo>
                    <a:pt x="4083" y="399"/>
                  </a:lnTo>
                  <a:lnTo>
                    <a:pt x="4201" y="557"/>
                  </a:lnTo>
                  <a:lnTo>
                    <a:pt x="4330" y="674"/>
                  </a:lnTo>
                  <a:lnTo>
                    <a:pt x="4459" y="707"/>
                  </a:lnTo>
                </a:path>
              </a:pathLst>
            </a:custGeom>
            <a:grpFill/>
            <a:ln w="31750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zh-TW" altLang="zh-TW">
                <a:latin typeface="Calibri" pitchFamily="34" charset="0"/>
              </a:endParaRPr>
            </a:p>
          </p:txBody>
        </p:sp>
      </p:grp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3"/>
          <a:srcRect l="52343" t="42708" r="17188" b="19862"/>
          <a:stretch>
            <a:fillRect/>
          </a:stretch>
        </p:blipFill>
        <p:spPr bwMode="auto">
          <a:xfrm>
            <a:off x="4856798" y="1521296"/>
            <a:ext cx="4002405" cy="36875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8" name="TextBox 1294"/>
          <p:cNvSpPr txBox="1">
            <a:spLocks noChangeArrowheads="1"/>
          </p:cNvSpPr>
          <p:nvPr/>
        </p:nvSpPr>
        <p:spPr bwMode="auto">
          <a:xfrm>
            <a:off x="5085398" y="5178896"/>
            <a:ext cx="342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zh-TW" sz="2800" dirty="0">
                <a:latin typeface="Calibri" pitchFamily="34" charset="0"/>
              </a:rPr>
              <a:t>Warping Path</a:t>
            </a:r>
          </a:p>
        </p:txBody>
      </p:sp>
      <p:sp>
        <p:nvSpPr>
          <p:cNvPr id="59" name="Right Arrow 98"/>
          <p:cNvSpPr/>
          <p:nvPr/>
        </p:nvSpPr>
        <p:spPr>
          <a:xfrm>
            <a:off x="3789998" y="1826096"/>
            <a:ext cx="838200" cy="6858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zh-TW">
              <a:solidFill>
                <a:srgbClr val="000000"/>
              </a:solidFill>
            </a:endParaRPr>
          </a:p>
        </p:txBody>
      </p:sp>
      <p:sp>
        <p:nvSpPr>
          <p:cNvPr id="60" name="Left Arrow 99"/>
          <p:cNvSpPr/>
          <p:nvPr/>
        </p:nvSpPr>
        <p:spPr>
          <a:xfrm>
            <a:off x="3713798" y="4188296"/>
            <a:ext cx="838200" cy="609600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639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Method</a:t>
            </a:r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  <m:r>
                          <a:rPr lang="en-US" altLang="zh-TW" i="1">
                            <a:latin typeface="Cambria Math"/>
                          </a:rPr>
                          <m:t>, </m:t>
                        </m:r>
                        <m:r>
                          <a:rPr lang="en-US" altLang="zh-TW" i="1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altLang="zh-TW" i="1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altLang="zh-TW">
                        <a:latin typeface="Cambria Math"/>
                      </a:rPr>
                      <m:t>cost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  <m:r>
                          <a:rPr lang="en-US" altLang="zh-TW" i="1">
                            <a:latin typeface="Cambria Math"/>
                          </a:rPr>
                          <m:t>, </m:t>
                        </m:r>
                        <m:r>
                          <a:rPr lang="en-US" altLang="zh-TW" i="1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altLang="zh-TW" i="1">
                        <a:latin typeface="Cambria Math"/>
                      </a:rPr>
                      <m:t>+</m:t>
                    </m:r>
                  </m:oMath>
                </a14:m>
                <a:r>
                  <a:rPr lang="en-US" altLang="zh-TW" i="1" dirty="0">
                    <a:latin typeface="Cambria Math"/>
                  </a:rPr>
                  <a:t/>
                </a:r>
                <a:br>
                  <a:rPr lang="en-US" altLang="zh-TW" i="1" dirty="0">
                    <a:latin typeface="Cambria Math"/>
                  </a:rPr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en-US" altLang="zh-TW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altLang="zh-TW" i="1">
                                    <a:latin typeface="Cambria Math"/>
                                  </a:rPr>
                                  <m:t>−1, </m:t>
                                </m:r>
                                <m:r>
                                  <a:rPr lang="en-US" altLang="zh-TW" i="1">
                                    <a:latin typeface="Cambria Math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altLang="zh-TW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en-US" altLang="zh-TW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altLang="zh-TW" i="1">
                                    <a:latin typeface="Cambria Math"/>
                                  </a:rPr>
                                  <m:t>, </m:t>
                                </m:r>
                                <m:r>
                                  <a:rPr lang="en-US" altLang="zh-TW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altLang="zh-TW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altLang="zh-TW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en-US" altLang="zh-TW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altLang="zh-TW" i="1">
                                    <a:latin typeface="Cambria Math"/>
                                  </a:rPr>
                                  <m:t>,−1 </m:t>
                                </m:r>
                                <m:r>
                                  <a:rPr lang="en-US" altLang="zh-TW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altLang="zh-TW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154A-7944-49D8-9ABC-66E253E15366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3074" name="Picture 2" descr="http://mirlab.org/jang/books/dcpr/image/dtwLocalPathConstraint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906" y="2996952"/>
            <a:ext cx="470535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22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Example (1/2)</a:t>
            </a:r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內容版面配置區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𝑄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0.1, 0.3, 0.5, 0.4, 0.2</m:t>
                        </m:r>
                      </m:e>
                    </m:d>
                  </m:oMath>
                </a14:m>
                <a:endParaRPr lang="en-US" altLang="zh-TW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𝐶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0.3, 0.2, 0.4, 0.1, 0.5</m:t>
                        </m:r>
                      </m:e>
                    </m:d>
                  </m:oMath>
                </a14:m>
                <a:endParaRPr lang="en-US" altLang="zh-TW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altLang="zh-TW" smtClean="0">
                        <a:latin typeface="Cambria Math"/>
                      </a:rPr>
                      <m:t>𝑐𝑜𝑠𝑡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>
                            <a:latin typeface="Cambria Math"/>
                          </a:rPr>
                          <m:t>𝑖</m:t>
                        </m:r>
                        <m:r>
                          <a:rPr lang="en-US" altLang="zh-TW">
                            <a:latin typeface="Cambria Math"/>
                          </a:rPr>
                          <m:t>, </m:t>
                        </m:r>
                        <m:r>
                          <a:rPr lang="en-US" altLang="zh-TW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altLang="zh-TW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𝑄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en-US" altLang="zh-TW">
                            <a:latin typeface="Cambria Math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𝐶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𝑗</m:t>
                            </m:r>
                          </m:e>
                        </m:d>
                      </m:e>
                    </m:d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內容版面配置區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154A-7944-49D8-9ABC-66E253E15366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8485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Example </a:t>
            </a:r>
            <a:r>
              <a:rPr lang="en-US" altLang="zh-TW" b="1" dirty="0" smtClean="0"/>
              <a:t>(2/2</a:t>
            </a:r>
            <a:r>
              <a:rPr lang="en-US" altLang="zh-TW" b="1" dirty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154A-7944-49D8-9ABC-66E253E15366}" type="slidenum">
              <a:rPr lang="zh-TW" altLang="en-US" smtClean="0"/>
              <a:t>8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內容版面配置區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041937228"/>
                  </p:ext>
                </p:extLst>
              </p:nvPr>
            </p:nvGraphicFramePr>
            <p:xfrm>
              <a:off x="457200" y="1765920"/>
              <a:ext cx="8229600" cy="2743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71600"/>
                    <a:gridCol w="1371600"/>
                    <a:gridCol w="1371600"/>
                    <a:gridCol w="1371600"/>
                    <a:gridCol w="1371600"/>
                    <a:gridCol w="13716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 smtClean="0"/>
                            <a:t>0.1</a:t>
                          </a:r>
                          <a:endParaRPr lang="zh-TW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 smtClean="0"/>
                            <a:t>0.3</a:t>
                          </a:r>
                          <a:endParaRPr lang="zh-TW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 smtClean="0"/>
                            <a:t>0.5</a:t>
                          </a:r>
                          <a:endParaRPr lang="zh-TW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 smtClean="0"/>
                            <a:t>0.4</a:t>
                          </a:r>
                          <a:endParaRPr lang="zh-TW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 smtClean="0"/>
                            <a:t>0.2</a:t>
                          </a:r>
                          <a:endParaRPr lang="zh-TW" altLang="en-US" sz="2400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 smtClean="0"/>
                            <a:t>0.3</a:t>
                          </a:r>
                          <a:endParaRPr lang="zh-TW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400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0.2+0</m:t>
                                </m:r>
                              </m:oMath>
                            </m:oMathPara>
                          </a14:m>
                          <a:endParaRPr lang="zh-TW" alt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400" smtClean="0">
                                    <a:latin typeface="Cambria Math"/>
                                  </a:rPr>
                                  <m:t>0+0.2</m:t>
                                </m:r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400" smtClean="0">
                                    <a:latin typeface="Cambria Math"/>
                                  </a:rPr>
                                  <m:t>0.2+0.2</m:t>
                                </m:r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400" smtClean="0">
                                    <a:latin typeface="Cambria Math"/>
                                  </a:rPr>
                                  <m:t>0.1+0.4</m:t>
                                </m:r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400" smtClean="0">
                                    <a:latin typeface="Cambria Math"/>
                                  </a:rPr>
                                  <m:t>0.1+0.5</m:t>
                                </m:r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 smtClean="0"/>
                            <a:t>0.2</a:t>
                          </a:r>
                          <a:endParaRPr lang="zh-TW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400" smtClean="0">
                                    <a:latin typeface="Cambria Math"/>
                                  </a:rPr>
                                  <m:t>0.1+0.2</m:t>
                                </m:r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40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0.1+0.2</m:t>
                                </m:r>
                              </m:oMath>
                            </m:oMathPara>
                          </a14:m>
                          <a:endParaRPr lang="zh-TW" alt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400" smtClean="0">
                                    <a:latin typeface="Cambria Math"/>
                                  </a:rPr>
                                  <m:t>0.3+0.2</m:t>
                                </m:r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400" smtClean="0">
                                    <a:latin typeface="Cambria Math"/>
                                  </a:rPr>
                                  <m:t>0.2+0.4</m:t>
                                </m:r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400" smtClean="0">
                                    <a:latin typeface="Cambria Math"/>
                                  </a:rPr>
                                  <m:t>0+0.5</m:t>
                                </m:r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 smtClean="0"/>
                            <a:t>0.4</a:t>
                          </a:r>
                          <a:endParaRPr lang="zh-TW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400" smtClean="0">
                                    <a:latin typeface="Cambria Math"/>
                                  </a:rPr>
                                  <m:t>0.3+0.3</m:t>
                                </m:r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400" smtClean="0">
                                    <a:latin typeface="Cambria Math"/>
                                  </a:rPr>
                                  <m:t>0.1+0.3</m:t>
                                </m:r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40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0.1+0.3</m:t>
                                </m:r>
                              </m:oMath>
                            </m:oMathPara>
                          </a14:m>
                          <a:endParaRPr lang="zh-TW" alt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40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0+0.4</m:t>
                                </m:r>
                              </m:oMath>
                            </m:oMathPara>
                          </a14:m>
                          <a:endParaRPr lang="zh-TW" alt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400" smtClean="0">
                                    <a:latin typeface="Cambria Math"/>
                                  </a:rPr>
                                  <m:t>0.2+0.4</m:t>
                                </m:r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 smtClean="0"/>
                            <a:t>0.1</a:t>
                          </a:r>
                          <a:endParaRPr lang="zh-TW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400" smtClean="0">
                                    <a:latin typeface="Cambria Math"/>
                                  </a:rPr>
                                  <m:t>0+0.6</m:t>
                                </m:r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400" smtClean="0">
                                    <a:latin typeface="Cambria Math"/>
                                  </a:rPr>
                                  <m:t>0.2+0.4</m:t>
                                </m:r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400" smtClean="0">
                                    <a:latin typeface="Cambria Math"/>
                                  </a:rPr>
                                  <m:t>0.4+0.4</m:t>
                                </m:r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400" smtClean="0">
                                    <a:latin typeface="Cambria Math"/>
                                  </a:rPr>
                                  <m:t>0.3+0.4</m:t>
                                </m:r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40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0.1+0.4</m:t>
                                </m:r>
                              </m:oMath>
                            </m:oMathPara>
                          </a14:m>
                          <a:endParaRPr lang="zh-TW" altLang="en-US" sz="2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 smtClean="0"/>
                            <a:t>0.5</a:t>
                          </a:r>
                          <a:endParaRPr lang="zh-TW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400" smtClean="0">
                                    <a:latin typeface="Cambria Math"/>
                                  </a:rPr>
                                  <m:t>0.4+0.6</m:t>
                                </m:r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400" smtClean="0">
                                    <a:latin typeface="Cambria Math"/>
                                  </a:rPr>
                                  <m:t>0.2+0.6</m:t>
                                </m:r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400" smtClean="0">
                                    <a:latin typeface="Cambria Math"/>
                                  </a:rPr>
                                  <m:t>0+0.6</m:t>
                                </m:r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400" smtClean="0">
                                    <a:latin typeface="Cambria Math"/>
                                  </a:rPr>
                                  <m:t>0.1+0.6</m:t>
                                </m:r>
                              </m:oMath>
                            </m:oMathPara>
                          </a14:m>
                          <a:endParaRPr lang="zh-TW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altLang="zh-TW" sz="2400" b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altLang="zh-TW" sz="2400" b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altLang="zh-TW" sz="2400" b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zh-TW" altLang="en-US" sz="24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內容版面配置區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041937228"/>
                  </p:ext>
                </p:extLst>
              </p:nvPr>
            </p:nvGraphicFramePr>
            <p:xfrm>
              <a:off x="457200" y="1765920"/>
              <a:ext cx="8229600" cy="2743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71600"/>
                    <a:gridCol w="1371600"/>
                    <a:gridCol w="1371600"/>
                    <a:gridCol w="1371600"/>
                    <a:gridCol w="1371600"/>
                    <a:gridCol w="1371600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 smtClean="0"/>
                            <a:t>0.1</a:t>
                          </a:r>
                          <a:endParaRPr lang="zh-TW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 smtClean="0"/>
                            <a:t>0.3</a:t>
                          </a:r>
                          <a:endParaRPr lang="zh-TW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 smtClean="0"/>
                            <a:t>0.5</a:t>
                          </a:r>
                          <a:endParaRPr lang="zh-TW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 smtClean="0"/>
                            <a:t>0.4</a:t>
                          </a:r>
                          <a:endParaRPr lang="zh-TW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 smtClean="0"/>
                            <a:t>0.2</a:t>
                          </a:r>
                          <a:endParaRPr lang="zh-TW" altLang="en-US" sz="2400" dirty="0"/>
                        </a:p>
                      </a:txBody>
                      <a:tcPr anchor="ctr"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 smtClean="0"/>
                            <a:t>0.3</a:t>
                          </a:r>
                          <a:endParaRPr lang="zh-TW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00000" t="-110667" r="-400000" b="-4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00000" t="-110667" r="-300000" b="-4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300000" t="-110667" r="-200000" b="-4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400000" t="-110667" r="-100000" b="-4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500000" t="-110667" b="-430667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 smtClean="0"/>
                            <a:t>0.2</a:t>
                          </a:r>
                          <a:endParaRPr lang="zh-TW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00000" t="-210667" r="-400000" b="-3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00000" t="-210667" r="-300000" b="-3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300000" t="-210667" r="-200000" b="-3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400000" t="-210667" r="-100000" b="-3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500000" t="-210667" b="-330667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 smtClean="0"/>
                            <a:t>0.4</a:t>
                          </a:r>
                          <a:endParaRPr lang="zh-TW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00000" t="-310667" r="-400000" b="-2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00000" t="-310667" r="-300000" b="-2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300000" t="-310667" r="-200000" b="-2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400000" t="-310667" r="-100000" b="-2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500000" t="-310667" b="-230667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 smtClean="0"/>
                            <a:t>0.1</a:t>
                          </a:r>
                          <a:endParaRPr lang="zh-TW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00000" t="-410667" r="-400000" b="-1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00000" t="-410667" r="-300000" b="-1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300000" t="-410667" r="-200000" b="-1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400000" t="-410667" r="-100000" b="-1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500000" t="-410667" b="-130667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400" dirty="0" smtClean="0"/>
                            <a:t>0.5</a:t>
                          </a:r>
                          <a:endParaRPr lang="zh-TW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00000" t="-510667" r="-400000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00000" t="-510667" r="-300000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300000" t="-510667" r="-200000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400000" t="-510667" r="-100000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500000" t="-510667" b="-30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311750"/>
              </p:ext>
            </p:extLst>
          </p:nvPr>
        </p:nvGraphicFramePr>
        <p:xfrm>
          <a:off x="1356320" y="4865712"/>
          <a:ext cx="6096000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0.1</a:t>
                      </a:r>
                      <a:endParaRPr lang="zh-TW" alt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0.3</a:t>
                      </a:r>
                      <a:endParaRPr lang="zh-TW" alt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0.5</a:t>
                      </a:r>
                      <a:endParaRPr lang="zh-TW" alt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0.4</a:t>
                      </a:r>
                      <a:endParaRPr lang="zh-TW" alt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0.2</a:t>
                      </a:r>
                      <a:endParaRPr lang="zh-TW" alt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0.3</a:t>
                      </a:r>
                      <a:endParaRPr lang="zh-TW" alt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0.2</a:t>
                      </a:r>
                      <a:endParaRPr lang="zh-TW" alt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0.4</a:t>
                      </a:r>
                      <a:endParaRPr lang="zh-TW" alt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0.1</a:t>
                      </a:r>
                      <a:endParaRPr lang="zh-TW" alt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0.5</a:t>
                      </a:r>
                      <a:endParaRPr lang="zh-TW" alt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8" name="直線接點 7"/>
          <p:cNvCxnSpPr/>
          <p:nvPr/>
        </p:nvCxnSpPr>
        <p:spPr>
          <a:xfrm>
            <a:off x="1979712" y="5297760"/>
            <a:ext cx="0" cy="504056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3203848" y="5297760"/>
            <a:ext cx="0" cy="504056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4355976" y="5297760"/>
            <a:ext cx="0" cy="504056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 flipH="1">
            <a:off x="4355976" y="5297760"/>
            <a:ext cx="1296144" cy="504056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 flipV="1">
            <a:off x="5652120" y="5297760"/>
            <a:ext cx="1152128" cy="504056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>
            <a:off x="6804248" y="5297760"/>
            <a:ext cx="0" cy="504056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1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Warping </a:t>
            </a:r>
            <a:r>
              <a:rPr lang="en-US" altLang="zh-TW" b="1" dirty="0" smtClean="0"/>
              <a:t>Window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154A-7944-49D8-9ABC-66E253E15366}" type="slidenum">
              <a:rPr lang="zh-TW" altLang="en-US" smtClean="0"/>
              <a:t>9</a:t>
            </a:fld>
            <a:endParaRPr lang="zh-TW" altLang="en-US"/>
          </a:p>
        </p:txBody>
      </p:sp>
      <p:grpSp>
        <p:nvGrpSpPr>
          <p:cNvPr id="9" name="群組 8"/>
          <p:cNvGrpSpPr>
            <a:grpSpLocks noChangeAspect="1"/>
          </p:cNvGrpSpPr>
          <p:nvPr/>
        </p:nvGrpSpPr>
        <p:grpSpPr>
          <a:xfrm>
            <a:off x="1547664" y="2172913"/>
            <a:ext cx="6057900" cy="3776367"/>
            <a:chOff x="2552700" y="2170113"/>
            <a:chExt cx="4038600" cy="2517577"/>
          </a:xfrm>
        </p:grpSpPr>
        <p:pic>
          <p:nvPicPr>
            <p:cNvPr id="5" name="Picture 5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2700" y="2170113"/>
              <a:ext cx="4038600" cy="2109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Line 507"/>
            <p:cNvSpPr>
              <a:spLocks noChangeShapeType="1"/>
            </p:cNvSpPr>
            <p:nvPr/>
          </p:nvSpPr>
          <p:spPr bwMode="auto">
            <a:xfrm flipH="1" flipV="1">
              <a:off x="3543300" y="3313113"/>
              <a:ext cx="914400" cy="1143000"/>
            </a:xfrm>
            <a:prstGeom prst="line">
              <a:avLst/>
            </a:prstGeom>
            <a:noFill/>
            <a:ln w="9525">
              <a:solidFill>
                <a:srgbClr val="7030A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" name="Text Box 508"/>
            <p:cNvSpPr txBox="1">
              <a:spLocks noChangeArrowheads="1"/>
            </p:cNvSpPr>
            <p:nvPr/>
          </p:nvSpPr>
          <p:spPr bwMode="auto">
            <a:xfrm>
              <a:off x="3704828" y="4379913"/>
              <a:ext cx="177441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TW" sz="2400" b="1" dirty="0"/>
                <a:t>Warping Window</a:t>
              </a:r>
            </a:p>
          </p:txBody>
        </p:sp>
        <p:sp>
          <p:nvSpPr>
            <p:cNvPr id="8" name="Line 509"/>
            <p:cNvSpPr>
              <a:spLocks noChangeShapeType="1"/>
            </p:cNvSpPr>
            <p:nvPr/>
          </p:nvSpPr>
          <p:spPr bwMode="auto">
            <a:xfrm flipV="1">
              <a:off x="4533900" y="3770313"/>
              <a:ext cx="762000" cy="685800"/>
            </a:xfrm>
            <a:prstGeom prst="line">
              <a:avLst/>
            </a:prstGeom>
            <a:noFill/>
            <a:ln w="9525">
              <a:solidFill>
                <a:srgbClr val="7030A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0182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407</Words>
  <Application>Microsoft Office PowerPoint</Application>
  <PresentationFormat>如螢幕大小 (4:3)</PresentationFormat>
  <Paragraphs>135</Paragraphs>
  <Slides>19</Slides>
  <Notes>14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Office 佈景主題</vt:lpstr>
      <vt:lpstr>DTW &amp; UCR</vt:lpstr>
      <vt:lpstr>Dynamic Time Warping</vt:lpstr>
      <vt:lpstr>PowerPoint 簡報</vt:lpstr>
      <vt:lpstr>PowerPoint 簡報</vt:lpstr>
      <vt:lpstr>PowerPoint 簡報</vt:lpstr>
      <vt:lpstr>Method</vt:lpstr>
      <vt:lpstr>Example (1/2)</vt:lpstr>
      <vt:lpstr>Example (2/2)</vt:lpstr>
      <vt:lpstr>Warping Window</vt:lpstr>
      <vt:lpstr>Lower Bounding</vt:lpstr>
      <vt:lpstr>PowerPoint 簡報</vt:lpstr>
      <vt:lpstr>〖LB〗_Keogh (1/2)</vt:lpstr>
      <vt:lpstr>〖LB〗_Keogh (2/2)</vt:lpstr>
      <vt:lpstr>UCR Time Series</vt:lpstr>
      <vt:lpstr>PowerPoint 簡報</vt:lpstr>
      <vt:lpstr>Video Retrieval</vt:lpstr>
      <vt:lpstr>Image Retrieval</vt:lpstr>
      <vt:lpstr>Handwriting Retrieval</vt:lpstr>
      <vt:lpstr>Text Mining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Time Warping</dc:title>
  <dc:creator>Ray</dc:creator>
  <cp:lastModifiedBy>Ray</cp:lastModifiedBy>
  <cp:revision>35</cp:revision>
  <dcterms:created xsi:type="dcterms:W3CDTF">2013-07-28T14:30:33Z</dcterms:created>
  <dcterms:modified xsi:type="dcterms:W3CDTF">2013-08-02T05:33:24Z</dcterms:modified>
</cp:coreProperties>
</file>