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5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4983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27360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1329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637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9033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8928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1741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8918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3081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7227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8947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9A6B2-FDB6-4A59-B42E-AF1B303D62A4}" type="datetimeFigureOut">
              <a:rPr lang="zh-TW" altLang="en-US" smtClean="0"/>
              <a:pPr/>
              <a:t>2013/8/9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3E01A-B2B7-4D75-9ECA-D96C460209E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6046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大學落點預測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latin typeface="+mj-ea"/>
                <a:ea typeface="+mj-ea"/>
              </a:rPr>
              <a:t>Presenter:</a:t>
            </a:r>
            <a:r>
              <a:rPr lang="zh-TW" altLang="en-US" dirty="0" smtClean="0">
                <a:latin typeface="+mj-ea"/>
                <a:ea typeface="+mj-ea"/>
              </a:rPr>
              <a:t>許竣傑</a:t>
            </a:r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r>
              <a:rPr lang="en-US" altLang="zh-TW" dirty="0" smtClean="0">
                <a:latin typeface="+mj-ea"/>
                <a:ea typeface="+mj-ea"/>
              </a:rPr>
              <a:t>Date:8/9</a:t>
            </a:r>
          </a:p>
          <a:p>
            <a:endParaRPr lang="zh-TW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1008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CD82-D8BB-4D2D-862B-91965EE4FE11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defTabSz="912813"/>
            <a:r>
              <a:rPr lang="zh-TW" altLang="en-US" dirty="0">
                <a:solidFill>
                  <a:schemeClr val="accent1"/>
                </a:solidFill>
              </a:rPr>
              <a:t>推算未加權百分位</a:t>
            </a:r>
          </a:p>
        </p:txBody>
      </p:sp>
      <p:sp>
        <p:nvSpPr>
          <p:cNvPr id="222211" name="內容版面配置區 5"/>
          <p:cNvSpPr>
            <a:spLocks noGrp="1"/>
          </p:cNvSpPr>
          <p:nvPr>
            <p:ph sz="quarter" idx="4294967295"/>
          </p:nvPr>
        </p:nvSpPr>
        <p:spPr>
          <a:xfrm>
            <a:off x="1322388" y="1571625"/>
            <a:ext cx="7772400" cy="4648200"/>
          </a:xfrm>
        </p:spPr>
        <p:txBody>
          <a:bodyPr/>
          <a:lstStyle/>
          <a:p>
            <a:pPr marL="271463" indent="-271463" defTabSz="912813"/>
            <a:r>
              <a:rPr lang="zh-TW" altLang="en-US" dirty="0"/>
              <a:t>在</a:t>
            </a:r>
            <a:r>
              <a:rPr lang="en-US" altLang="zh-TW" dirty="0"/>
              <a:t>49</a:t>
            </a:r>
            <a:r>
              <a:rPr lang="zh-TW" altLang="en-US" dirty="0"/>
              <a:t>種可能加權組合中，</a:t>
            </a:r>
            <a:r>
              <a:rPr lang="en-US" altLang="zh-TW" dirty="0"/>
              <a:t>&lt;</a:t>
            </a:r>
            <a:r>
              <a:rPr lang="zh-TW" altLang="en-US" dirty="0"/>
              <a:t>英文、數學甲、物理</a:t>
            </a:r>
            <a:r>
              <a:rPr lang="en-US" altLang="zh-TW" dirty="0"/>
              <a:t>&gt;</a:t>
            </a:r>
            <a:r>
              <a:rPr lang="zh-TW" altLang="en-US" dirty="0"/>
              <a:t>為第</a:t>
            </a:r>
            <a:r>
              <a:rPr lang="en-US" altLang="zh-TW" dirty="0"/>
              <a:t>8</a:t>
            </a:r>
            <a:r>
              <a:rPr lang="zh-TW" altLang="en-US" dirty="0"/>
              <a:t>種組合</a:t>
            </a:r>
            <a:endParaRPr lang="en-US" altLang="zh-TW" dirty="0"/>
          </a:p>
          <a:p>
            <a:pPr marL="639763" lvl="1" indent="-271463" defTabSz="912813"/>
            <a:r>
              <a:rPr lang="zh-TW" altLang="en-US" dirty="0"/>
              <a:t>不同年度，組合編號不同</a:t>
            </a:r>
            <a:endParaRPr lang="en-US" altLang="zh-TW" dirty="0"/>
          </a:p>
          <a:p>
            <a:pPr marL="271463" indent="-271463" defTabSz="912813"/>
            <a:r>
              <a:rPr lang="zh-TW" altLang="en-US" dirty="0"/>
              <a:t>第</a:t>
            </a:r>
            <a:r>
              <a:rPr lang="en-US" altLang="zh-TW" dirty="0"/>
              <a:t>8</a:t>
            </a:r>
            <a:r>
              <a:rPr lang="zh-TW" altLang="en-US" dirty="0"/>
              <a:t>種組合：</a:t>
            </a:r>
            <a:r>
              <a:rPr lang="en-US" altLang="zh-TW" u="sng" dirty="0">
                <a:solidFill>
                  <a:schemeClr val="hlink"/>
                </a:solidFill>
              </a:rPr>
              <a:t>160.25 </a:t>
            </a:r>
            <a:r>
              <a:rPr lang="zh-TW" altLang="en-US" u="sng" dirty="0">
                <a:solidFill>
                  <a:schemeClr val="hlink"/>
                </a:solidFill>
              </a:rPr>
              <a:t>的百分位為 </a:t>
            </a:r>
            <a:r>
              <a:rPr lang="en-US" altLang="zh-TW" u="sng" dirty="0">
                <a:solidFill>
                  <a:schemeClr val="hlink"/>
                </a:solidFill>
              </a:rPr>
              <a:t>18.99%</a:t>
            </a:r>
          </a:p>
          <a:p>
            <a:pPr marL="271463" indent="-271463" defTabSz="912813"/>
            <a:r>
              <a:rPr lang="zh-TW" altLang="en-US" dirty="0"/>
              <a:t>上述計算至小數點以下二位，單科計算誤差在</a:t>
            </a:r>
            <a:r>
              <a:rPr lang="en-US" altLang="zh-TW" dirty="0"/>
              <a:t>0.01</a:t>
            </a:r>
            <a:r>
              <a:rPr lang="zh-TW" altLang="en-US" dirty="0"/>
              <a:t>以下（五科誤差在</a:t>
            </a:r>
            <a:r>
              <a:rPr lang="en-US" altLang="zh-TW" dirty="0"/>
              <a:t>0.05</a:t>
            </a:r>
            <a:r>
              <a:rPr lang="zh-TW" altLang="en-US" dirty="0"/>
              <a:t>以下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22221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1509" y="4229100"/>
            <a:ext cx="775525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574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chemeClr val="accent1"/>
                </a:solidFill>
              </a:rPr>
              <a:t>單科百分位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2007</a:t>
                </a:r>
                <a:r>
                  <a:rPr lang="zh-TW" altLang="en-US" dirty="0" smtClean="0"/>
                  <a:t>年中山數學系的數學，百分位</a:t>
                </a:r>
                <a:r>
                  <a:rPr lang="en-US" altLang="zh-TW" dirty="0" smtClean="0"/>
                  <a:t>20.81%</a:t>
                </a:r>
                <a:r>
                  <a:rPr lang="zh-TW" altLang="en-US" dirty="0" smtClean="0"/>
                  <a:t>時候，將所有比</a:t>
                </a:r>
                <a:r>
                  <a:rPr lang="en-US" altLang="zh-TW" dirty="0" smtClean="0"/>
                  <a:t>20.81%</a:t>
                </a:r>
                <a:r>
                  <a:rPr lang="zh-TW" altLang="en-US" dirty="0" smtClean="0"/>
                  <a:t>低的學系之錄取人數加總，假設是</a:t>
                </a:r>
                <a:r>
                  <a:rPr lang="en-US" altLang="zh-TW" dirty="0" smtClean="0"/>
                  <a:t>3500</a:t>
                </a:r>
                <a:r>
                  <a:rPr lang="zh-TW" altLang="en-US" dirty="0" smtClean="0"/>
                  <a:t>。</a:t>
                </a:r>
                <a:endParaRPr lang="en-US" altLang="zh-TW" dirty="0" smtClean="0"/>
              </a:p>
              <a:p>
                <a:r>
                  <a:rPr lang="zh-TW" altLang="en-US" dirty="0"/>
                  <a:t>在</a:t>
                </a:r>
                <a:r>
                  <a:rPr lang="en-US" altLang="zh-TW" dirty="0" smtClean="0"/>
                  <a:t>2007</a:t>
                </a:r>
                <a:r>
                  <a:rPr lang="zh-TW" altLang="en-US" dirty="0" smtClean="0"/>
                  <a:t>年的數學累積百分表找出百分位</a:t>
                </a:r>
                <a:r>
                  <a:rPr lang="en-US" altLang="zh-TW" dirty="0" smtClean="0"/>
                  <a:t>20.81%</a:t>
                </a:r>
                <a:r>
                  <a:rPr lang="zh-TW" altLang="en-US" dirty="0" smtClean="0"/>
                  <a:t>的累積人數，假設是</a:t>
                </a:r>
                <a:r>
                  <a:rPr lang="en-US" altLang="zh-TW" dirty="0" smtClean="0"/>
                  <a:t>3000</a:t>
                </a:r>
                <a:r>
                  <a:rPr lang="zh-TW" altLang="en-US" dirty="0" smtClean="0"/>
                  <a:t>。</a:t>
                </a:r>
                <a:endParaRPr lang="en-US" altLang="zh-TW" dirty="0" smtClean="0"/>
              </a:p>
              <a:p>
                <a:r>
                  <a:rPr lang="zh-TW" altLang="en-US" dirty="0" smtClean="0"/>
                  <a:t>在</a:t>
                </a:r>
                <a:r>
                  <a:rPr lang="en-US" altLang="zh-TW" dirty="0" smtClean="0"/>
                  <a:t>2008</a:t>
                </a:r>
                <a:r>
                  <a:rPr lang="zh-TW" altLang="en-US" dirty="0" smtClean="0"/>
                  <a:t>年將有考數學的所有校系依照</a:t>
                </a:r>
                <a:r>
                  <a:rPr lang="en-US" altLang="zh-TW" dirty="0" smtClean="0"/>
                  <a:t>2007</a:t>
                </a:r>
                <a:r>
                  <a:rPr lang="zh-TW" altLang="en-US" dirty="0" smtClean="0"/>
                  <a:t>的百分位排序，再將所有比</a:t>
                </a:r>
                <a:r>
                  <a:rPr lang="en-US" altLang="zh-TW" dirty="0" smtClean="0"/>
                  <a:t>20.81%</a:t>
                </a:r>
                <a:r>
                  <a:rPr lang="zh-TW" altLang="en-US" dirty="0" smtClean="0"/>
                  <a:t>的錄取人數加總，假設</a:t>
                </a:r>
                <a:r>
                  <a:rPr lang="en-US" altLang="zh-TW" dirty="0" smtClean="0"/>
                  <a:t>4000</a:t>
                </a:r>
                <a:r>
                  <a:rPr lang="zh-TW" altLang="en-US" dirty="0" smtClean="0"/>
                  <a:t>。</a:t>
                </a:r>
                <a:endParaRPr lang="en-US" altLang="zh-TW" dirty="0" smtClean="0"/>
              </a:p>
              <a:p>
                <a:r>
                  <a:rPr lang="zh-TW" altLang="en-US" dirty="0" smtClean="0"/>
                  <a:t>推算出</a:t>
                </a:r>
                <a:r>
                  <a:rPr lang="en-US" altLang="zh-TW" dirty="0" smtClean="0"/>
                  <a:t>2008</a:t>
                </a:r>
                <a:r>
                  <a:rPr lang="zh-TW" altLang="en-US" dirty="0" smtClean="0"/>
                  <a:t>年的數學的累積百分表人數，</a:t>
                </a:r>
                <a:r>
                  <a:rPr lang="en-US" altLang="zh-TW" dirty="0" smtClean="0"/>
                  <a:t>X</a:t>
                </a:r>
                <a:r>
                  <a:rPr lang="zh-TW" altLang="en-US" dirty="0" smtClean="0"/>
                  <a:t>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altLang="zh-TW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zh-TW" altLang="en-US" dirty="0"/>
              </a:p>
              <a:p>
                <a:r>
                  <a:rPr lang="en-US" altLang="zh-TW" dirty="0" smtClean="0"/>
                  <a:t>3428.5</a:t>
                </a:r>
                <a:r>
                  <a:rPr lang="zh-TW" altLang="en-US" dirty="0" smtClean="0"/>
                  <a:t>到</a:t>
                </a:r>
                <a:r>
                  <a:rPr lang="en-US" altLang="zh-TW" dirty="0" smtClean="0"/>
                  <a:t>2008</a:t>
                </a:r>
                <a:r>
                  <a:rPr lang="zh-TW" altLang="en-US" dirty="0" smtClean="0"/>
                  <a:t>數學累積百分表找到推測</a:t>
                </a:r>
                <a:r>
                  <a:rPr lang="en-US" altLang="zh-TW" dirty="0" smtClean="0"/>
                  <a:t>2008</a:t>
                </a:r>
                <a:r>
                  <a:rPr lang="zh-TW" altLang="en-US" dirty="0" smtClean="0"/>
                  <a:t>中山數學系的數學分數。</a:t>
                </a:r>
                <a:endParaRPr lang="en-US" altLang="zh-TW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521" b="-7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400446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CD82-D8BB-4D2D-862B-91965EE4FE11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defTabSz="912813"/>
            <a:r>
              <a:rPr lang="en-US" altLang="zh-TW" dirty="0" smtClean="0">
                <a:solidFill>
                  <a:schemeClr val="accent1"/>
                </a:solidFill>
              </a:rPr>
              <a:t>B-spline	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2211" name="內容版面配置區 5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374650" y="1690688"/>
                <a:ext cx="9350375" cy="4665662"/>
              </a:xfrm>
            </p:spPr>
            <p:txBody>
              <a:bodyPr/>
              <a:lstStyle/>
              <a:p>
                <a:pPr marL="271463" indent="-271463" defTabSz="912813"/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:pPr marL="271463" indent="-271463" defTabSz="912813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,  </m:t>
                            </m:r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0,     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altLang="zh-TW" dirty="0" smtClean="0"/>
              </a:p>
              <a:p>
                <a:pPr marL="271463" indent="-271463" defTabSz="912813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+1,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:pPr marL="0" indent="0" defTabSz="912813">
                  <a:buNone/>
                </a:pPr>
                <a:endParaRPr lang="zh-TW" altLang="en-US" dirty="0"/>
              </a:p>
            </p:txBody>
          </p:sp>
        </mc:Choice>
        <mc:Fallback>
          <p:sp>
            <p:nvSpPr>
              <p:cNvPr id="222211" name="內容版面配置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374650" y="1690688"/>
                <a:ext cx="9350375" cy="4665662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矩形 1"/>
          <p:cNvSpPr/>
          <p:nvPr/>
        </p:nvSpPr>
        <p:spPr>
          <a:xfrm>
            <a:off x="6356067" y="1688585"/>
            <a:ext cx="4316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K=</a:t>
            </a:r>
            <a:r>
              <a:rPr lang="zh-TW" altLang="en-US" dirty="0" smtClean="0"/>
              <a:t>階層數，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=point</a:t>
            </a:r>
            <a:r>
              <a:rPr lang="zh-TW" altLang="en-US" dirty="0" smtClean="0"/>
              <a:t>，</a:t>
            </a:r>
            <a:r>
              <a:rPr lang="en-US" altLang="zh-TW" dirty="0" smtClean="0"/>
              <a:t>T=</a:t>
            </a:r>
            <a:r>
              <a:rPr lang="zh-TW" altLang="en-US" dirty="0" smtClean="0"/>
              <a:t>節點向量，</a:t>
            </a:r>
            <a:r>
              <a:rPr lang="en-US" altLang="zh-TW" dirty="0" smtClean="0"/>
              <a:t>u=</a:t>
            </a:r>
            <a:r>
              <a:rPr lang="zh-TW" altLang="en-US" dirty="0" smtClean="0"/>
              <a:t>參數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9133" y="2308449"/>
            <a:ext cx="4151784" cy="4046849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535" y="3952935"/>
            <a:ext cx="5196422" cy="149145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74650" y="5626407"/>
            <a:ext cx="2475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K=1, n=4, T={0,1,2,3,4,5}</a:t>
            </a:r>
            <a:endParaRPr lang="zh-TW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74650" y="6107172"/>
            <a:ext cx="2650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K=2, n=4, T={0,0,1,2,3,4,4}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716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CD82-D8BB-4D2D-862B-91965EE4FE11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defTabSz="912813"/>
            <a:r>
              <a:rPr lang="en-US" altLang="zh-TW" dirty="0" smtClean="0">
                <a:solidFill>
                  <a:schemeClr val="accent1"/>
                </a:solidFill>
              </a:rPr>
              <a:t>B-spline	</a:t>
            </a:r>
            <a:endParaRPr lang="zh-TW" altLang="en-US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2211" name="內容版面配置區 5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838200" y="1690688"/>
                <a:ext cx="7772400" cy="4648200"/>
              </a:xfrm>
            </p:spPr>
            <p:txBody>
              <a:bodyPr/>
              <a:lstStyle/>
              <a:p>
                <a:pPr marL="271463" indent="-271463" defTabSz="912813"/>
                <a:r>
                  <a:rPr lang="en-US" altLang="zh-TW" dirty="0" smtClean="0"/>
                  <a:t>n=4, k=1, (5</a:t>
                </a:r>
                <a:r>
                  <a:rPr lang="zh-TW" altLang="en-US" dirty="0" smtClean="0"/>
                  <a:t>個點</a:t>
                </a:r>
                <a:r>
                  <a:rPr lang="en-US" altLang="zh-TW" dirty="0" smtClean="0"/>
                  <a:t>)</a:t>
                </a:r>
              </a:p>
              <a:p>
                <a:pPr marL="271463" indent="-271463" defTabSz="912813"/>
                <a:r>
                  <a:rPr lang="zh-TW" altLang="en-US" dirty="0" smtClean="0"/>
                  <a:t>節點向量</a:t>
                </a:r>
                <a:r>
                  <a:rPr lang="en-US" altLang="zh-TW" dirty="0" smtClean="0"/>
                  <a:t>={0,1,2,3,4,5}={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dirty="0" smtClean="0"/>
                  <a:t>,</a:t>
                </a:r>
                <a:r>
                  <a:rPr lang="en-US" altLang="zh-TW" dirty="0" smtClean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dirty="0" smtClean="0"/>
                  <a:t>,</a:t>
                </a:r>
                <a:r>
                  <a:rPr lang="en-US" altLang="zh-TW" dirty="0" smtClean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zh-TW" dirty="0" smtClean="0"/>
                  <a:t>,</a:t>
                </a:r>
                <a:r>
                  <a:rPr lang="en-US" altLang="zh-TW" dirty="0" smtClean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zh-TW" dirty="0" smtClean="0"/>
                  <a:t>,</a:t>
                </a:r>
                <a:r>
                  <a:rPr lang="en-US" altLang="zh-TW" dirty="0" smtClean="0"/>
                  <a:t/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altLang="zh-TW" dirty="0" smtClean="0"/>
                  <a:t>}</a:t>
                </a:r>
              </a:p>
              <a:p>
                <a:pPr marL="271463" indent="-271463" defTabSz="912813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1,  </m:t>
                            </m:r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0,     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altLang="zh-TW" dirty="0" smtClean="0"/>
              </a:p>
              <a:p>
                <a:pPr marL="271463" indent="-271463" defTabSz="912813"/>
                <a:endParaRPr lang="en-US" altLang="zh-TW" dirty="0" smtClean="0"/>
              </a:p>
            </p:txBody>
          </p:sp>
        </mc:Choice>
        <mc:Fallback>
          <p:sp>
            <p:nvSpPr>
              <p:cNvPr id="222211" name="內容版面配置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838200" y="1690688"/>
                <a:ext cx="7772400" cy="4648200"/>
              </a:xfrm>
              <a:blipFill rotWithShape="0">
                <a:blip r:embed="rId2"/>
                <a:stretch>
                  <a:fillRect l="-1412" t="-23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013" y="3777502"/>
            <a:ext cx="1909762" cy="3080497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4700" y="5492750"/>
            <a:ext cx="321945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04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CD82-D8BB-4D2D-862B-91965EE4FE11}" type="slidenum">
              <a:rPr lang="en-US" altLang="zh-TW"/>
              <a:pPr/>
              <a:t>14</a:t>
            </a:fld>
            <a:endParaRPr lang="en-US" altLang="zh-TW" dirty="0"/>
          </a:p>
        </p:txBody>
      </p:sp>
      <p:sp>
        <p:nvSpPr>
          <p:cNvPr id="5" name="標題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defTabSz="912813"/>
            <a:r>
              <a:rPr lang="en-US" altLang="zh-TW" dirty="0" smtClean="0">
                <a:solidFill>
                  <a:schemeClr val="accent1"/>
                </a:solidFill>
              </a:rPr>
              <a:t>B-spline	</a:t>
            </a:r>
            <a:endParaRPr lang="zh-TW" altLang="en-US" dirty="0">
              <a:solidFill>
                <a:schemeClr val="tx2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76557"/>
            <a:ext cx="4192587" cy="2818802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4093108"/>
              </p:ext>
            </p:extLst>
          </p:nvPr>
        </p:nvGraphicFramePr>
        <p:xfrm>
          <a:off x="5718176" y="2405591"/>
          <a:ext cx="4597398" cy="2966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822"/>
                <a:gridCol w="510822"/>
                <a:gridCol w="510822"/>
                <a:gridCol w="510822"/>
                <a:gridCol w="510822"/>
                <a:gridCol w="510822"/>
                <a:gridCol w="510822"/>
                <a:gridCol w="510822"/>
                <a:gridCol w="510822"/>
              </a:tblGrid>
              <a:tr h="49441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41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41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41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41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41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直線單箭頭接點 8"/>
          <p:cNvCxnSpPr/>
          <p:nvPr/>
        </p:nvCxnSpPr>
        <p:spPr>
          <a:xfrm flipV="1">
            <a:off x="10315575" y="5357813"/>
            <a:ext cx="1028700" cy="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10829925" y="4988481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u</a:t>
            </a:r>
            <a:endParaRPr lang="zh-TW" altLang="en-US" dirty="0"/>
          </a:p>
        </p:txBody>
      </p:sp>
      <p:sp>
        <p:nvSpPr>
          <p:cNvPr id="16" name="橢圓 15"/>
          <p:cNvSpPr/>
          <p:nvPr/>
        </p:nvSpPr>
        <p:spPr>
          <a:xfrm>
            <a:off x="5550444" y="4790003"/>
            <a:ext cx="271462" cy="24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6072631" y="4547116"/>
            <a:ext cx="271462" cy="24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7658894" y="4241007"/>
            <a:ext cx="271462" cy="24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6605985" y="4275178"/>
            <a:ext cx="271462" cy="24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7077077" y="3564514"/>
            <a:ext cx="271462" cy="24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矩形 16"/>
              <p:cNvSpPr/>
              <p:nvPr/>
            </p:nvSpPr>
            <p:spPr>
              <a:xfrm>
                <a:off x="5245841" y="4483894"/>
                <a:ext cx="4658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5841" y="4483894"/>
                <a:ext cx="465832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矩形 22"/>
              <p:cNvSpPr/>
              <p:nvPr/>
            </p:nvSpPr>
            <p:spPr>
              <a:xfrm>
                <a:off x="5812355" y="4211956"/>
                <a:ext cx="43378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23" name="矩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355" y="4211956"/>
                <a:ext cx="433786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矩形 24"/>
              <p:cNvSpPr/>
              <p:nvPr/>
            </p:nvSpPr>
            <p:spPr>
              <a:xfrm>
                <a:off x="6342109" y="3905846"/>
                <a:ext cx="43378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25" name="矩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109" y="3905846"/>
                <a:ext cx="43378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矩形 25"/>
              <p:cNvSpPr/>
              <p:nvPr/>
            </p:nvSpPr>
            <p:spPr>
              <a:xfrm>
                <a:off x="6758086" y="3195182"/>
                <a:ext cx="43378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8086" y="3195182"/>
                <a:ext cx="433786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矩形 26"/>
              <p:cNvSpPr/>
              <p:nvPr/>
            </p:nvSpPr>
            <p:spPr>
              <a:xfrm>
                <a:off x="7369646" y="3871675"/>
                <a:ext cx="43378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>
          <p:sp>
            <p:nvSpPr>
              <p:cNvPr id="27" name="矩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646" y="3871675"/>
                <a:ext cx="433786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矩形 21"/>
          <p:cNvSpPr/>
          <p:nvPr/>
        </p:nvSpPr>
        <p:spPr>
          <a:xfrm>
            <a:off x="5599888" y="542710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0</a:t>
            </a:r>
            <a:endParaRPr lang="zh-TW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7082251" y="542710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6057519" y="542710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6536940" y="542710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7629937" y="542817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33" name="手繪多邊形 32"/>
          <p:cNvSpPr/>
          <p:nvPr/>
        </p:nvSpPr>
        <p:spPr>
          <a:xfrm>
            <a:off x="5829300" y="3657600"/>
            <a:ext cx="2500313" cy="1216965"/>
          </a:xfrm>
          <a:custGeom>
            <a:avLst/>
            <a:gdLst>
              <a:gd name="connsiteX0" fmla="*/ 0 w 2500313"/>
              <a:gd name="connsiteY0" fmla="*/ 1214438 h 1216965"/>
              <a:gd name="connsiteX1" fmla="*/ 385763 w 2500313"/>
              <a:gd name="connsiteY1" fmla="*/ 1200150 h 1216965"/>
              <a:gd name="connsiteX2" fmla="*/ 414338 w 2500313"/>
              <a:gd name="connsiteY2" fmla="*/ 1114425 h 1216965"/>
              <a:gd name="connsiteX3" fmla="*/ 400050 w 2500313"/>
              <a:gd name="connsiteY3" fmla="*/ 1071563 h 1216965"/>
              <a:gd name="connsiteX4" fmla="*/ 814388 w 2500313"/>
              <a:gd name="connsiteY4" fmla="*/ 1014413 h 1216965"/>
              <a:gd name="connsiteX5" fmla="*/ 871538 w 2500313"/>
              <a:gd name="connsiteY5" fmla="*/ 1028700 h 1216965"/>
              <a:gd name="connsiteX6" fmla="*/ 957263 w 2500313"/>
              <a:gd name="connsiteY6" fmla="*/ 728663 h 1216965"/>
              <a:gd name="connsiteX7" fmla="*/ 1443038 w 2500313"/>
              <a:gd name="connsiteY7" fmla="*/ 714375 h 1216965"/>
              <a:gd name="connsiteX8" fmla="*/ 1414463 w 2500313"/>
              <a:gd name="connsiteY8" fmla="*/ 600075 h 1216965"/>
              <a:gd name="connsiteX9" fmla="*/ 1400175 w 2500313"/>
              <a:gd name="connsiteY9" fmla="*/ 557213 h 1216965"/>
              <a:gd name="connsiteX10" fmla="*/ 1414463 w 2500313"/>
              <a:gd name="connsiteY10" fmla="*/ 271463 h 1216965"/>
              <a:gd name="connsiteX11" fmla="*/ 1428750 w 2500313"/>
              <a:gd name="connsiteY11" fmla="*/ 214313 h 1216965"/>
              <a:gd name="connsiteX12" fmla="*/ 1443038 w 2500313"/>
              <a:gd name="connsiteY12" fmla="*/ 0 h 1216965"/>
              <a:gd name="connsiteX13" fmla="*/ 1757363 w 2500313"/>
              <a:gd name="connsiteY13" fmla="*/ 14288 h 1216965"/>
              <a:gd name="connsiteX14" fmla="*/ 1814513 w 2500313"/>
              <a:gd name="connsiteY14" fmla="*/ 28575 h 1216965"/>
              <a:gd name="connsiteX15" fmla="*/ 1943100 w 2500313"/>
              <a:gd name="connsiteY15" fmla="*/ 42863 h 1216965"/>
              <a:gd name="connsiteX16" fmla="*/ 1943100 w 2500313"/>
              <a:gd name="connsiteY16" fmla="*/ 457200 h 1216965"/>
              <a:gd name="connsiteX17" fmla="*/ 1957388 w 2500313"/>
              <a:gd name="connsiteY17" fmla="*/ 742950 h 1216965"/>
              <a:gd name="connsiteX18" fmla="*/ 2043113 w 2500313"/>
              <a:gd name="connsiteY18" fmla="*/ 757238 h 1216965"/>
              <a:gd name="connsiteX19" fmla="*/ 2500313 w 2500313"/>
              <a:gd name="connsiteY19" fmla="*/ 757238 h 1216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500313" h="1216965">
                <a:moveTo>
                  <a:pt x="0" y="1214438"/>
                </a:moveTo>
                <a:cubicBezTo>
                  <a:pt x="128588" y="1209675"/>
                  <a:pt x="260680" y="1230343"/>
                  <a:pt x="385763" y="1200150"/>
                </a:cubicBezTo>
                <a:cubicBezTo>
                  <a:pt x="415043" y="1193082"/>
                  <a:pt x="414338" y="1114425"/>
                  <a:pt x="414338" y="1114425"/>
                </a:cubicBezTo>
                <a:cubicBezTo>
                  <a:pt x="409575" y="1100138"/>
                  <a:pt x="400050" y="1086623"/>
                  <a:pt x="400050" y="1071563"/>
                </a:cubicBezTo>
                <a:cubicBezTo>
                  <a:pt x="400050" y="867836"/>
                  <a:pt x="612371" y="1007198"/>
                  <a:pt x="814388" y="1014413"/>
                </a:cubicBezTo>
                <a:cubicBezTo>
                  <a:pt x="833438" y="1019175"/>
                  <a:pt x="852053" y="1031136"/>
                  <a:pt x="871538" y="1028700"/>
                </a:cubicBezTo>
                <a:cubicBezTo>
                  <a:pt x="1039214" y="1007740"/>
                  <a:pt x="801954" y="814946"/>
                  <a:pt x="957263" y="728663"/>
                </a:cubicBezTo>
                <a:cubicBezTo>
                  <a:pt x="1098872" y="649991"/>
                  <a:pt x="1281113" y="719138"/>
                  <a:pt x="1443038" y="714375"/>
                </a:cubicBezTo>
                <a:cubicBezTo>
                  <a:pt x="1410378" y="616399"/>
                  <a:pt x="1448945" y="738003"/>
                  <a:pt x="1414463" y="600075"/>
                </a:cubicBezTo>
                <a:cubicBezTo>
                  <a:pt x="1410810" y="585464"/>
                  <a:pt x="1404938" y="571500"/>
                  <a:pt x="1400175" y="557213"/>
                </a:cubicBezTo>
                <a:cubicBezTo>
                  <a:pt x="1404938" y="461963"/>
                  <a:pt x="1406543" y="366503"/>
                  <a:pt x="1414463" y="271463"/>
                </a:cubicBezTo>
                <a:cubicBezTo>
                  <a:pt x="1416094" y="251895"/>
                  <a:pt x="1426694" y="233841"/>
                  <a:pt x="1428750" y="214313"/>
                </a:cubicBezTo>
                <a:cubicBezTo>
                  <a:pt x="1436245" y="143110"/>
                  <a:pt x="1438275" y="71438"/>
                  <a:pt x="1443038" y="0"/>
                </a:cubicBezTo>
                <a:cubicBezTo>
                  <a:pt x="1547813" y="4763"/>
                  <a:pt x="1652789" y="6244"/>
                  <a:pt x="1757363" y="14288"/>
                </a:cubicBezTo>
                <a:cubicBezTo>
                  <a:pt x="1776941" y="15794"/>
                  <a:pt x="1795105" y="25589"/>
                  <a:pt x="1814513" y="28575"/>
                </a:cubicBezTo>
                <a:cubicBezTo>
                  <a:pt x="1857138" y="35133"/>
                  <a:pt x="1900238" y="38100"/>
                  <a:pt x="1943100" y="42863"/>
                </a:cubicBezTo>
                <a:cubicBezTo>
                  <a:pt x="1975987" y="305951"/>
                  <a:pt x="1943100" y="-10101"/>
                  <a:pt x="1943100" y="457200"/>
                </a:cubicBezTo>
                <a:cubicBezTo>
                  <a:pt x="1943100" y="552569"/>
                  <a:pt x="1927230" y="652475"/>
                  <a:pt x="1957388" y="742950"/>
                </a:cubicBezTo>
                <a:cubicBezTo>
                  <a:pt x="1966549" y="770433"/>
                  <a:pt x="2014154" y="756476"/>
                  <a:pt x="2043113" y="757238"/>
                </a:cubicBezTo>
                <a:cubicBezTo>
                  <a:pt x="2195460" y="761247"/>
                  <a:pt x="2347913" y="757238"/>
                  <a:pt x="2500313" y="75723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9675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B-spline	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K=2,n=4</a:t>
                </a:r>
              </a:p>
              <a:p>
                <a:r>
                  <a:rPr lang="en-US" altLang="zh-TW" dirty="0" smtClean="0"/>
                  <a:t>T={0,0,1,2,3,4,4</a:t>
                </a:r>
                <a:r>
                  <a:rPr lang="en-US" altLang="zh-TW" dirty="0" smtClean="0"/>
                  <a:t>}={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TW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TW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zh-TW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zh-TW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altLang="zh-TW" dirty="0" smtClean="0"/>
                  <a:t>}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i="1"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zh-TW" alt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1,  </m:t>
                            </m:r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</m:sSub>
                          </m:e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0,     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9563" y="2005806"/>
            <a:ext cx="2533650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930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B-spline	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71463" indent="-271463" defTabSz="912813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+1,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 smtClean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60265"/>
            <a:ext cx="3571875" cy="359727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75" y="2874566"/>
            <a:ext cx="3093003" cy="348297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4877" y="2760265"/>
            <a:ext cx="5206321" cy="315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024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ARMA(</a:t>
            </a:r>
            <a:r>
              <a:rPr lang="zh-TW" altLang="en-US" dirty="0" smtClean="0">
                <a:solidFill>
                  <a:schemeClr val="accent1"/>
                </a:solidFill>
              </a:rPr>
              <a:t>自回歸滑動平均模型</a:t>
            </a:r>
            <a:r>
              <a:rPr lang="en-US" altLang="zh-TW" dirty="0" smtClean="0">
                <a:solidFill>
                  <a:schemeClr val="accent1"/>
                </a:solidFill>
              </a:rPr>
              <a:t>)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ARMA(</a:t>
            </a:r>
            <a:r>
              <a:rPr lang="en-US" altLang="zh-TW" i="1" dirty="0" err="1"/>
              <a:t>p</a:t>
            </a:r>
            <a:r>
              <a:rPr lang="en-US" altLang="zh-TW" dirty="0" err="1"/>
              <a:t>,</a:t>
            </a:r>
            <a:r>
              <a:rPr lang="en-US" altLang="zh-TW" i="1" dirty="0" err="1"/>
              <a:t>q</a:t>
            </a:r>
            <a:r>
              <a:rPr lang="en-US" altLang="zh-TW" dirty="0"/>
              <a:t>)</a:t>
            </a:r>
            <a:r>
              <a:rPr lang="zh-TW" altLang="en-US" dirty="0"/>
              <a:t>模型中包含了</a:t>
            </a:r>
            <a:r>
              <a:rPr lang="en-US" altLang="zh-TW" i="1" dirty="0"/>
              <a:t>p</a:t>
            </a:r>
            <a:r>
              <a:rPr lang="zh-TW" altLang="en-US" dirty="0"/>
              <a:t>個自回歸項和</a:t>
            </a:r>
            <a:r>
              <a:rPr lang="en-US" altLang="zh-TW" i="1" dirty="0"/>
              <a:t>q</a:t>
            </a:r>
            <a:r>
              <a:rPr lang="zh-TW" altLang="en-US" dirty="0"/>
              <a:t>個移動平均</a:t>
            </a:r>
            <a:r>
              <a:rPr lang="zh-TW" altLang="en-US" dirty="0" smtClean="0"/>
              <a:t>項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43163"/>
            <a:ext cx="5693797" cy="124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1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1"/>
                </a:solidFill>
              </a:rPr>
              <a:t>Introduction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推算未加權之方法</a:t>
            </a:r>
            <a:endParaRPr lang="en-US" altLang="zh-TW" dirty="0" smtClean="0"/>
          </a:p>
          <a:p>
            <a:r>
              <a:rPr lang="en-US" altLang="zh-TW" dirty="0" smtClean="0"/>
              <a:t>Forecast Model</a:t>
            </a:r>
          </a:p>
          <a:p>
            <a:pPr marL="0" indent="0">
              <a:buNone/>
            </a:pPr>
            <a:r>
              <a:rPr lang="en-US" altLang="zh-TW" dirty="0" smtClean="0"/>
              <a:t>     (1)B-spline</a:t>
            </a:r>
          </a:p>
          <a:p>
            <a:pPr marL="0" indent="0">
              <a:buNone/>
            </a:pPr>
            <a:r>
              <a:rPr lang="en-US" altLang="zh-TW" dirty="0" smtClean="0"/>
              <a:t>     (2)ARMA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9935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solidFill>
                  <a:schemeClr val="accent1"/>
                </a:solidFill>
              </a:rPr>
              <a:t>Timetable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70797" y="1825625"/>
            <a:ext cx="8450405" cy="4732585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xmlns="" val="206356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chemeClr val="accent1"/>
                </a:solidFill>
              </a:rPr>
              <a:t>資料來源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所有資料均取自「大學考試分發委員會」</a:t>
            </a:r>
            <a:endParaRPr lang="zh-TW" altLang="en-US" sz="3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208905" y="2089468"/>
            <a:ext cx="5318125" cy="41994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6173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52D6-2D8E-4345-9EBD-A19973A440A6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defTabSz="912813"/>
            <a:r>
              <a:rPr lang="zh-TW" altLang="en-US" dirty="0">
                <a:solidFill>
                  <a:schemeClr val="accent1"/>
                </a:solidFill>
              </a:rPr>
              <a:t>以中山大學應用數學系 </a:t>
            </a:r>
            <a:br>
              <a:rPr lang="zh-TW" altLang="en-US" dirty="0">
                <a:solidFill>
                  <a:schemeClr val="accent1"/>
                </a:solidFill>
              </a:rPr>
            </a:br>
            <a:r>
              <a:rPr lang="en-US" altLang="zh-TW" dirty="0">
                <a:solidFill>
                  <a:schemeClr val="accent1"/>
                </a:solidFill>
              </a:rPr>
              <a:t>2007</a:t>
            </a:r>
            <a:r>
              <a:rPr lang="zh-TW" altLang="en-US" dirty="0">
                <a:solidFill>
                  <a:schemeClr val="accent1"/>
                </a:solidFill>
              </a:rPr>
              <a:t>年錄取標準為例</a:t>
            </a:r>
          </a:p>
        </p:txBody>
      </p:sp>
      <p:sp>
        <p:nvSpPr>
          <p:cNvPr id="217091" name="內容版面配置區 5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1463" indent="-271463" defTabSz="912813"/>
            <a:r>
              <a:rPr lang="zh-TW" altLang="en-US" dirty="0"/>
              <a:t>原始加權分數為：</a:t>
            </a:r>
            <a:r>
              <a:rPr lang="en-US" altLang="zh-TW" dirty="0"/>
              <a:t>267.09</a:t>
            </a:r>
          </a:p>
          <a:p>
            <a:pPr marL="271463" indent="-271463" defTabSz="912813"/>
            <a:r>
              <a:rPr lang="zh-TW" altLang="en-US" dirty="0"/>
              <a:t>加權科目為</a:t>
            </a:r>
            <a:endParaRPr lang="en-US" altLang="zh-TW" dirty="0"/>
          </a:p>
          <a:p>
            <a:pPr marL="639763" lvl="1" indent="-271463" defTabSz="912813"/>
            <a:r>
              <a:rPr lang="zh-TW" altLang="en-US" dirty="0"/>
              <a:t>英文 * </a:t>
            </a:r>
            <a:r>
              <a:rPr lang="en-US" altLang="zh-TW" dirty="0"/>
              <a:t>1.5 </a:t>
            </a:r>
          </a:p>
          <a:p>
            <a:pPr marL="639763" lvl="1" indent="-271463" defTabSz="912813"/>
            <a:r>
              <a:rPr lang="zh-TW" altLang="en-US" dirty="0"/>
              <a:t>數學甲 * </a:t>
            </a:r>
            <a:r>
              <a:rPr lang="en-US" altLang="zh-TW" dirty="0"/>
              <a:t>2 </a:t>
            </a:r>
          </a:p>
          <a:p>
            <a:pPr marL="639763" lvl="1" indent="-271463" defTabSz="912813"/>
            <a:r>
              <a:rPr lang="zh-TW" altLang="en-US" dirty="0"/>
              <a:t>物理 * </a:t>
            </a:r>
            <a:r>
              <a:rPr lang="en-US" altLang="zh-TW" dirty="0"/>
              <a:t>1.5</a:t>
            </a:r>
          </a:p>
        </p:txBody>
      </p:sp>
      <p:pic>
        <p:nvPicPr>
          <p:cNvPr id="21709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02000" y="2692647"/>
            <a:ext cx="7835900" cy="384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4219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D1ACD-56B4-4C83-8B13-E932734E4CD3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defTabSz="912813"/>
            <a:r>
              <a:rPr lang="zh-TW" altLang="en-US" dirty="0">
                <a:solidFill>
                  <a:schemeClr val="accent1"/>
                </a:solidFill>
              </a:rPr>
              <a:t>英文成績</a:t>
            </a:r>
          </a:p>
        </p:txBody>
      </p:sp>
      <p:sp>
        <p:nvSpPr>
          <p:cNvPr id="218115" name="內容版面配置區 5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1463" indent="-271463" defTabSz="912813"/>
            <a:r>
              <a:rPr lang="zh-TW" altLang="en-US" dirty="0"/>
              <a:t>假設</a:t>
            </a:r>
            <a:r>
              <a:rPr lang="zh-TW" altLang="en-US" u="sng" dirty="0">
                <a:solidFill>
                  <a:schemeClr val="hlink"/>
                </a:solidFill>
              </a:rPr>
              <a:t>考生此三科實力相同，其百分位相同</a:t>
            </a:r>
            <a:endParaRPr lang="en-US" altLang="zh-TW" u="sng" dirty="0">
              <a:solidFill>
                <a:schemeClr val="hlink"/>
              </a:solidFill>
            </a:endParaRPr>
          </a:p>
          <a:p>
            <a:pPr marL="271463" indent="-271463" defTabSz="912813"/>
            <a:r>
              <a:rPr lang="zh-TW" altLang="en-US" dirty="0"/>
              <a:t>出百分位，使其三科加權分數為該系標準</a:t>
            </a:r>
            <a:endParaRPr lang="en-US" altLang="zh-TW" dirty="0"/>
          </a:p>
          <a:p>
            <a:pPr marL="271463" indent="-271463" defTabSz="912813"/>
            <a:r>
              <a:rPr lang="zh-TW" altLang="en-US" dirty="0"/>
              <a:t>百分位為</a:t>
            </a:r>
            <a:r>
              <a:rPr lang="en-US" altLang="zh-TW" dirty="0"/>
              <a:t>20.81%</a:t>
            </a:r>
            <a:r>
              <a:rPr lang="zh-TW" altLang="en-US" dirty="0"/>
              <a:t>時，英文</a:t>
            </a:r>
            <a:r>
              <a:rPr lang="en-US" altLang="zh-TW" dirty="0"/>
              <a:t>50.29 (</a:t>
            </a:r>
            <a:r>
              <a:rPr lang="zh-TW" altLang="en-US" dirty="0"/>
              <a:t>以線性內插計算）</a:t>
            </a:r>
          </a:p>
          <a:p>
            <a:pPr marL="271463" indent="-271463" defTabSz="912813"/>
            <a:endParaRPr lang="zh-TW" altLang="en-US" dirty="0"/>
          </a:p>
        </p:txBody>
      </p:sp>
      <p:pic>
        <p:nvPicPr>
          <p:cNvPr id="2181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6699" y="3957569"/>
            <a:ext cx="6354765" cy="276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6699" y="3403238"/>
            <a:ext cx="6354764" cy="58413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5590" y="4541701"/>
            <a:ext cx="4051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>
                <a:solidFill>
                  <a:srgbClr val="C00000"/>
                </a:solidFill>
              </a:rPr>
              <a:t>50 + (51-50)*(21.09-20.81)/(21.09-20.15)</a:t>
            </a:r>
            <a:endParaRPr lang="zh-TW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688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E656-C81D-4199-8F3C-6B5466E963A1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defTabSz="912813"/>
            <a:r>
              <a:rPr lang="zh-TW" altLang="en-US" dirty="0">
                <a:solidFill>
                  <a:schemeClr val="accent1"/>
                </a:solidFill>
              </a:rPr>
              <a:t>數學甲成績</a:t>
            </a:r>
          </a:p>
        </p:txBody>
      </p:sp>
      <p:sp>
        <p:nvSpPr>
          <p:cNvPr id="219139" name="內容版面配置區 5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1463" indent="-271463" defTabSz="912813"/>
            <a:endParaRPr lang="en-US" altLang="zh-TW"/>
          </a:p>
          <a:p>
            <a:pPr marL="271463" indent="-271463" defTabSz="912813"/>
            <a:r>
              <a:rPr lang="zh-TW" altLang="en-US"/>
              <a:t>百分位為</a:t>
            </a:r>
            <a:r>
              <a:rPr lang="en-US" altLang="zh-TW"/>
              <a:t>20.81%</a:t>
            </a:r>
            <a:r>
              <a:rPr lang="zh-TW" altLang="en-US"/>
              <a:t>時，數學甲</a:t>
            </a:r>
            <a:r>
              <a:rPr lang="en-US" altLang="zh-TW"/>
              <a:t>53.44(</a:t>
            </a:r>
            <a:r>
              <a:rPr lang="zh-TW" altLang="en-US"/>
              <a:t>以線性內插計算）</a:t>
            </a:r>
          </a:p>
          <a:p>
            <a:pPr marL="271463" indent="-271463" defTabSz="912813"/>
            <a:endParaRPr lang="zh-TW" altLang="en-US"/>
          </a:p>
        </p:txBody>
      </p:sp>
      <p:pic>
        <p:nvPicPr>
          <p:cNvPr id="2191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46579" y="2959101"/>
            <a:ext cx="7401083" cy="321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8377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DC54-4A81-4DBD-8882-D9E44F1FB227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defTabSz="912813"/>
            <a:r>
              <a:rPr lang="zh-TW" altLang="en-US" dirty="0">
                <a:solidFill>
                  <a:schemeClr val="accent1"/>
                </a:solidFill>
              </a:rPr>
              <a:t>物理成績</a:t>
            </a:r>
          </a:p>
        </p:txBody>
      </p:sp>
      <p:sp>
        <p:nvSpPr>
          <p:cNvPr id="220163" name="內容版面配置區 5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1463" indent="-271463" defTabSz="912813"/>
            <a:endParaRPr lang="en-US" altLang="zh-TW" dirty="0"/>
          </a:p>
          <a:p>
            <a:pPr marL="271463" indent="-271463" defTabSz="912813"/>
            <a:r>
              <a:rPr lang="zh-TW" altLang="en-US" dirty="0" smtClean="0"/>
              <a:t>百分位為</a:t>
            </a:r>
            <a:r>
              <a:rPr lang="en-US" altLang="zh-TW" dirty="0" smtClean="0"/>
              <a:t>20.81%</a:t>
            </a:r>
            <a:r>
              <a:rPr lang="zh-TW" altLang="en-US" dirty="0" smtClean="0"/>
              <a:t>時</a:t>
            </a:r>
            <a:r>
              <a:rPr lang="zh-TW" altLang="en-US" dirty="0"/>
              <a:t>，物理</a:t>
            </a:r>
            <a:r>
              <a:rPr lang="en-US" altLang="zh-TW" dirty="0"/>
              <a:t>56.52(</a:t>
            </a:r>
            <a:r>
              <a:rPr lang="zh-TW" altLang="en-US" dirty="0"/>
              <a:t>以線性內插計算）</a:t>
            </a:r>
          </a:p>
          <a:p>
            <a:pPr marL="271463" indent="-271463" defTabSz="912813"/>
            <a:endParaRPr lang="en-US" altLang="zh-TW" dirty="0"/>
          </a:p>
          <a:p>
            <a:pPr marL="271463" indent="-271463" defTabSz="912813"/>
            <a:endParaRPr lang="en-US" altLang="zh-TW" dirty="0"/>
          </a:p>
          <a:p>
            <a:pPr marL="271463" indent="-271463" defTabSz="912813"/>
            <a:endParaRPr lang="en-US" altLang="zh-TW" dirty="0"/>
          </a:p>
          <a:p>
            <a:pPr marL="271463" indent="-271463" defTabSz="912813"/>
            <a:endParaRPr lang="en-US" altLang="zh-TW" dirty="0"/>
          </a:p>
          <a:p>
            <a:pPr marL="271463" indent="-271463" defTabSz="912813"/>
            <a:endParaRPr lang="en-US" altLang="zh-TW" dirty="0"/>
          </a:p>
          <a:p>
            <a:pPr marL="271463" indent="-271463" defTabSz="912813"/>
            <a:endParaRPr lang="en-US" altLang="zh-TW" dirty="0"/>
          </a:p>
          <a:p>
            <a:pPr marL="271463" indent="-271463" defTabSz="912813"/>
            <a:endParaRPr lang="en-US" altLang="zh-TW" dirty="0"/>
          </a:p>
        </p:txBody>
      </p:sp>
      <p:pic>
        <p:nvPicPr>
          <p:cNvPr id="2201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6891" y="2959100"/>
            <a:ext cx="7401085" cy="321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1455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6669E-582D-4826-B178-298CF879E997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defTabSz="912813"/>
            <a:r>
              <a:rPr lang="zh-TW" altLang="en-US" dirty="0">
                <a:solidFill>
                  <a:schemeClr val="accent1"/>
                </a:solidFill>
              </a:rPr>
              <a:t>推算未加權分數</a:t>
            </a:r>
          </a:p>
        </p:txBody>
      </p:sp>
      <p:sp>
        <p:nvSpPr>
          <p:cNvPr id="221187" name="內容版面配置區 5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marL="271463" indent="-271463" defTabSz="912813"/>
            <a:r>
              <a:rPr lang="zh-TW" altLang="en-US" dirty="0"/>
              <a:t> </a:t>
            </a:r>
            <a:r>
              <a:rPr lang="en-US" altLang="zh-TW" dirty="0"/>
              <a:t>50.29</a:t>
            </a:r>
            <a:r>
              <a:rPr lang="zh-TW" altLang="en-US" dirty="0"/>
              <a:t> </a:t>
            </a:r>
            <a:r>
              <a:rPr lang="en-US" altLang="zh-TW" dirty="0"/>
              <a:t>(</a:t>
            </a:r>
            <a:r>
              <a:rPr lang="zh-TW" altLang="en-US" dirty="0"/>
              <a:t>英文</a:t>
            </a:r>
            <a:r>
              <a:rPr lang="en-US" altLang="zh-TW" dirty="0"/>
              <a:t>)* 1.5 + 53.44(</a:t>
            </a:r>
            <a:r>
              <a:rPr lang="zh-TW" altLang="en-US" dirty="0"/>
              <a:t>數學甲</a:t>
            </a:r>
            <a:r>
              <a:rPr lang="en-US" altLang="zh-TW" dirty="0"/>
              <a:t>) *</a:t>
            </a:r>
            <a:r>
              <a:rPr lang="zh-TW" altLang="en-US" dirty="0"/>
              <a:t> </a:t>
            </a:r>
            <a:r>
              <a:rPr lang="en-US" altLang="zh-TW" dirty="0"/>
              <a:t>2 + 56.52(</a:t>
            </a:r>
            <a:r>
              <a:rPr lang="zh-TW" altLang="en-US" dirty="0"/>
              <a:t>物理</a:t>
            </a:r>
            <a:r>
              <a:rPr lang="en-US" altLang="zh-TW" dirty="0"/>
              <a:t>) *</a:t>
            </a:r>
            <a:r>
              <a:rPr lang="zh-TW" altLang="en-US" dirty="0"/>
              <a:t> </a:t>
            </a:r>
            <a:r>
              <a:rPr lang="en-US" altLang="zh-TW" dirty="0"/>
              <a:t>1.5 = 267.10  (</a:t>
            </a:r>
            <a:r>
              <a:rPr lang="zh-TW" altLang="en-US" dirty="0"/>
              <a:t>錄取標準，每科計算誤差在</a:t>
            </a:r>
            <a:r>
              <a:rPr lang="en-US" altLang="zh-TW" dirty="0"/>
              <a:t>0.01</a:t>
            </a:r>
            <a:r>
              <a:rPr lang="zh-TW" altLang="en-US" dirty="0"/>
              <a:t>以下</a:t>
            </a:r>
            <a:r>
              <a:rPr lang="en-US" altLang="zh-TW" dirty="0"/>
              <a:t>)</a:t>
            </a:r>
          </a:p>
          <a:p>
            <a:pPr marL="271463" indent="-271463" defTabSz="912813"/>
            <a:endParaRPr lang="zh-TW" altLang="en-US" dirty="0"/>
          </a:p>
          <a:p>
            <a:pPr marL="271463" indent="-271463" defTabSz="912813"/>
            <a:r>
              <a:rPr lang="zh-TW" altLang="en-US" dirty="0"/>
              <a:t>將各科於此百分位的成績相加，此為推算未加權成績</a:t>
            </a:r>
            <a:endParaRPr lang="en-US" altLang="zh-TW" dirty="0"/>
          </a:p>
          <a:p>
            <a:pPr marL="271463" indent="-271463" defTabSz="912813">
              <a:buNone/>
            </a:pPr>
            <a:r>
              <a:rPr lang="zh-TW" altLang="en-US" dirty="0"/>
              <a:t>  </a:t>
            </a:r>
            <a:r>
              <a:rPr lang="en-US" altLang="zh-TW" dirty="0"/>
              <a:t>50.29 + 53.44 + 56.52 = 160.25 </a:t>
            </a:r>
          </a:p>
          <a:p>
            <a:pPr marL="271463" indent="-271463" defTabSz="912813">
              <a:buNone/>
            </a:pPr>
            <a:r>
              <a:rPr lang="zh-TW" altLang="en-US" dirty="0"/>
              <a:t> （三科計算誤差在</a:t>
            </a:r>
            <a:r>
              <a:rPr lang="en-US" altLang="zh-TW" dirty="0"/>
              <a:t>0.03</a:t>
            </a:r>
            <a:r>
              <a:rPr lang="zh-TW" altLang="en-US" dirty="0"/>
              <a:t>以下</a:t>
            </a:r>
            <a:r>
              <a:rPr lang="en-US" altLang="zh-TW" dirty="0"/>
              <a:t>)</a:t>
            </a:r>
          </a:p>
          <a:p>
            <a:pPr marL="271463" indent="-271463" defTabSz="912813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8156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372</Words>
  <Application>Microsoft Office PowerPoint</Application>
  <PresentationFormat>自訂</PresentationFormat>
  <Paragraphs>82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佈景主題</vt:lpstr>
      <vt:lpstr>大學落點預測</vt:lpstr>
      <vt:lpstr>Introduction</vt:lpstr>
      <vt:lpstr>Timetable</vt:lpstr>
      <vt:lpstr>資料來源</vt:lpstr>
      <vt:lpstr>以中山大學應用數學系  2007年錄取標準為例</vt:lpstr>
      <vt:lpstr>英文成績</vt:lpstr>
      <vt:lpstr>數學甲成績</vt:lpstr>
      <vt:lpstr>物理成績</vt:lpstr>
      <vt:lpstr>推算未加權分數</vt:lpstr>
      <vt:lpstr>推算未加權百分位</vt:lpstr>
      <vt:lpstr>單科百分位</vt:lpstr>
      <vt:lpstr>B-spline </vt:lpstr>
      <vt:lpstr>B-spline </vt:lpstr>
      <vt:lpstr>B-spline </vt:lpstr>
      <vt:lpstr>B-spline </vt:lpstr>
      <vt:lpstr>B-spline </vt:lpstr>
      <vt:lpstr>ARMA(自回歸滑動平均模型)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大學落點預測</dc:title>
  <dc:creator>shiujj</dc:creator>
  <cp:lastModifiedBy>admin</cp:lastModifiedBy>
  <cp:revision>18</cp:revision>
  <dcterms:created xsi:type="dcterms:W3CDTF">2013-08-08T12:12:14Z</dcterms:created>
  <dcterms:modified xsi:type="dcterms:W3CDTF">2013-08-09T05:57:55Z</dcterms:modified>
</cp:coreProperties>
</file>