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77" r:id="rId3"/>
    <p:sldId id="401" r:id="rId4"/>
    <p:sldId id="402" r:id="rId5"/>
    <p:sldId id="404" r:id="rId6"/>
    <p:sldId id="405" r:id="rId7"/>
    <p:sldId id="406" r:id="rId8"/>
    <p:sldId id="407" r:id="rId9"/>
    <p:sldId id="408" r:id="rId10"/>
    <p:sldId id="409" r:id="rId11"/>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中等深淺樣式 4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1" autoAdjust="0"/>
    <p:restoredTop sz="94660"/>
  </p:normalViewPr>
  <p:slideViewPr>
    <p:cSldViewPr snapToGrid="0">
      <p:cViewPr varScale="1">
        <p:scale>
          <a:sx n="115" d="100"/>
          <a:sy n="115" d="100"/>
        </p:scale>
        <p:origin x="43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807D48-2AB8-5C4B-8F47-9ED0EA5E921C}" type="datetimeFigureOut">
              <a:rPr kumimoji="1" lang="zh-TW" altLang="en-US" smtClean="0"/>
              <a:t>2022/3/1</a:t>
            </a:fld>
            <a:endParaRPr kumimoji="1"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zh-TW" altLang="en-US"/>
              <a:t>編輯母片文字樣式
第二層
第三層
第四層
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BB5A20-AB47-424F-A431-A6E616E1DA6D}" type="slidenum">
              <a:rPr kumimoji="1" lang="zh-TW" altLang="en-US" smtClean="0"/>
              <a:t>‹#›</a:t>
            </a:fld>
            <a:endParaRPr kumimoji="1" lang="zh-TW" altLang="en-US"/>
          </a:p>
        </p:txBody>
      </p:sp>
    </p:spTree>
    <p:extLst>
      <p:ext uri="{BB962C8B-B14F-4D97-AF65-F5344CB8AC3E}">
        <p14:creationId xmlns:p14="http://schemas.microsoft.com/office/powerpoint/2010/main" val="2187116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018CF69-B94F-41EF-B44B-5A23E69EE08F}"/>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8694E246-5B84-40A5-9198-A6478B53DA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61EC9A6A-81D9-4024-8732-81AD65077381}"/>
              </a:ext>
            </a:extLst>
          </p:cNvPr>
          <p:cNvSpPr>
            <a:spLocks noGrp="1"/>
          </p:cNvSpPr>
          <p:nvPr>
            <p:ph type="dt" sz="half" idx="10"/>
          </p:nvPr>
        </p:nvSpPr>
        <p:spPr/>
        <p:txBody>
          <a:bodyPr/>
          <a:lstStyle/>
          <a:p>
            <a:fld id="{CB42E98C-ACD1-4F21-B7D7-C715BE9B2230}" type="datetimeFigureOut">
              <a:rPr lang="zh-TW" altLang="en-US" smtClean="0"/>
              <a:t>2022/3/1</a:t>
            </a:fld>
            <a:endParaRPr lang="zh-TW" altLang="en-US"/>
          </a:p>
        </p:txBody>
      </p:sp>
      <p:sp>
        <p:nvSpPr>
          <p:cNvPr id="5" name="頁尾版面配置區 4">
            <a:extLst>
              <a:ext uri="{FF2B5EF4-FFF2-40B4-BE49-F238E27FC236}">
                <a16:creationId xmlns:a16="http://schemas.microsoft.com/office/drawing/2014/main" id="{8130DAD2-5F2F-477A-933C-533FC70E2DF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46A92E9-2EC9-4E85-A2F5-22556455289B}"/>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4117833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E2EB34D-E993-49B7-A454-C7F5A3885545}"/>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E9D361F5-F0E1-4F67-B5F9-593DA8F073A4}"/>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AE843757-966E-48DA-9D3F-7BCB94269088}"/>
              </a:ext>
            </a:extLst>
          </p:cNvPr>
          <p:cNvSpPr>
            <a:spLocks noGrp="1"/>
          </p:cNvSpPr>
          <p:nvPr>
            <p:ph type="dt" sz="half" idx="10"/>
          </p:nvPr>
        </p:nvSpPr>
        <p:spPr/>
        <p:txBody>
          <a:bodyPr/>
          <a:lstStyle/>
          <a:p>
            <a:fld id="{CB42E98C-ACD1-4F21-B7D7-C715BE9B2230}" type="datetimeFigureOut">
              <a:rPr lang="zh-TW" altLang="en-US" smtClean="0"/>
              <a:t>2022/3/1</a:t>
            </a:fld>
            <a:endParaRPr lang="zh-TW" altLang="en-US"/>
          </a:p>
        </p:txBody>
      </p:sp>
      <p:sp>
        <p:nvSpPr>
          <p:cNvPr id="5" name="頁尾版面配置區 4">
            <a:extLst>
              <a:ext uri="{FF2B5EF4-FFF2-40B4-BE49-F238E27FC236}">
                <a16:creationId xmlns:a16="http://schemas.microsoft.com/office/drawing/2014/main" id="{A8A665A4-0D51-44C3-83A1-6B3FEA681DC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BAAF5088-2FDA-45E4-A2C5-6563CE3360C5}"/>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265277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2B180085-65E4-4ED8-943A-8E4E7DCD7270}"/>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CA358ABA-23C5-47E8-9CA9-2449B4342290}"/>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E6EEC609-328B-4C6E-97B9-64C473DA5B8C}"/>
              </a:ext>
            </a:extLst>
          </p:cNvPr>
          <p:cNvSpPr>
            <a:spLocks noGrp="1"/>
          </p:cNvSpPr>
          <p:nvPr>
            <p:ph type="dt" sz="half" idx="10"/>
          </p:nvPr>
        </p:nvSpPr>
        <p:spPr/>
        <p:txBody>
          <a:bodyPr/>
          <a:lstStyle/>
          <a:p>
            <a:fld id="{CB42E98C-ACD1-4F21-B7D7-C715BE9B2230}" type="datetimeFigureOut">
              <a:rPr lang="zh-TW" altLang="en-US" smtClean="0"/>
              <a:t>2022/3/1</a:t>
            </a:fld>
            <a:endParaRPr lang="zh-TW" altLang="en-US"/>
          </a:p>
        </p:txBody>
      </p:sp>
      <p:sp>
        <p:nvSpPr>
          <p:cNvPr id="5" name="頁尾版面配置區 4">
            <a:extLst>
              <a:ext uri="{FF2B5EF4-FFF2-40B4-BE49-F238E27FC236}">
                <a16:creationId xmlns:a16="http://schemas.microsoft.com/office/drawing/2014/main" id="{1FA8800A-57CD-4691-8E11-40185134009C}"/>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871209D-6627-4CFC-8CFF-DE25AA4FCCB1}"/>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458970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A22540F-DED7-457A-80AB-31055F78768E}"/>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50592121-7306-4FF5-BC1E-2E3C5CBE0E0E}"/>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E2981BAE-3011-41AB-8F71-019D69C97619}"/>
              </a:ext>
            </a:extLst>
          </p:cNvPr>
          <p:cNvSpPr>
            <a:spLocks noGrp="1"/>
          </p:cNvSpPr>
          <p:nvPr>
            <p:ph type="dt" sz="half" idx="10"/>
          </p:nvPr>
        </p:nvSpPr>
        <p:spPr/>
        <p:txBody>
          <a:bodyPr/>
          <a:lstStyle/>
          <a:p>
            <a:fld id="{CB42E98C-ACD1-4F21-B7D7-C715BE9B2230}" type="datetimeFigureOut">
              <a:rPr lang="zh-TW" altLang="en-US" smtClean="0"/>
              <a:t>2022/3/1</a:t>
            </a:fld>
            <a:endParaRPr lang="zh-TW" altLang="en-US"/>
          </a:p>
        </p:txBody>
      </p:sp>
      <p:sp>
        <p:nvSpPr>
          <p:cNvPr id="5" name="頁尾版面配置區 4">
            <a:extLst>
              <a:ext uri="{FF2B5EF4-FFF2-40B4-BE49-F238E27FC236}">
                <a16:creationId xmlns:a16="http://schemas.microsoft.com/office/drawing/2014/main" id="{061EB8D7-5BB0-4DA4-91DC-94A162F61705}"/>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6AC93A1-955E-43AC-888B-B961ABB26D4A}"/>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152436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CBE3D72-F1B6-454B-95E8-658A7A029204}"/>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6528AABC-6381-4A08-A34B-9775E7CAF2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C4CAAA9C-33BB-4FB2-BED3-BC7D9323EC1A}"/>
              </a:ext>
            </a:extLst>
          </p:cNvPr>
          <p:cNvSpPr>
            <a:spLocks noGrp="1"/>
          </p:cNvSpPr>
          <p:nvPr>
            <p:ph type="dt" sz="half" idx="10"/>
          </p:nvPr>
        </p:nvSpPr>
        <p:spPr/>
        <p:txBody>
          <a:bodyPr/>
          <a:lstStyle/>
          <a:p>
            <a:fld id="{CB42E98C-ACD1-4F21-B7D7-C715BE9B2230}" type="datetimeFigureOut">
              <a:rPr lang="zh-TW" altLang="en-US" smtClean="0"/>
              <a:t>2022/3/1</a:t>
            </a:fld>
            <a:endParaRPr lang="zh-TW" altLang="en-US"/>
          </a:p>
        </p:txBody>
      </p:sp>
      <p:sp>
        <p:nvSpPr>
          <p:cNvPr id="5" name="頁尾版面配置區 4">
            <a:extLst>
              <a:ext uri="{FF2B5EF4-FFF2-40B4-BE49-F238E27FC236}">
                <a16:creationId xmlns:a16="http://schemas.microsoft.com/office/drawing/2014/main" id="{8927D4F8-53BF-4473-9B99-4C8E6F8CF63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476C0F19-61B3-4F06-B453-872D9D5E8C3A}"/>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2162828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BDBA689-797E-40E7-9EDB-5EDB08C781A7}"/>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552653EE-84F0-4CB2-A6D1-70ECB696DFEB}"/>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77FA3A2B-693F-4492-99C6-0C8FC6BA27B1}"/>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7FD31AE8-99C0-43FB-B941-AD2B9251909A}"/>
              </a:ext>
            </a:extLst>
          </p:cNvPr>
          <p:cNvSpPr>
            <a:spLocks noGrp="1"/>
          </p:cNvSpPr>
          <p:nvPr>
            <p:ph type="dt" sz="half" idx="10"/>
          </p:nvPr>
        </p:nvSpPr>
        <p:spPr/>
        <p:txBody>
          <a:bodyPr/>
          <a:lstStyle/>
          <a:p>
            <a:fld id="{CB42E98C-ACD1-4F21-B7D7-C715BE9B2230}" type="datetimeFigureOut">
              <a:rPr lang="zh-TW" altLang="en-US" smtClean="0"/>
              <a:t>2022/3/1</a:t>
            </a:fld>
            <a:endParaRPr lang="zh-TW" altLang="en-US"/>
          </a:p>
        </p:txBody>
      </p:sp>
      <p:sp>
        <p:nvSpPr>
          <p:cNvPr id="6" name="頁尾版面配置區 5">
            <a:extLst>
              <a:ext uri="{FF2B5EF4-FFF2-40B4-BE49-F238E27FC236}">
                <a16:creationId xmlns:a16="http://schemas.microsoft.com/office/drawing/2014/main" id="{936224B4-684C-46B7-BBF1-931F646DD618}"/>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315CC215-AE48-442C-B3C7-A05DA3D209F2}"/>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3672477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F8377E4-D784-4175-A078-E0BE59E8F5E9}"/>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6515F7BB-FF4C-4A58-B308-031D2BD238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B40221E4-3D33-46C5-9454-CFE7BCF65D97}"/>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7025487A-E8A1-4109-B68A-4BC8FE8185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84B2B406-6511-443F-B0E6-C33BAEC718C5}"/>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6484ACC6-C42F-45F3-BE11-E53C8E2A8114}"/>
              </a:ext>
            </a:extLst>
          </p:cNvPr>
          <p:cNvSpPr>
            <a:spLocks noGrp="1"/>
          </p:cNvSpPr>
          <p:nvPr>
            <p:ph type="dt" sz="half" idx="10"/>
          </p:nvPr>
        </p:nvSpPr>
        <p:spPr/>
        <p:txBody>
          <a:bodyPr/>
          <a:lstStyle/>
          <a:p>
            <a:fld id="{CB42E98C-ACD1-4F21-B7D7-C715BE9B2230}" type="datetimeFigureOut">
              <a:rPr lang="zh-TW" altLang="en-US" smtClean="0"/>
              <a:t>2022/3/1</a:t>
            </a:fld>
            <a:endParaRPr lang="zh-TW" altLang="en-US"/>
          </a:p>
        </p:txBody>
      </p:sp>
      <p:sp>
        <p:nvSpPr>
          <p:cNvPr id="8" name="頁尾版面配置區 7">
            <a:extLst>
              <a:ext uri="{FF2B5EF4-FFF2-40B4-BE49-F238E27FC236}">
                <a16:creationId xmlns:a16="http://schemas.microsoft.com/office/drawing/2014/main" id="{219A6C5F-EF9B-49B4-8955-2443396EE26B}"/>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A6F790E7-CBD5-4484-A32F-FEF48BB3ABB1}"/>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2485530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B2A7656-D8C4-4701-89D9-F6B0EB1C6EF7}"/>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AC85F66E-3E02-445B-B1D6-9F7F2B97E065}"/>
              </a:ext>
            </a:extLst>
          </p:cNvPr>
          <p:cNvSpPr>
            <a:spLocks noGrp="1"/>
          </p:cNvSpPr>
          <p:nvPr>
            <p:ph type="dt" sz="half" idx="10"/>
          </p:nvPr>
        </p:nvSpPr>
        <p:spPr/>
        <p:txBody>
          <a:bodyPr/>
          <a:lstStyle/>
          <a:p>
            <a:fld id="{CB42E98C-ACD1-4F21-B7D7-C715BE9B2230}" type="datetimeFigureOut">
              <a:rPr lang="zh-TW" altLang="en-US" smtClean="0"/>
              <a:t>2022/3/1</a:t>
            </a:fld>
            <a:endParaRPr lang="zh-TW" altLang="en-US"/>
          </a:p>
        </p:txBody>
      </p:sp>
      <p:sp>
        <p:nvSpPr>
          <p:cNvPr id="4" name="頁尾版面配置區 3">
            <a:extLst>
              <a:ext uri="{FF2B5EF4-FFF2-40B4-BE49-F238E27FC236}">
                <a16:creationId xmlns:a16="http://schemas.microsoft.com/office/drawing/2014/main" id="{CDC0B5C4-F60F-472B-877C-D558F28D58B0}"/>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15AF58D9-56FD-47B2-AFA4-E191E86CDBB1}"/>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1509146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A3D15556-2C7C-43E9-BEE7-2F931FDAD8E9}"/>
              </a:ext>
            </a:extLst>
          </p:cNvPr>
          <p:cNvSpPr>
            <a:spLocks noGrp="1"/>
          </p:cNvSpPr>
          <p:nvPr>
            <p:ph type="dt" sz="half" idx="10"/>
          </p:nvPr>
        </p:nvSpPr>
        <p:spPr/>
        <p:txBody>
          <a:bodyPr/>
          <a:lstStyle/>
          <a:p>
            <a:fld id="{CB42E98C-ACD1-4F21-B7D7-C715BE9B2230}" type="datetimeFigureOut">
              <a:rPr lang="zh-TW" altLang="en-US" smtClean="0"/>
              <a:t>2022/3/1</a:t>
            </a:fld>
            <a:endParaRPr lang="zh-TW" altLang="en-US"/>
          </a:p>
        </p:txBody>
      </p:sp>
      <p:sp>
        <p:nvSpPr>
          <p:cNvPr id="3" name="頁尾版面配置區 2">
            <a:extLst>
              <a:ext uri="{FF2B5EF4-FFF2-40B4-BE49-F238E27FC236}">
                <a16:creationId xmlns:a16="http://schemas.microsoft.com/office/drawing/2014/main" id="{BC3A5585-BC54-43DC-AF3A-A0CD372DFBCA}"/>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C7BF090F-6470-4F86-9004-6B7FDBD204E3}"/>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2443160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5F103F5-9E97-4826-B0D2-95F4564CD4A6}"/>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F746CFE7-EA93-4D37-81E5-AA67D27F63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43FDF5F1-BC00-46C5-8A6D-53247EAAB4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30FA9920-036B-4577-A0AA-EA9558A0A321}"/>
              </a:ext>
            </a:extLst>
          </p:cNvPr>
          <p:cNvSpPr>
            <a:spLocks noGrp="1"/>
          </p:cNvSpPr>
          <p:nvPr>
            <p:ph type="dt" sz="half" idx="10"/>
          </p:nvPr>
        </p:nvSpPr>
        <p:spPr/>
        <p:txBody>
          <a:bodyPr/>
          <a:lstStyle/>
          <a:p>
            <a:fld id="{CB42E98C-ACD1-4F21-B7D7-C715BE9B2230}" type="datetimeFigureOut">
              <a:rPr lang="zh-TW" altLang="en-US" smtClean="0"/>
              <a:t>2022/3/1</a:t>
            </a:fld>
            <a:endParaRPr lang="zh-TW" altLang="en-US"/>
          </a:p>
        </p:txBody>
      </p:sp>
      <p:sp>
        <p:nvSpPr>
          <p:cNvPr id="6" name="頁尾版面配置區 5">
            <a:extLst>
              <a:ext uri="{FF2B5EF4-FFF2-40B4-BE49-F238E27FC236}">
                <a16:creationId xmlns:a16="http://schemas.microsoft.com/office/drawing/2014/main" id="{647DF8B8-6B05-4919-B114-D5663C227DE9}"/>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D3666E5C-95E4-4050-9140-1FCCC0B954CB}"/>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3318232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397E922-EA1A-435F-870D-682421C5CC8E}"/>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918B7BE4-C689-4096-AD49-68F6034EA9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2AD295FF-4A20-40FD-AC66-98CEC5850A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DE219DCA-585C-43B6-9552-4EE13F760C74}"/>
              </a:ext>
            </a:extLst>
          </p:cNvPr>
          <p:cNvSpPr>
            <a:spLocks noGrp="1"/>
          </p:cNvSpPr>
          <p:nvPr>
            <p:ph type="dt" sz="half" idx="10"/>
          </p:nvPr>
        </p:nvSpPr>
        <p:spPr/>
        <p:txBody>
          <a:bodyPr/>
          <a:lstStyle/>
          <a:p>
            <a:fld id="{CB42E98C-ACD1-4F21-B7D7-C715BE9B2230}" type="datetimeFigureOut">
              <a:rPr lang="zh-TW" altLang="en-US" smtClean="0"/>
              <a:t>2022/3/1</a:t>
            </a:fld>
            <a:endParaRPr lang="zh-TW" altLang="en-US"/>
          </a:p>
        </p:txBody>
      </p:sp>
      <p:sp>
        <p:nvSpPr>
          <p:cNvPr id="6" name="頁尾版面配置區 5">
            <a:extLst>
              <a:ext uri="{FF2B5EF4-FFF2-40B4-BE49-F238E27FC236}">
                <a16:creationId xmlns:a16="http://schemas.microsoft.com/office/drawing/2014/main" id="{77D0F041-3794-4C18-8470-1E81B0B8F04F}"/>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90689843-4105-446B-A08B-BA8F5DD6481F}"/>
              </a:ext>
            </a:extLst>
          </p:cNvPr>
          <p:cNvSpPr>
            <a:spLocks noGrp="1"/>
          </p:cNvSpPr>
          <p:nvPr>
            <p:ph type="sldNum" sz="quarter" idx="12"/>
          </p:nvPr>
        </p:nvSpPr>
        <p:spPr/>
        <p:txBody>
          <a:body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144225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DF173FCB-AF51-413B-9EA7-940E652F84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157623B9-D996-4B18-863A-AF24B34F5C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66610FA5-96C9-43C2-9118-EF308B50C3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42E98C-ACD1-4F21-B7D7-C715BE9B2230}" type="datetimeFigureOut">
              <a:rPr lang="zh-TW" altLang="en-US" smtClean="0"/>
              <a:t>2022/3/1</a:t>
            </a:fld>
            <a:endParaRPr lang="zh-TW" altLang="en-US"/>
          </a:p>
        </p:txBody>
      </p:sp>
      <p:sp>
        <p:nvSpPr>
          <p:cNvPr id="5" name="頁尾版面配置區 4">
            <a:extLst>
              <a:ext uri="{FF2B5EF4-FFF2-40B4-BE49-F238E27FC236}">
                <a16:creationId xmlns:a16="http://schemas.microsoft.com/office/drawing/2014/main" id="{E1A6CC33-55D8-4EFE-8365-9373248900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4E3263F0-2185-4819-9FD7-AB6DE2AA71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FEAFCD-048C-4D4E-8433-74C544C87E0F}" type="slidenum">
              <a:rPr lang="zh-TW" altLang="en-US" smtClean="0"/>
              <a:t>‹#›</a:t>
            </a:fld>
            <a:endParaRPr lang="zh-TW" altLang="en-US"/>
          </a:p>
        </p:txBody>
      </p:sp>
    </p:spTree>
    <p:extLst>
      <p:ext uri="{BB962C8B-B14F-4D97-AF65-F5344CB8AC3E}">
        <p14:creationId xmlns:p14="http://schemas.microsoft.com/office/powerpoint/2010/main" val="765916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a:extLst>
              <a:ext uri="{FF2B5EF4-FFF2-40B4-BE49-F238E27FC236}">
                <a16:creationId xmlns:a16="http://schemas.microsoft.com/office/drawing/2014/main" id="{0CA1336C-440D-2E43-904F-AABB45E64E1E}"/>
              </a:ext>
            </a:extLst>
          </p:cNvPr>
          <p:cNvSpPr>
            <a:spLocks noGrp="1"/>
          </p:cNvSpPr>
          <p:nvPr/>
        </p:nvSpPr>
        <p:spPr>
          <a:xfrm>
            <a:off x="762001" y="1720670"/>
            <a:ext cx="10525124" cy="1555930"/>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Times New Roman" panose="02020603050405020304" pitchFamily="18" charset="0"/>
                <a:ea typeface="+mj-ea"/>
                <a:cs typeface="Times New Roman" panose="02020603050405020304" pitchFamily="18" charset="0"/>
              </a:defRPr>
            </a:lvl1pPr>
          </a:lstStyle>
          <a:p>
            <a:r>
              <a:rPr lang="en" altLang="zh-TW" dirty="0"/>
              <a:t>Automatic Bridge Bidding Using Deep Reinforcement Learning </a:t>
            </a:r>
          </a:p>
        </p:txBody>
      </p:sp>
      <p:sp>
        <p:nvSpPr>
          <p:cNvPr id="5" name="副標題 2">
            <a:extLst>
              <a:ext uri="{FF2B5EF4-FFF2-40B4-BE49-F238E27FC236}">
                <a16:creationId xmlns:a16="http://schemas.microsoft.com/office/drawing/2014/main" id="{FD611AA7-209A-4449-AB65-A25622930A66}"/>
              </a:ext>
            </a:extLst>
          </p:cNvPr>
          <p:cNvSpPr>
            <a:spLocks noGrp="1"/>
          </p:cNvSpPr>
          <p:nvPr/>
        </p:nvSpPr>
        <p:spPr>
          <a:xfrm>
            <a:off x="666107" y="3866102"/>
            <a:ext cx="9870558" cy="134407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 altLang="zh-TW" dirty="0" err="1">
                <a:latin typeface="Times New Roman" panose="02020603050405020304" pitchFamily="18" charset="0"/>
                <a:cs typeface="Times New Roman" panose="02020603050405020304" pitchFamily="18" charset="0"/>
              </a:rPr>
              <a:t>Chih-Kuan</a:t>
            </a:r>
            <a:r>
              <a:rPr lang="en" altLang="zh-TW" dirty="0">
                <a:latin typeface="Times New Roman" panose="02020603050405020304" pitchFamily="18" charset="0"/>
                <a:cs typeface="Times New Roman" panose="02020603050405020304" pitchFamily="18" charset="0"/>
              </a:rPr>
              <a:t> </a:t>
            </a:r>
            <a:r>
              <a:rPr lang="en" altLang="zh-TW" dirty="0" err="1">
                <a:latin typeface="Times New Roman" panose="02020603050405020304" pitchFamily="18" charset="0"/>
                <a:cs typeface="Times New Roman" panose="02020603050405020304" pitchFamily="18" charset="0"/>
              </a:rPr>
              <a:t>Yeh</a:t>
            </a:r>
            <a:r>
              <a:rPr lang="en" altLang="zh-TW" dirty="0">
                <a:latin typeface="Times New Roman" panose="02020603050405020304" pitchFamily="18" charset="0"/>
                <a:cs typeface="Times New Roman" panose="02020603050405020304" pitchFamily="18" charset="0"/>
              </a:rPr>
              <a:t>, Cheng-Yu Hsieh , and </a:t>
            </a:r>
            <a:r>
              <a:rPr lang="en" altLang="zh-TW" dirty="0" err="1">
                <a:latin typeface="Times New Roman" panose="02020603050405020304" pitchFamily="18" charset="0"/>
                <a:cs typeface="Times New Roman" panose="02020603050405020304" pitchFamily="18" charset="0"/>
              </a:rPr>
              <a:t>Hsuan</a:t>
            </a:r>
            <a:r>
              <a:rPr lang="en" altLang="zh-TW" dirty="0">
                <a:latin typeface="Times New Roman" panose="02020603050405020304" pitchFamily="18" charset="0"/>
                <a:cs typeface="Times New Roman" panose="02020603050405020304" pitchFamily="18" charset="0"/>
              </a:rPr>
              <a:t>-Tien Lin </a:t>
            </a:r>
          </a:p>
          <a:p>
            <a:r>
              <a:rPr lang="en" altLang="zh-TW" dirty="0">
                <a:latin typeface="Times New Roman" panose="02020603050405020304" pitchFamily="18" charset="0"/>
                <a:cs typeface="Times New Roman" panose="02020603050405020304" pitchFamily="18" charset="0"/>
              </a:rPr>
              <a:t>IEEE TRANSACTIONS ON GAMES, VOL. 10, NO. 4, DECEMBER 2018 </a:t>
            </a:r>
          </a:p>
        </p:txBody>
      </p:sp>
      <p:sp>
        <p:nvSpPr>
          <p:cNvPr id="6" name="文字方塊 3">
            <a:extLst>
              <a:ext uri="{FF2B5EF4-FFF2-40B4-BE49-F238E27FC236}">
                <a16:creationId xmlns:a16="http://schemas.microsoft.com/office/drawing/2014/main" id="{BF1141FC-B145-834E-9139-2A899AB73EAA}"/>
              </a:ext>
            </a:extLst>
          </p:cNvPr>
          <p:cNvSpPr txBox="1"/>
          <p:nvPr/>
        </p:nvSpPr>
        <p:spPr>
          <a:xfrm>
            <a:off x="9150372" y="5471581"/>
            <a:ext cx="2375522" cy="646331"/>
          </a:xfrm>
          <a:prstGeom prst="rect">
            <a:avLst/>
          </a:prstGeom>
          <a:noFill/>
        </p:spPr>
        <p:txBody>
          <a:bodyPr wrap="none" rtlCol="0">
            <a:spAutoFit/>
          </a:bodyPr>
          <a:ls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kumimoji="1" lang="en" altLang="zh-TW" dirty="0">
                <a:latin typeface="Times New Roman" panose="02020603050405020304" pitchFamily="18" charset="0"/>
                <a:cs typeface="Times New Roman" panose="02020603050405020304" pitchFamily="18" charset="0"/>
              </a:rPr>
              <a:t>Presenter: Ying-Yu Lin</a:t>
            </a:r>
          </a:p>
          <a:p>
            <a:pPr algn="r"/>
            <a:r>
              <a:rPr kumimoji="1" lang="en" altLang="zh-TW" dirty="0">
                <a:latin typeface="Times New Roman" panose="02020603050405020304" pitchFamily="18" charset="0"/>
                <a:cs typeface="Times New Roman" panose="02020603050405020304" pitchFamily="18" charset="0"/>
              </a:rPr>
              <a:t>Date: </a:t>
            </a:r>
            <a:r>
              <a:rPr kumimoji="1" lang="en-US" altLang="zh-TW" dirty="0">
                <a:latin typeface="Times New Roman" panose="02020603050405020304" pitchFamily="18" charset="0"/>
                <a:cs typeface="Times New Roman" panose="02020603050405020304" pitchFamily="18" charset="0"/>
              </a:rPr>
              <a:t>Mar</a:t>
            </a:r>
            <a:r>
              <a:rPr kumimoji="1" lang="en" altLang="zh-TW" dirty="0">
                <a:latin typeface="Times New Roman" panose="02020603050405020304" pitchFamily="18" charset="0"/>
                <a:cs typeface="Times New Roman" panose="02020603050405020304" pitchFamily="18" charset="0"/>
              </a:rPr>
              <a:t>.1, 2022</a:t>
            </a:r>
            <a:endParaRPr kumimoji="1"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1751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47E5A428-093A-C64F-90E8-7653609D3ADF}"/>
              </a:ext>
            </a:extLst>
          </p:cNvPr>
          <p:cNvSpPr txBox="1"/>
          <p:nvPr/>
        </p:nvSpPr>
        <p:spPr>
          <a:xfrm>
            <a:off x="365352" y="600167"/>
            <a:ext cx="11439524" cy="646331"/>
          </a:xfrm>
          <a:prstGeom prst="rect">
            <a:avLst/>
          </a:prstGeom>
          <a:noFill/>
        </p:spPr>
        <p:txBody>
          <a:bodyPr wrap="square">
            <a:spAutoFit/>
          </a:bodyPr>
          <a:lstStyle/>
          <a:p>
            <a:pPr>
              <a:spcBef>
                <a:spcPts val="1000"/>
              </a:spcBef>
            </a:pPr>
            <a:r>
              <a:rPr lang="en-US" altLang="zh-TW" sz="3600" b="1" dirty="0">
                <a:latin typeface="Times New Roman" pitchFamily="18" charset="0"/>
                <a:cs typeface="Times New Roman" pitchFamily="18" charset="0"/>
              </a:rPr>
              <a:t>Architecture of the Q-function of the bidding problem</a:t>
            </a:r>
          </a:p>
        </p:txBody>
      </p:sp>
      <mc:AlternateContent xmlns:mc="http://schemas.openxmlformats.org/markup-compatibility/2006" xmlns:a14="http://schemas.microsoft.com/office/drawing/2010/main">
        <mc:Choice Requires="a14">
          <p:sp>
            <p:nvSpPr>
              <p:cNvPr id="14" name="內容版面配置區 2">
                <a:extLst>
                  <a:ext uri="{FF2B5EF4-FFF2-40B4-BE49-F238E27FC236}">
                    <a16:creationId xmlns:a16="http://schemas.microsoft.com/office/drawing/2014/main" id="{C01AF792-8130-5440-BF13-C0237CDFBCA2}"/>
                  </a:ext>
                </a:extLst>
              </p:cNvPr>
              <p:cNvSpPr txBox="1">
                <a:spLocks/>
              </p:cNvSpPr>
              <p:nvPr/>
            </p:nvSpPr>
            <p:spPr>
              <a:xfrm>
                <a:off x="873034" y="1463040"/>
                <a:ext cx="8229600" cy="45259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14:m>
                  <m:oMath xmlns:m="http://schemas.openxmlformats.org/officeDocument/2006/math">
                    <m:r>
                      <a:rPr lang="en-US" altLang="zh-TW" b="0" i="1" smtClean="0">
                        <a:latin typeface="Cambria Math" panose="02040503050406030204" pitchFamily="18" charset="0"/>
                        <a:cs typeface="Times New Roman" panose="02020603050405020304" pitchFamily="18" charset="0"/>
                      </a:rPr>
                      <m:t>𝑐𝑜𝑠𝑡</m:t>
                    </m:r>
                    <m:r>
                      <a:rPr lang="en-US" altLang="zh-TW" b="0" i="1" smtClean="0">
                        <a:latin typeface="Cambria Math" panose="02040503050406030204" pitchFamily="18" charset="0"/>
                        <a:cs typeface="Times New Roman" panose="02020603050405020304" pitchFamily="18" charset="0"/>
                      </a:rPr>
                      <m:t> </m:t>
                    </m:r>
                    <m:r>
                      <a:rPr lang="en-US" altLang="zh-TW" b="0" i="1" smtClean="0">
                        <a:latin typeface="Cambria Math" panose="02040503050406030204" pitchFamily="18" charset="0"/>
                        <a:cs typeface="Times New Roman" panose="02020603050405020304" pitchFamily="18" charset="0"/>
                      </a:rPr>
                      <m:t>𝑣𝑒𝑐𝑡𝑜𝑟</m:t>
                    </m:r>
                    <m:r>
                      <a:rPr lang="en-US" altLang="zh-TW" b="0" i="1" smtClean="0">
                        <a:latin typeface="Cambria Math" panose="02040503050406030204" pitchFamily="18" charset="0"/>
                        <a:cs typeface="Times New Roman" panose="02020603050405020304" pitchFamily="18" charset="0"/>
                      </a:rPr>
                      <m:t> </m:t>
                    </m:r>
                    <m:r>
                      <a:rPr lang="en-US" altLang="zh-TW" i="1" smtClean="0">
                        <a:latin typeface="Cambria Math" panose="02040503050406030204" pitchFamily="18" charset="0"/>
                        <a:cs typeface="Times New Roman" panose="02020603050405020304" pitchFamily="18" charset="0"/>
                      </a:rPr>
                      <m:t>𝑐</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𝑎</m:t>
                        </m:r>
                      </m:e>
                    </m:d>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𝑐</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𝑎</m:t>
                        </m:r>
                      </m:e>
                    </m:d>
                    <m:r>
                      <a:rPr lang="en-US" altLang="zh-TW" i="1">
                        <a:latin typeface="Cambria Math" panose="02040503050406030204" pitchFamily="18" charset="0"/>
                        <a:cs typeface="Times New Roman" panose="02020603050405020304" pitchFamily="18" charset="0"/>
                      </a:rPr>
                      <m:t>′−</m:t>
                    </m:r>
                    <m:func>
                      <m:funcPr>
                        <m:ctrlPr>
                          <a:rPr lang="en-US" altLang="zh-TW" i="1">
                            <a:latin typeface="Cambria Math" panose="02040503050406030204" pitchFamily="18" charset="0"/>
                            <a:cs typeface="Times New Roman" panose="02020603050405020304" pitchFamily="18" charset="0"/>
                          </a:rPr>
                        </m:ctrlPr>
                      </m:funcPr>
                      <m:fName>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min</m:t>
                            </m:r>
                          </m:e>
                          <m:lim>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𝑎</m:t>
                                </m:r>
                              </m:e>
                              <m:sup>
                                <m:r>
                                  <a:rPr lang="en-US" altLang="zh-TW" i="1">
                                    <a:latin typeface="Cambria Math" panose="02040503050406030204" pitchFamily="18" charset="0"/>
                                    <a:cs typeface="Times New Roman" panose="02020603050405020304" pitchFamily="18" charset="0"/>
                                  </a:rPr>
                                  <m:t>′</m:t>
                                </m:r>
                              </m:sup>
                            </m:sSup>
                          </m:lim>
                        </m:limLow>
                      </m:fName>
                      <m:e>
                        <m:r>
                          <a:rPr lang="en-US" altLang="zh-TW" i="1">
                            <a:latin typeface="Cambria Math" panose="02040503050406030204" pitchFamily="18" charset="0"/>
                            <a:cs typeface="Times New Roman" panose="02020603050405020304" pitchFamily="18" charset="0"/>
                          </a:rPr>
                          <m:t>𝑐</m:t>
                        </m:r>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𝑎</m:t>
                            </m:r>
                          </m:e>
                        </m:d>
                        <m:r>
                          <a:rPr lang="en-US" altLang="zh-TW" i="1">
                            <a:latin typeface="Cambria Math" panose="02040503050406030204" pitchFamily="18" charset="0"/>
                            <a:cs typeface="Times New Roman" panose="02020603050405020304" pitchFamily="18" charset="0"/>
                          </a:rPr>
                          <m:t>′</m:t>
                        </m:r>
                      </m:e>
                    </m:func>
                    <m:r>
                      <a:rPr lang="en-US" altLang="zh-TW" i="1">
                        <a:latin typeface="Cambria Math" panose="02040503050406030204" pitchFamily="18" charset="0"/>
                        <a:cs typeface="Times New Roman" panose="02020603050405020304" pitchFamily="18" charset="0"/>
                      </a:rPr>
                      <m:t>)/25</m:t>
                    </m:r>
                  </m:oMath>
                </a14:m>
                <a:endParaRPr lang="en-US" altLang="zh-TW" dirty="0">
                  <a:latin typeface="Times New Roman" panose="02020603050405020304" pitchFamily="18" charset="0"/>
                  <a:cs typeface="Times New Roman" panose="02020603050405020304" pitchFamily="18" charset="0"/>
                </a:endParaRPr>
              </a:p>
              <a:p>
                <a:r>
                  <a:rPr lang="en-US" altLang="zh-TW" dirty="0">
                    <a:latin typeface="Times New Roman" panose="02020603050405020304" pitchFamily="18" charset="0"/>
                    <a:cs typeface="Times New Roman" panose="02020603050405020304" pitchFamily="18" charset="0"/>
                  </a:rPr>
                  <a:t>Reward </a:t>
                </a:r>
                <a14:m>
                  <m:oMath xmlns:m="http://schemas.openxmlformats.org/officeDocument/2006/math">
                    <m:r>
                      <a:rPr lang="en-US" altLang="zh-TW" b="0" i="1" smtClean="0">
                        <a:latin typeface="Cambria Math" panose="02040503050406030204" pitchFamily="18" charset="0"/>
                        <a:cs typeface="Times New Roman" panose="02020603050405020304" pitchFamily="18" charset="0"/>
                      </a:rPr>
                      <m:t>𝑅</m:t>
                    </m:r>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𝑎</m:t>
                        </m:r>
                      </m:e>
                    </m:d>
                    <m:r>
                      <a:rPr lang="en-US" altLang="zh-TW" b="0" i="1" smtClean="0">
                        <a:latin typeface="Cambria Math" panose="02040503050406030204" pitchFamily="18" charset="0"/>
                        <a:cs typeface="Times New Roman" panose="02020603050405020304" pitchFamily="18" charset="0"/>
                      </a:rPr>
                      <m:t>=1 −</m:t>
                    </m:r>
                    <m:r>
                      <a:rPr lang="en-US" altLang="zh-TW" b="0" i="1" smtClean="0">
                        <a:latin typeface="Cambria Math" panose="02040503050406030204" pitchFamily="18" charset="0"/>
                        <a:cs typeface="Times New Roman" panose="02020603050405020304" pitchFamily="18" charset="0"/>
                      </a:rPr>
                      <m:t>𝑐</m:t>
                    </m:r>
                    <m:r>
                      <a:rPr lang="en-US" altLang="zh-TW" b="0" i="1" smtClean="0">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𝑎</m:t>
                    </m:r>
                    <m:r>
                      <a:rPr lang="en-US" altLang="zh-TW" b="0" i="1" smtClean="0">
                        <a:latin typeface="Cambria Math" panose="02040503050406030204" pitchFamily="18" charset="0"/>
                        <a:cs typeface="Times New Roman" panose="02020603050405020304" pitchFamily="18" charset="0"/>
                      </a:rPr>
                      <m:t>)</m:t>
                    </m:r>
                  </m:oMath>
                </a14:m>
                <a:endParaRPr lang="en-US" altLang="zh-TW" dirty="0">
                  <a:latin typeface="Times New Roman" panose="02020603050405020304" pitchFamily="18" charset="0"/>
                  <a:cs typeface="Times New Roman" panose="02020603050405020304" pitchFamily="18" charset="0"/>
                </a:endParaRPr>
              </a:p>
            </p:txBody>
          </p:sp>
        </mc:Choice>
        <mc:Fallback xmlns="">
          <p:sp>
            <p:nvSpPr>
              <p:cNvPr id="14" name="內容版面配置區 2">
                <a:extLst>
                  <a:ext uri="{FF2B5EF4-FFF2-40B4-BE49-F238E27FC236}">
                    <a16:creationId xmlns:a16="http://schemas.microsoft.com/office/drawing/2014/main" id="{C01AF792-8130-5440-BF13-C0237CDFBCA2}"/>
                  </a:ext>
                </a:extLst>
              </p:cNvPr>
              <p:cNvSpPr txBox="1">
                <a:spLocks noRot="1" noChangeAspect="1" noMove="1" noResize="1" noEditPoints="1" noAdjustHandles="1" noChangeArrowheads="1" noChangeShapeType="1" noTextEdit="1"/>
              </p:cNvSpPr>
              <p:nvPr/>
            </p:nvSpPr>
            <p:spPr>
              <a:xfrm>
                <a:off x="873034" y="1463040"/>
                <a:ext cx="8229600" cy="4525963"/>
              </a:xfrm>
              <a:prstGeom prst="rect">
                <a:avLst/>
              </a:prstGeom>
              <a:blipFill>
                <a:blip r:embed="rId2"/>
                <a:stretch>
                  <a:fillRect l="-1233" t="-1676"/>
                </a:stretch>
              </a:blipFill>
            </p:spPr>
            <p:txBody>
              <a:bodyPr/>
              <a:lstStyle/>
              <a:p>
                <a:r>
                  <a:rPr lang="zh-TW" altLang="en-US">
                    <a:noFill/>
                  </a:rPr>
                  <a:t> </a:t>
                </a:r>
              </a:p>
            </p:txBody>
          </p:sp>
        </mc:Fallback>
      </mc:AlternateContent>
      <p:pic>
        <p:nvPicPr>
          <p:cNvPr id="11" name="圖片 10">
            <a:extLst>
              <a:ext uri="{FF2B5EF4-FFF2-40B4-BE49-F238E27FC236}">
                <a16:creationId xmlns:a16="http://schemas.microsoft.com/office/drawing/2014/main" id="{79DC2846-8432-3F49-997A-33D8000291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2076" y="3002922"/>
            <a:ext cx="10386076" cy="3202623"/>
          </a:xfrm>
          <a:prstGeom prst="rect">
            <a:avLst/>
          </a:prstGeom>
        </p:spPr>
      </p:pic>
      <p:sp>
        <p:nvSpPr>
          <p:cNvPr id="17" name="文字方塊 16">
            <a:extLst>
              <a:ext uri="{FF2B5EF4-FFF2-40B4-BE49-F238E27FC236}">
                <a16:creationId xmlns:a16="http://schemas.microsoft.com/office/drawing/2014/main" id="{DD5BBB53-ECB8-7B4F-9F7C-ED489A3592EE}"/>
              </a:ext>
            </a:extLst>
          </p:cNvPr>
          <p:cNvSpPr txBox="1"/>
          <p:nvPr/>
        </p:nvSpPr>
        <p:spPr>
          <a:xfrm>
            <a:off x="1377415" y="6205545"/>
            <a:ext cx="9474710" cy="461665"/>
          </a:xfrm>
          <a:prstGeom prst="rect">
            <a:avLst/>
          </a:prstGeom>
          <a:noFill/>
        </p:spPr>
        <p:txBody>
          <a:bodyPr wrap="none" rtlCol="0">
            <a:spAutoFit/>
          </a:bodyPr>
          <a:lstStyle/>
          <a:p>
            <a:r>
              <a:rPr kumimoji="1" lang="en" altLang="zh-TW" sz="2400" dirty="0"/>
              <a:t>comparison of the average cost for our models, those in [2], and Wbridge5</a:t>
            </a:r>
            <a:endParaRPr kumimoji="1" lang="zh-TW" altLang="en-US" sz="2400" dirty="0"/>
          </a:p>
        </p:txBody>
      </p:sp>
    </p:spTree>
    <p:extLst>
      <p:ext uri="{BB962C8B-B14F-4D97-AF65-F5344CB8AC3E}">
        <p14:creationId xmlns:p14="http://schemas.microsoft.com/office/powerpoint/2010/main" val="3510692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6966FE77-03BE-473A-A343-9E6AC4232AFF}"/>
              </a:ext>
            </a:extLst>
          </p:cNvPr>
          <p:cNvSpPr txBox="1"/>
          <p:nvPr/>
        </p:nvSpPr>
        <p:spPr>
          <a:xfrm>
            <a:off x="376238" y="284482"/>
            <a:ext cx="11439524" cy="5514330"/>
          </a:xfrm>
          <a:prstGeom prst="rect">
            <a:avLst/>
          </a:prstGeom>
          <a:noFill/>
        </p:spPr>
        <p:txBody>
          <a:bodyPr wrap="square">
            <a:spAutoFit/>
          </a:bodyPr>
          <a:lstStyle/>
          <a:p>
            <a:pPr>
              <a:spcBef>
                <a:spcPts val="1000"/>
              </a:spcBef>
            </a:pPr>
            <a:r>
              <a:rPr kumimoji="1" lang="en-US" altLang="zh-TW" sz="3600" b="1" dirty="0">
                <a:latin typeface="Times New Roman" panose="02020603050405020304" pitchFamily="18" charset="0"/>
                <a:cs typeface="Times New Roman" panose="02020603050405020304" pitchFamily="18" charset="0"/>
              </a:rPr>
              <a:t>Abstract (1/2</a:t>
            </a:r>
            <a:r>
              <a:rPr kumimoji="1" lang="en-US" altLang="zh-TW" sz="3600" b="1" dirty="0">
                <a:latin typeface="Times New Roman" panose="02020603050405020304" pitchFamily="18" charset="0"/>
                <a:cs typeface="Times New Roman" panose="02020603050405020304" pitchFamily="18" charset="0"/>
                <a:sym typeface="Wingdings" pitchFamily="2" charset="2"/>
              </a:rPr>
              <a:t>)</a:t>
            </a:r>
            <a:endParaRPr kumimoji="1" lang="en-US" altLang="zh-TW" sz="3600" b="1" dirty="0">
              <a:latin typeface="Times New Roman" panose="02020603050405020304" pitchFamily="18" charset="0"/>
              <a:cs typeface="Times New Roman" panose="02020603050405020304" pitchFamily="18" charset="0"/>
            </a:endParaRPr>
          </a:p>
          <a:p>
            <a:pPr>
              <a:spcBef>
                <a:spcPts val="1000"/>
              </a:spcBef>
            </a:pPr>
            <a:r>
              <a:rPr lang="en-US" altLang="zh-TW" sz="2800" dirty="0">
                <a:solidFill>
                  <a:srgbClr val="303030"/>
                </a:solidFill>
                <a:latin typeface="Times New Roman" panose="02020603050405020304" pitchFamily="18" charset="0"/>
                <a:cs typeface="Times New Roman" panose="02020603050405020304" pitchFamily="18" charset="0"/>
              </a:rPr>
              <a:t>Bridge is among the zero-sum games for which artificial intelligence has not yet outperformed expert human players. The main difficulty lies in the bidding phase of bridge, which requires cooperative decision making with partial information. Existing artificial intelligence systems for bridge bidding rely on, and are thus restricted by, human-designed bidding systems or features. In this work, we propose a flexible and pioneering bridge-bidding system, which can learn either with or without the aid of human domain knowledge. The system is based on a novel deep reinforcement learning model, which extracts sophisticated features and learns to bid automatically based on raw card data. The model includes an upper-confidence-bound algorithm and additional techniques to achieve a balance between exploration and exploitation</a:t>
            </a:r>
          </a:p>
        </p:txBody>
      </p:sp>
    </p:spTree>
    <p:extLst>
      <p:ext uri="{BB962C8B-B14F-4D97-AF65-F5344CB8AC3E}">
        <p14:creationId xmlns:p14="http://schemas.microsoft.com/office/powerpoint/2010/main" val="353192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6966FE77-03BE-473A-A343-9E6AC4232AFF}"/>
              </a:ext>
            </a:extLst>
          </p:cNvPr>
          <p:cNvSpPr txBox="1"/>
          <p:nvPr/>
        </p:nvSpPr>
        <p:spPr>
          <a:xfrm>
            <a:off x="376238" y="284482"/>
            <a:ext cx="11439524" cy="3790781"/>
          </a:xfrm>
          <a:prstGeom prst="rect">
            <a:avLst/>
          </a:prstGeom>
          <a:noFill/>
        </p:spPr>
        <p:txBody>
          <a:bodyPr wrap="square">
            <a:spAutoFit/>
          </a:bodyPr>
          <a:lstStyle/>
          <a:p>
            <a:pPr>
              <a:spcBef>
                <a:spcPts val="1000"/>
              </a:spcBef>
            </a:pPr>
            <a:r>
              <a:rPr kumimoji="1" lang="en-US" altLang="zh-TW" sz="3600" b="1" dirty="0">
                <a:latin typeface="Times New Roman" panose="02020603050405020304" pitchFamily="18" charset="0"/>
                <a:cs typeface="Times New Roman" panose="02020603050405020304" pitchFamily="18" charset="0"/>
              </a:rPr>
              <a:t>Abstract (2/2)</a:t>
            </a:r>
          </a:p>
          <a:p>
            <a:pPr>
              <a:spcBef>
                <a:spcPts val="1000"/>
              </a:spcBef>
            </a:pPr>
            <a:r>
              <a:rPr lang="en-US" altLang="zh-TW" sz="2800" dirty="0">
                <a:solidFill>
                  <a:srgbClr val="303030"/>
                </a:solidFill>
                <a:latin typeface="Times New Roman" panose="02020603050405020304" pitchFamily="18" charset="0"/>
                <a:cs typeface="Times New Roman" panose="02020603050405020304" pitchFamily="18" charset="0"/>
              </a:rPr>
              <a:t>We further study how different pieces of human knowledge can be exploited to assist the model. Our experiments demonstrate the promising performance of our proposed model. In particular, the model can advance from having no knowledge on bidding to achieving a superior performance compared with a champion-winning computer bridge program that implements a human-designed bidding system. In addition, further synergies can be extracted by incorporating expert knowledge into the proposed model. </a:t>
            </a:r>
          </a:p>
        </p:txBody>
      </p:sp>
    </p:spTree>
    <p:extLst>
      <p:ext uri="{BB962C8B-B14F-4D97-AF65-F5344CB8AC3E}">
        <p14:creationId xmlns:p14="http://schemas.microsoft.com/office/powerpoint/2010/main" val="672593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6966FE77-03BE-473A-A343-9E6AC4232AFF}"/>
              </a:ext>
            </a:extLst>
          </p:cNvPr>
          <p:cNvSpPr txBox="1"/>
          <p:nvPr/>
        </p:nvSpPr>
        <p:spPr>
          <a:xfrm>
            <a:off x="365352" y="600167"/>
            <a:ext cx="11439524" cy="646331"/>
          </a:xfrm>
          <a:prstGeom prst="rect">
            <a:avLst/>
          </a:prstGeom>
          <a:noFill/>
        </p:spPr>
        <p:txBody>
          <a:bodyPr wrap="square">
            <a:spAutoFit/>
          </a:bodyPr>
          <a:lstStyle/>
          <a:p>
            <a:pPr>
              <a:spcBef>
                <a:spcPts val="1000"/>
              </a:spcBef>
            </a:pPr>
            <a:r>
              <a:rPr lang="en-US" altLang="zh-TW" sz="3600" b="1" dirty="0">
                <a:latin typeface="Times New Roman" pitchFamily="18" charset="0"/>
                <a:cs typeface="Times New Roman" pitchFamily="18" charset="0"/>
              </a:rPr>
              <a:t>Q Learning</a:t>
            </a:r>
          </a:p>
        </p:txBody>
      </p:sp>
      <mc:AlternateContent xmlns:mc="http://schemas.openxmlformats.org/markup-compatibility/2006" xmlns:a14="http://schemas.microsoft.com/office/drawing/2010/main">
        <mc:Choice Requires="a14">
          <p:sp>
            <p:nvSpPr>
              <p:cNvPr id="3" name="內容版面配置區 2">
                <a:extLst>
                  <a:ext uri="{FF2B5EF4-FFF2-40B4-BE49-F238E27FC236}">
                    <a16:creationId xmlns:a16="http://schemas.microsoft.com/office/drawing/2014/main" id="{3C487822-ACFF-D84C-A08F-A132CB5BEF28}"/>
                  </a:ext>
                </a:extLst>
              </p:cNvPr>
              <p:cNvSpPr txBox="1">
                <a:spLocks/>
              </p:cNvSpPr>
              <p:nvPr/>
            </p:nvSpPr>
            <p:spPr>
              <a:xfrm>
                <a:off x="587829" y="1825625"/>
                <a:ext cx="11604171"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14:m>
                  <m:oMath xmlns:m="http://schemas.openxmlformats.org/officeDocument/2006/math">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𝑄</m:t>
                        </m:r>
                      </m:e>
                      <m:sup>
                        <m:r>
                          <a:rPr lang="en-US" altLang="zh-TW" i="1" smtClean="0">
                            <a:latin typeface="Cambria Math" panose="02040503050406030204" pitchFamily="18" charset="0"/>
                            <a:cs typeface="Times New Roman" panose="02020603050405020304" pitchFamily="18" charset="0"/>
                          </a:rPr>
                          <m:t>𝑛𝑒𝑤</m:t>
                        </m:r>
                      </m:sup>
                    </m:sSup>
                    <m:d>
                      <m:dPr>
                        <m:ctrlPr>
                          <a:rPr lang="en-US" altLang="zh-TW" i="1" smtClean="0">
                            <a:latin typeface="Cambria Math" panose="02040503050406030204" pitchFamily="18" charset="0"/>
                            <a:cs typeface="Times New Roman" panose="02020603050405020304" pitchFamily="18" charset="0"/>
                          </a:rPr>
                        </m:ctrlPr>
                      </m:dPr>
                      <m:e>
                        <m:sSub>
                          <m:sSubPr>
                            <m:ctrlPr>
                              <a:rPr lang="en-US" altLang="zh-TW" i="1" smtClean="0">
                                <a:latin typeface="Cambria Math" panose="02040503050406030204" pitchFamily="18" charset="0"/>
                                <a:cs typeface="Times New Roman" panose="02020603050405020304" pitchFamily="18" charset="0"/>
                              </a:rPr>
                            </m:ctrlPr>
                          </m:sSubPr>
                          <m:e>
                            <m:r>
                              <a:rPr lang="en-US" altLang="zh-TW" i="1" smtClean="0">
                                <a:latin typeface="Cambria Math" panose="02040503050406030204" pitchFamily="18" charset="0"/>
                                <a:cs typeface="Times New Roman" panose="02020603050405020304" pitchFamily="18" charset="0"/>
                              </a:rPr>
                              <m:t>𝑠</m:t>
                            </m:r>
                          </m:e>
                          <m:sub>
                            <m:r>
                              <a:rPr lang="en-US" altLang="zh-TW" i="1" smtClean="0">
                                <a:latin typeface="Cambria Math" panose="02040503050406030204" pitchFamily="18" charset="0"/>
                                <a:cs typeface="Times New Roman" panose="02020603050405020304" pitchFamily="18" charset="0"/>
                              </a:rPr>
                              <m:t>𝑡</m:t>
                            </m:r>
                          </m:sub>
                        </m:sSub>
                        <m:r>
                          <a:rPr lang="en-US" altLang="zh-TW" i="1" smtClean="0">
                            <a:latin typeface="Cambria Math" panose="02040503050406030204" pitchFamily="18" charset="0"/>
                            <a:cs typeface="Times New Roman" panose="02020603050405020304" pitchFamily="18" charset="0"/>
                          </a:rPr>
                          <m:t>,</m:t>
                        </m:r>
                        <m:sSub>
                          <m:sSubPr>
                            <m:ctrlPr>
                              <a:rPr lang="en-US" altLang="zh-TW" i="1" smtClean="0">
                                <a:latin typeface="Cambria Math" panose="02040503050406030204" pitchFamily="18" charset="0"/>
                                <a:cs typeface="Times New Roman" panose="02020603050405020304" pitchFamily="18" charset="0"/>
                              </a:rPr>
                            </m:ctrlPr>
                          </m:sSubPr>
                          <m:e>
                            <m:r>
                              <a:rPr lang="en-US" altLang="zh-TW" i="1" smtClean="0">
                                <a:latin typeface="Cambria Math" panose="02040503050406030204" pitchFamily="18" charset="0"/>
                                <a:cs typeface="Times New Roman" panose="02020603050405020304" pitchFamily="18" charset="0"/>
                              </a:rPr>
                              <m:t>𝑎</m:t>
                            </m:r>
                          </m:e>
                          <m:sub>
                            <m:r>
                              <a:rPr lang="en-US" altLang="zh-TW" i="1" smtClean="0">
                                <a:latin typeface="Cambria Math" panose="02040503050406030204" pitchFamily="18" charset="0"/>
                                <a:cs typeface="Times New Roman" panose="02020603050405020304" pitchFamily="18" charset="0"/>
                              </a:rPr>
                              <m:t>𝑡</m:t>
                            </m:r>
                          </m:sub>
                        </m:sSub>
                      </m:e>
                    </m:d>
                    <m:r>
                      <a:rPr lang="en-US" altLang="zh-TW" i="1" smtClean="0">
                        <a:latin typeface="Cambria Math" panose="02040503050406030204" pitchFamily="18" charset="0"/>
                        <a:cs typeface="Times New Roman" panose="02020603050405020304" pitchFamily="18" charset="0"/>
                      </a:rPr>
                      <m:t>←</m:t>
                    </m:r>
                    <m:d>
                      <m:dPr>
                        <m:ctrlPr>
                          <a:rPr lang="en-US" altLang="zh-TW" i="1" smtClean="0">
                            <a:latin typeface="Cambria Math" panose="02040503050406030204" pitchFamily="18" charset="0"/>
                            <a:cs typeface="Times New Roman" panose="02020603050405020304" pitchFamily="18" charset="0"/>
                          </a:rPr>
                        </m:ctrlPr>
                      </m:dPr>
                      <m:e>
                        <m:r>
                          <a:rPr lang="en-US" altLang="zh-TW" i="1" smtClean="0">
                            <a:latin typeface="Cambria Math" panose="02040503050406030204" pitchFamily="18" charset="0"/>
                            <a:cs typeface="Times New Roman" panose="02020603050405020304" pitchFamily="18" charset="0"/>
                          </a:rPr>
                          <m:t>1−</m:t>
                        </m:r>
                        <m:r>
                          <a:rPr lang="en-US" altLang="zh-TW" i="1" smtClean="0">
                            <a:latin typeface="Cambria Math" panose="02040503050406030204" pitchFamily="18" charset="0"/>
                            <a:cs typeface="Times New Roman" panose="02020603050405020304" pitchFamily="18" charset="0"/>
                          </a:rPr>
                          <m:t>𝛼</m:t>
                        </m:r>
                      </m:e>
                    </m:d>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𝑄</m:t>
                        </m:r>
                      </m:e>
                      <m:sup>
                        <m:r>
                          <a:rPr lang="en-US" altLang="zh-TW" i="1" smtClean="0">
                            <a:latin typeface="Cambria Math" panose="02040503050406030204" pitchFamily="18" charset="0"/>
                            <a:cs typeface="Times New Roman" panose="02020603050405020304" pitchFamily="18" charset="0"/>
                          </a:rPr>
                          <m:t>𝑜𝑙𝑑</m:t>
                        </m:r>
                      </m:sup>
                    </m:sSup>
                    <m:d>
                      <m:dPr>
                        <m:ctrlPr>
                          <a:rPr lang="en-US" altLang="zh-TW" i="1" smtClean="0">
                            <a:latin typeface="Cambria Math" panose="02040503050406030204" pitchFamily="18" charset="0"/>
                            <a:cs typeface="Times New Roman" panose="02020603050405020304" pitchFamily="18" charset="0"/>
                          </a:rPr>
                        </m:ctrlPr>
                      </m:dPr>
                      <m:e>
                        <m:sSub>
                          <m:sSubPr>
                            <m:ctrlPr>
                              <a:rPr lang="en-US" altLang="zh-TW" i="1" smtClean="0">
                                <a:latin typeface="Cambria Math" panose="02040503050406030204" pitchFamily="18" charset="0"/>
                                <a:cs typeface="Times New Roman" panose="02020603050405020304" pitchFamily="18" charset="0"/>
                              </a:rPr>
                            </m:ctrlPr>
                          </m:sSubPr>
                          <m:e>
                            <m:r>
                              <a:rPr lang="en-US" altLang="zh-TW" i="1" smtClean="0">
                                <a:latin typeface="Cambria Math" panose="02040503050406030204" pitchFamily="18" charset="0"/>
                                <a:cs typeface="Times New Roman" panose="02020603050405020304" pitchFamily="18" charset="0"/>
                              </a:rPr>
                              <m:t>𝑠</m:t>
                            </m:r>
                          </m:e>
                          <m:sub>
                            <m:r>
                              <a:rPr lang="en-US" altLang="zh-TW" i="1" smtClean="0">
                                <a:latin typeface="Cambria Math" panose="02040503050406030204" pitchFamily="18" charset="0"/>
                                <a:cs typeface="Times New Roman" panose="02020603050405020304" pitchFamily="18" charset="0"/>
                              </a:rPr>
                              <m:t>𝑡</m:t>
                            </m:r>
                          </m:sub>
                        </m:sSub>
                        <m:r>
                          <a:rPr lang="en-US" altLang="zh-TW" i="1" smtClean="0">
                            <a:latin typeface="Cambria Math" panose="02040503050406030204" pitchFamily="18" charset="0"/>
                            <a:cs typeface="Times New Roman" panose="02020603050405020304" pitchFamily="18" charset="0"/>
                          </a:rPr>
                          <m:t>,</m:t>
                        </m:r>
                        <m:sSub>
                          <m:sSubPr>
                            <m:ctrlPr>
                              <a:rPr lang="en-US" altLang="zh-TW" i="1" smtClean="0">
                                <a:latin typeface="Cambria Math" panose="02040503050406030204" pitchFamily="18" charset="0"/>
                                <a:cs typeface="Times New Roman" panose="02020603050405020304" pitchFamily="18" charset="0"/>
                              </a:rPr>
                            </m:ctrlPr>
                          </m:sSubPr>
                          <m:e>
                            <m:r>
                              <a:rPr lang="en-US" altLang="zh-TW" i="1" smtClean="0">
                                <a:latin typeface="Cambria Math" panose="02040503050406030204" pitchFamily="18" charset="0"/>
                                <a:cs typeface="Times New Roman" panose="02020603050405020304" pitchFamily="18" charset="0"/>
                              </a:rPr>
                              <m:t>𝑎</m:t>
                            </m:r>
                          </m:e>
                          <m:sub>
                            <m:r>
                              <a:rPr lang="en-US" altLang="zh-TW" i="1" smtClean="0">
                                <a:latin typeface="Cambria Math" panose="02040503050406030204" pitchFamily="18" charset="0"/>
                                <a:cs typeface="Times New Roman" panose="02020603050405020304" pitchFamily="18" charset="0"/>
                              </a:rPr>
                              <m:t>𝑡</m:t>
                            </m:r>
                          </m:sub>
                        </m:sSub>
                      </m:e>
                    </m:d>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𝛼</m:t>
                    </m:r>
                    <m:r>
                      <a:rPr lang="en-US" altLang="zh-TW" i="1" smtClean="0">
                        <a:latin typeface="Cambria Math" panose="02040503050406030204" pitchFamily="18" charset="0"/>
                        <a:cs typeface="Times New Roman" panose="02020603050405020304" pitchFamily="18" charset="0"/>
                      </a:rPr>
                      <m:t>(</m:t>
                    </m:r>
                    <m:sSub>
                      <m:sSubPr>
                        <m:ctrlPr>
                          <a:rPr lang="en-US" altLang="zh-TW" i="1" smtClean="0">
                            <a:latin typeface="Cambria Math" panose="02040503050406030204" pitchFamily="18" charset="0"/>
                            <a:cs typeface="Times New Roman" panose="02020603050405020304" pitchFamily="18" charset="0"/>
                          </a:rPr>
                        </m:ctrlPr>
                      </m:sSubPr>
                      <m:e>
                        <m:r>
                          <a:rPr lang="en-US" altLang="zh-TW" i="1" smtClean="0">
                            <a:latin typeface="Cambria Math" panose="02040503050406030204" pitchFamily="18" charset="0"/>
                            <a:cs typeface="Times New Roman" panose="02020603050405020304" pitchFamily="18" charset="0"/>
                          </a:rPr>
                          <m:t>𝑟</m:t>
                        </m:r>
                      </m:e>
                      <m:sub>
                        <m:r>
                          <a:rPr lang="en-US" altLang="zh-TW" i="1" smtClean="0">
                            <a:latin typeface="Cambria Math" panose="02040503050406030204" pitchFamily="18" charset="0"/>
                            <a:cs typeface="Times New Roman" panose="02020603050405020304" pitchFamily="18" charset="0"/>
                          </a:rPr>
                          <m:t>𝑡</m:t>
                        </m:r>
                      </m:sub>
                    </m:sSub>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𝛾</m:t>
                    </m:r>
                    <m:func>
                      <m:funcPr>
                        <m:ctrlPr>
                          <a:rPr lang="en-US" altLang="zh-TW" i="1" smtClean="0">
                            <a:latin typeface="Cambria Math" panose="02040503050406030204" pitchFamily="18" charset="0"/>
                            <a:cs typeface="Times New Roman" panose="02020603050405020304" pitchFamily="18" charset="0"/>
                          </a:rPr>
                        </m:ctrlPr>
                      </m:funcPr>
                      <m:fName>
                        <m:limLow>
                          <m:limLowPr>
                            <m:ctrlPr>
                              <a:rPr lang="en-US" altLang="zh-TW" i="1" smtClean="0">
                                <a:latin typeface="Cambria Math" panose="02040503050406030204" pitchFamily="18" charset="0"/>
                                <a:cs typeface="Times New Roman" panose="02020603050405020304" pitchFamily="18" charset="0"/>
                              </a:rPr>
                            </m:ctrlPr>
                          </m:limLowPr>
                          <m:e>
                            <m:r>
                              <m:rPr>
                                <m:sty m:val="p"/>
                              </m:rPr>
                              <a:rPr lang="en-US" altLang="zh-TW" smtClean="0">
                                <a:latin typeface="Cambria Math" panose="02040503050406030204" pitchFamily="18" charset="0"/>
                                <a:cs typeface="Times New Roman" panose="02020603050405020304" pitchFamily="18" charset="0"/>
                              </a:rPr>
                              <m:t>max</m:t>
                            </m:r>
                          </m:e>
                          <m:lim>
                            <m:r>
                              <a:rPr lang="en-US" altLang="zh-TW" i="1" smtClean="0">
                                <a:latin typeface="Cambria Math" panose="02040503050406030204" pitchFamily="18" charset="0"/>
                                <a:cs typeface="Times New Roman" panose="02020603050405020304" pitchFamily="18" charset="0"/>
                              </a:rPr>
                              <m:t>𝑎</m:t>
                            </m:r>
                          </m:lim>
                        </m:limLow>
                      </m:fName>
                      <m:e>
                        <m:r>
                          <a:rPr lang="en-US" altLang="zh-TW" i="1" smtClean="0">
                            <a:latin typeface="Cambria Math" panose="02040503050406030204" pitchFamily="18" charset="0"/>
                            <a:cs typeface="Times New Roman" panose="02020603050405020304" pitchFamily="18" charset="0"/>
                          </a:rPr>
                          <m:t>𝑄</m:t>
                        </m:r>
                        <m:r>
                          <a:rPr lang="en-US" altLang="zh-TW" i="1" smtClean="0">
                            <a:latin typeface="Cambria Math" panose="02040503050406030204" pitchFamily="18" charset="0"/>
                            <a:cs typeface="Times New Roman" panose="02020603050405020304" pitchFamily="18" charset="0"/>
                          </a:rPr>
                          <m:t>(</m:t>
                        </m:r>
                        <m:sSub>
                          <m:sSubPr>
                            <m:ctrlPr>
                              <a:rPr lang="en-US" altLang="zh-TW" i="1" smtClean="0">
                                <a:latin typeface="Cambria Math" panose="02040503050406030204" pitchFamily="18" charset="0"/>
                                <a:cs typeface="Times New Roman" panose="02020603050405020304" pitchFamily="18" charset="0"/>
                              </a:rPr>
                            </m:ctrlPr>
                          </m:sSubPr>
                          <m:e>
                            <m:r>
                              <a:rPr lang="en-US" altLang="zh-TW" i="1" smtClean="0">
                                <a:latin typeface="Cambria Math" panose="02040503050406030204" pitchFamily="18" charset="0"/>
                                <a:cs typeface="Times New Roman" panose="02020603050405020304" pitchFamily="18" charset="0"/>
                              </a:rPr>
                              <m:t>𝑠</m:t>
                            </m:r>
                          </m:e>
                          <m:sub>
                            <m:r>
                              <a:rPr lang="en-US" altLang="zh-TW" i="1" smtClean="0">
                                <a:latin typeface="Cambria Math" panose="02040503050406030204" pitchFamily="18" charset="0"/>
                                <a:cs typeface="Times New Roman" panose="02020603050405020304" pitchFamily="18" charset="0"/>
                              </a:rPr>
                              <m:t>𝑡</m:t>
                            </m:r>
                            <m:r>
                              <a:rPr lang="en-US" altLang="zh-TW" i="1" smtClean="0">
                                <a:latin typeface="Cambria Math" panose="02040503050406030204" pitchFamily="18" charset="0"/>
                                <a:cs typeface="Times New Roman" panose="02020603050405020304" pitchFamily="18" charset="0"/>
                              </a:rPr>
                              <m:t>+1</m:t>
                            </m:r>
                          </m:sub>
                        </m:sSub>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𝑎</m:t>
                        </m:r>
                        <m:r>
                          <a:rPr lang="en-US" altLang="zh-TW" i="1" smtClean="0">
                            <a:latin typeface="Cambria Math" panose="02040503050406030204" pitchFamily="18" charset="0"/>
                            <a:cs typeface="Times New Roman" panose="02020603050405020304" pitchFamily="18" charset="0"/>
                          </a:rPr>
                          <m:t>)</m:t>
                        </m:r>
                      </m:e>
                    </m:func>
                    <m:r>
                      <a:rPr lang="en-US" altLang="zh-TW" i="1" smtClean="0">
                        <a:latin typeface="Cambria Math" panose="02040503050406030204" pitchFamily="18" charset="0"/>
                        <a:cs typeface="Times New Roman" panose="02020603050405020304" pitchFamily="18" charset="0"/>
                      </a:rPr>
                      <m:t>)</m:t>
                    </m:r>
                  </m:oMath>
                </a14:m>
                <a:endParaRPr lang="en-US" altLang="zh-TW" dirty="0">
                  <a:latin typeface="Times New Roman" panose="02020603050405020304" pitchFamily="18" charset="0"/>
                  <a:cs typeface="Times New Roman" panose="02020603050405020304" pitchFamily="18" charset="0"/>
                </a:endParaRPr>
              </a:p>
              <a:p>
                <a14:m>
                  <m:oMath xmlns:m="http://schemas.openxmlformats.org/officeDocument/2006/math">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r>
                          <a:rPr lang="en-US" altLang="zh-TW" i="1">
                            <a:latin typeface="Cambria Math" panose="02040503050406030204" pitchFamily="18" charset="0"/>
                            <a:cs typeface="Times New Roman" panose="02020603050405020304" pitchFamily="18" charset="0"/>
                          </a:rPr>
                          <m:t>𝑎</m:t>
                        </m:r>
                      </m:lim>
                    </m:limLow>
                    <m:r>
                      <a:rPr lang="en-US" altLang="zh-TW" i="1">
                        <a:latin typeface="Cambria Math" panose="02040503050406030204" pitchFamily="18" charset="0"/>
                        <a:cs typeface="Times New Roman" panose="02020603050405020304" pitchFamily="18" charset="0"/>
                      </a:rPr>
                      <m:t> </m:t>
                    </m:r>
                    <m:r>
                      <a:rPr lang="en-US" altLang="zh-TW" i="1" smtClean="0">
                        <a:latin typeface="Cambria Math" panose="02040503050406030204" pitchFamily="18" charset="0"/>
                        <a:cs typeface="Times New Roman" panose="02020603050405020304" pitchFamily="18" charset="0"/>
                      </a:rPr>
                      <m:t>𝑄</m:t>
                    </m:r>
                    <m:d>
                      <m:dPr>
                        <m:ctrlPr>
                          <a:rPr lang="en-US" altLang="zh-TW" i="1" smtClean="0">
                            <a:latin typeface="Cambria Math" panose="02040503050406030204" pitchFamily="18" charset="0"/>
                            <a:cs typeface="Times New Roman" panose="02020603050405020304" pitchFamily="18" charset="0"/>
                          </a:rPr>
                        </m:ctrlPr>
                      </m:dPr>
                      <m:e>
                        <m:r>
                          <a:rPr lang="en-US" altLang="zh-TW" i="1" smtClean="0">
                            <a:latin typeface="Cambria Math" panose="02040503050406030204" pitchFamily="18" charset="0"/>
                            <a:cs typeface="Times New Roman" panose="02020603050405020304" pitchFamily="18" charset="0"/>
                          </a:rPr>
                          <m:t>𝑠</m:t>
                        </m:r>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𝑎</m:t>
                        </m:r>
                      </m:e>
                    </m:d>
                    <m:r>
                      <a:rPr lang="en-US" altLang="zh-TW" i="1" smtClean="0">
                        <a:latin typeface="Cambria Math" panose="02040503050406030204" pitchFamily="18" charset="0"/>
                        <a:cs typeface="Times New Roman" panose="02020603050405020304" pitchFamily="18" charset="0"/>
                      </a:rPr>
                      <m:t>=</m:t>
                    </m:r>
                    <m:sSub>
                      <m:sSubPr>
                        <m:ctrlPr>
                          <a:rPr lang="en-US" altLang="zh-TW" i="1" smtClean="0">
                            <a:latin typeface="Cambria Math" panose="02040503050406030204" pitchFamily="18" charset="0"/>
                            <a:cs typeface="Times New Roman" panose="02020603050405020304" pitchFamily="18" charset="0"/>
                          </a:rPr>
                        </m:ctrlPr>
                      </m:sSubPr>
                      <m:e>
                        <m:r>
                          <a:rPr lang="zh-TW" altLang="en-US" i="1" smtClean="0">
                            <a:latin typeface="Cambria Math" panose="02040503050406030204" pitchFamily="18" charset="0"/>
                            <a:cs typeface="Times New Roman" panose="02020603050405020304" pitchFamily="18" charset="0"/>
                          </a:rPr>
                          <m:t>𝔼</m:t>
                        </m:r>
                      </m:e>
                      <m:sub>
                        <m:r>
                          <a:rPr lang="en-US" altLang="zh-TW" i="1" smtClean="0">
                            <a:latin typeface="Cambria Math" panose="02040503050406030204" pitchFamily="18" charset="0"/>
                            <a:cs typeface="Times New Roman" panose="02020603050405020304" pitchFamily="18" charset="0"/>
                          </a:rPr>
                          <m:t>𝑠</m:t>
                        </m:r>
                        <m:r>
                          <a:rPr lang="en-US" altLang="zh-TW" i="1" smtClean="0">
                            <a:latin typeface="Cambria Math" panose="02040503050406030204" pitchFamily="18" charset="0"/>
                            <a:cs typeface="Times New Roman" panose="02020603050405020304" pitchFamily="18" charset="0"/>
                          </a:rPr>
                          <m:t>′</m:t>
                        </m:r>
                      </m:sub>
                    </m:sSub>
                    <m:d>
                      <m:dPr>
                        <m:begChr m:val="["/>
                        <m:endChr m:val="]"/>
                        <m:ctrlPr>
                          <a:rPr lang="en-US" altLang="zh-TW" i="1" smtClean="0">
                            <a:latin typeface="Cambria Math" panose="02040503050406030204" pitchFamily="18" charset="0"/>
                            <a:cs typeface="Times New Roman" panose="02020603050405020304" pitchFamily="18" charset="0"/>
                          </a:rPr>
                        </m:ctrlPr>
                      </m:dPr>
                      <m:e>
                        <m:r>
                          <a:rPr lang="en-US" altLang="zh-TW" i="1" smtClean="0">
                            <a:latin typeface="Cambria Math" panose="02040503050406030204" pitchFamily="18" charset="0"/>
                            <a:cs typeface="Times New Roman" panose="02020603050405020304" pitchFamily="18" charset="0"/>
                          </a:rPr>
                          <m:t>𝑟</m:t>
                        </m:r>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𝛾</m:t>
                        </m:r>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sSup>
                              <m:sSupPr>
                                <m:ctrlPr>
                                  <a:rPr lang="en-US" altLang="zh-TW" i="1" smtClean="0">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𝑎</m:t>
                                </m:r>
                              </m:e>
                              <m:sup>
                                <m:r>
                                  <a:rPr lang="en-US" altLang="zh-TW" i="1" smtClean="0">
                                    <a:latin typeface="Cambria Math" panose="02040503050406030204" pitchFamily="18" charset="0"/>
                                    <a:cs typeface="Times New Roman" panose="02020603050405020304" pitchFamily="18" charset="0"/>
                                  </a:rPr>
                                  <m:t>′</m:t>
                                </m:r>
                              </m:sup>
                            </m:sSup>
                          </m:lim>
                        </m:limLow>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𝑄</m:t>
                            </m:r>
                          </m:e>
                          <m:sup>
                            <m:r>
                              <a:rPr lang="en-US" altLang="zh-TW" i="1" smtClean="0">
                                <a:latin typeface="Cambria Math" panose="02040503050406030204" pitchFamily="18" charset="0"/>
                                <a:cs typeface="Times New Roman" panose="02020603050405020304" pitchFamily="18" charset="0"/>
                              </a:rPr>
                              <m:t>∗</m:t>
                            </m:r>
                          </m:sup>
                        </m:sSup>
                        <m:d>
                          <m:dPr>
                            <m:ctrlPr>
                              <a:rPr lang="en-US" altLang="zh-TW" i="1" smtClean="0">
                                <a:latin typeface="Cambria Math" panose="02040503050406030204" pitchFamily="18" charset="0"/>
                                <a:cs typeface="Times New Roman" panose="02020603050405020304" pitchFamily="18" charset="0"/>
                              </a:rPr>
                            </m:ctrlPr>
                          </m:dPr>
                          <m:e>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𝑠</m:t>
                                </m:r>
                              </m:e>
                              <m:sup>
                                <m:r>
                                  <a:rPr lang="en-US" altLang="zh-TW" i="1" smtClean="0">
                                    <a:latin typeface="Cambria Math" panose="02040503050406030204" pitchFamily="18" charset="0"/>
                                    <a:cs typeface="Times New Roman" panose="02020603050405020304" pitchFamily="18" charset="0"/>
                                  </a:rPr>
                                  <m:t>′</m:t>
                                </m:r>
                              </m:sup>
                            </m:sSup>
                            <m:r>
                              <a:rPr lang="en-US" altLang="zh-TW" i="1" smtClean="0">
                                <a:latin typeface="Cambria Math" panose="02040503050406030204" pitchFamily="18" charset="0"/>
                                <a:cs typeface="Times New Roman" panose="02020603050405020304" pitchFamily="18" charset="0"/>
                              </a:rPr>
                              <m:t>,</m:t>
                            </m:r>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𝑎</m:t>
                                </m:r>
                              </m:e>
                              <m:sup>
                                <m:r>
                                  <a:rPr lang="en-US" altLang="zh-TW" i="1" smtClean="0">
                                    <a:latin typeface="Cambria Math" panose="02040503050406030204" pitchFamily="18" charset="0"/>
                                    <a:cs typeface="Times New Roman" panose="02020603050405020304" pitchFamily="18" charset="0"/>
                                  </a:rPr>
                                  <m:t>′</m:t>
                                </m:r>
                              </m:sup>
                            </m:sSup>
                          </m:e>
                        </m:d>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𝑠</m:t>
                        </m:r>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𝑎</m:t>
                        </m:r>
                      </m:e>
                    </m:d>
                  </m:oMath>
                </a14:m>
                <a:endParaRPr lang="en-US" altLang="zh-TW" dirty="0">
                  <a:latin typeface="Times New Roman" panose="02020603050405020304" pitchFamily="18" charset="0"/>
                  <a:cs typeface="Times New Roman" panose="02020603050405020304" pitchFamily="18" charset="0"/>
                </a:endParaRPr>
              </a:p>
              <a:p>
                <a:r>
                  <a:rPr lang="en-US" altLang="zh-TW" dirty="0">
                    <a:latin typeface="Times New Roman" panose="02020603050405020304" pitchFamily="18" charset="0"/>
                    <a:cs typeface="Times New Roman" panose="02020603050405020304" pitchFamily="18" charset="0"/>
                  </a:rPr>
                  <a:t>r: reward</a:t>
                </a:r>
              </a:p>
              <a:p>
                <a:r>
                  <a:rPr lang="en-US" altLang="zh-TW" dirty="0">
                    <a:latin typeface="Times New Roman" panose="02020603050405020304" pitchFamily="18" charset="0"/>
                    <a:cs typeface="Times New Roman" panose="02020603050405020304" pitchFamily="18" charset="0"/>
                  </a:rPr>
                  <a:t>s: state</a:t>
                </a:r>
              </a:p>
              <a:p>
                <a:r>
                  <a:rPr lang="en-US" altLang="zh-TW" dirty="0">
                    <a:latin typeface="Times New Roman" panose="02020603050405020304" pitchFamily="18" charset="0"/>
                    <a:cs typeface="Times New Roman" panose="02020603050405020304" pitchFamily="18" charset="0"/>
                  </a:rPr>
                  <a:t>a: action</a:t>
                </a:r>
              </a:p>
              <a:p>
                <a14:m>
                  <m:oMath xmlns:m="http://schemas.openxmlformats.org/officeDocument/2006/math">
                    <m:r>
                      <a:rPr lang="en-US" altLang="zh-TW" i="1" smtClean="0">
                        <a:latin typeface="Cambria Math" panose="02040503050406030204" pitchFamily="18" charset="0"/>
                        <a:cs typeface="Times New Roman" panose="02020603050405020304" pitchFamily="18" charset="0"/>
                      </a:rPr>
                      <m:t>𝛼</m:t>
                    </m:r>
                  </m:oMath>
                </a14:m>
                <a:r>
                  <a:rPr lang="en-US" altLang="zh-TW" dirty="0">
                    <a:latin typeface="Times New Roman" panose="02020603050405020304" pitchFamily="18" charset="0"/>
                    <a:cs typeface="Times New Roman" panose="02020603050405020304" pitchFamily="18" charset="0"/>
                  </a:rPr>
                  <a:t>: learning rate</a:t>
                </a:r>
              </a:p>
            </p:txBody>
          </p:sp>
        </mc:Choice>
        <mc:Fallback xmlns="">
          <p:sp>
            <p:nvSpPr>
              <p:cNvPr id="3" name="內容版面配置區 2">
                <a:extLst>
                  <a:ext uri="{FF2B5EF4-FFF2-40B4-BE49-F238E27FC236}">
                    <a16:creationId xmlns:a16="http://schemas.microsoft.com/office/drawing/2014/main" id="{3C487822-ACFF-D84C-A08F-A132CB5BEF28}"/>
                  </a:ext>
                </a:extLst>
              </p:cNvPr>
              <p:cNvSpPr txBox="1">
                <a:spLocks noRot="1" noChangeAspect="1" noMove="1" noResize="1" noEditPoints="1" noAdjustHandles="1" noChangeArrowheads="1" noChangeShapeType="1" noTextEdit="1"/>
              </p:cNvSpPr>
              <p:nvPr/>
            </p:nvSpPr>
            <p:spPr>
              <a:xfrm>
                <a:off x="587829" y="1825625"/>
                <a:ext cx="11604171" cy="4351338"/>
              </a:xfrm>
              <a:prstGeom prst="rect">
                <a:avLst/>
              </a:prstGeom>
              <a:blipFill>
                <a:blip r:embed="rId2"/>
                <a:stretch>
                  <a:fillRect l="-874" t="-1462"/>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2057897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4D4ADE0E-C4A7-EB4E-9281-ED1C5BAFFF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161" y="2445027"/>
            <a:ext cx="4044029" cy="3680792"/>
          </a:xfrm>
          <a:prstGeom prst="rect">
            <a:avLst/>
          </a:prstGeom>
        </p:spPr>
      </p:pic>
      <p:sp>
        <p:nvSpPr>
          <p:cNvPr id="4" name="文字方塊 3">
            <a:extLst>
              <a:ext uri="{FF2B5EF4-FFF2-40B4-BE49-F238E27FC236}">
                <a16:creationId xmlns:a16="http://schemas.microsoft.com/office/drawing/2014/main" id="{47E5A428-093A-C64F-90E8-7653609D3ADF}"/>
              </a:ext>
            </a:extLst>
          </p:cNvPr>
          <p:cNvSpPr txBox="1"/>
          <p:nvPr/>
        </p:nvSpPr>
        <p:spPr>
          <a:xfrm>
            <a:off x="365352" y="600167"/>
            <a:ext cx="11439524" cy="646331"/>
          </a:xfrm>
          <a:prstGeom prst="rect">
            <a:avLst/>
          </a:prstGeom>
          <a:noFill/>
        </p:spPr>
        <p:txBody>
          <a:bodyPr wrap="square">
            <a:spAutoFit/>
          </a:bodyPr>
          <a:lstStyle/>
          <a:p>
            <a:pPr>
              <a:spcBef>
                <a:spcPts val="1000"/>
              </a:spcBef>
            </a:pPr>
            <a:r>
              <a:rPr lang="en-US" altLang="zh-TW" sz="3600" b="1" dirty="0">
                <a:latin typeface="Times New Roman" pitchFamily="18" charset="0"/>
                <a:cs typeface="Times New Roman" pitchFamily="18" charset="0"/>
              </a:rPr>
              <a:t>Q Learning</a:t>
            </a:r>
          </a:p>
        </p:txBody>
      </p:sp>
      <p:graphicFrame>
        <p:nvGraphicFramePr>
          <p:cNvPr id="7" name="表格 6">
            <a:extLst>
              <a:ext uri="{FF2B5EF4-FFF2-40B4-BE49-F238E27FC236}">
                <a16:creationId xmlns:a16="http://schemas.microsoft.com/office/drawing/2014/main" id="{C2374D77-2E7B-5347-8E47-6B723A0CA4DF}"/>
              </a:ext>
            </a:extLst>
          </p:cNvPr>
          <p:cNvGraphicFramePr>
            <a:graphicFrameLocks noGrp="1"/>
          </p:cNvGraphicFramePr>
          <p:nvPr>
            <p:extLst>
              <p:ext uri="{D42A27DB-BD31-4B8C-83A1-F6EECF244321}">
                <p14:modId xmlns:p14="http://schemas.microsoft.com/office/powerpoint/2010/main" val="1676544769"/>
              </p:ext>
            </p:extLst>
          </p:nvPr>
        </p:nvGraphicFramePr>
        <p:xfrm>
          <a:off x="5561431" y="1907135"/>
          <a:ext cx="4588409" cy="3933114"/>
        </p:xfrm>
        <a:graphic>
          <a:graphicData uri="http://schemas.openxmlformats.org/drawingml/2006/table">
            <a:tbl>
              <a:tblPr firstRow="1" bandRow="1">
                <a:tableStyleId>{5940675A-B579-460E-94D1-54222C63F5DA}</a:tableStyleId>
              </a:tblPr>
              <a:tblGrid>
                <a:gridCol w="655487">
                  <a:extLst>
                    <a:ext uri="{9D8B030D-6E8A-4147-A177-3AD203B41FA5}">
                      <a16:colId xmlns:a16="http://schemas.microsoft.com/office/drawing/2014/main" val="1771929078"/>
                    </a:ext>
                  </a:extLst>
                </a:gridCol>
                <a:gridCol w="655487">
                  <a:extLst>
                    <a:ext uri="{9D8B030D-6E8A-4147-A177-3AD203B41FA5}">
                      <a16:colId xmlns:a16="http://schemas.microsoft.com/office/drawing/2014/main" val="3833579489"/>
                    </a:ext>
                  </a:extLst>
                </a:gridCol>
                <a:gridCol w="655487">
                  <a:extLst>
                    <a:ext uri="{9D8B030D-6E8A-4147-A177-3AD203B41FA5}">
                      <a16:colId xmlns:a16="http://schemas.microsoft.com/office/drawing/2014/main" val="1664156027"/>
                    </a:ext>
                  </a:extLst>
                </a:gridCol>
                <a:gridCol w="655487">
                  <a:extLst>
                    <a:ext uri="{9D8B030D-6E8A-4147-A177-3AD203B41FA5}">
                      <a16:colId xmlns:a16="http://schemas.microsoft.com/office/drawing/2014/main" val="3044829106"/>
                    </a:ext>
                  </a:extLst>
                </a:gridCol>
                <a:gridCol w="655487">
                  <a:extLst>
                    <a:ext uri="{9D8B030D-6E8A-4147-A177-3AD203B41FA5}">
                      <a16:colId xmlns:a16="http://schemas.microsoft.com/office/drawing/2014/main" val="3536316775"/>
                    </a:ext>
                  </a:extLst>
                </a:gridCol>
                <a:gridCol w="655487">
                  <a:extLst>
                    <a:ext uri="{9D8B030D-6E8A-4147-A177-3AD203B41FA5}">
                      <a16:colId xmlns:a16="http://schemas.microsoft.com/office/drawing/2014/main" val="3711762903"/>
                    </a:ext>
                  </a:extLst>
                </a:gridCol>
                <a:gridCol w="655487">
                  <a:extLst>
                    <a:ext uri="{9D8B030D-6E8A-4147-A177-3AD203B41FA5}">
                      <a16:colId xmlns:a16="http://schemas.microsoft.com/office/drawing/2014/main" val="3584920713"/>
                    </a:ext>
                  </a:extLst>
                </a:gridCol>
              </a:tblGrid>
              <a:tr h="414505">
                <a:tc>
                  <a:txBody>
                    <a:bodyPr/>
                    <a:lstStyle/>
                    <a:p>
                      <a:pPr algn="ctr"/>
                      <a:endParaRPr lang="zh-TW" altLang="en-US" sz="2200" dirty="0"/>
                    </a:p>
                  </a:txBody>
                  <a:tcPr marL="82901" marR="82901" marT="41451" marB="41451"/>
                </a:tc>
                <a:tc>
                  <a:txBody>
                    <a:bodyPr/>
                    <a:lstStyle/>
                    <a:p>
                      <a:pPr algn="ctr"/>
                      <a:r>
                        <a:rPr lang="en-US" altLang="zh-TW" sz="2200" dirty="0"/>
                        <a:t>0</a:t>
                      </a:r>
                      <a:endParaRPr lang="zh-TW" altLang="en-US" sz="2200" dirty="0"/>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2200" b="0" i="0" u="none" strike="noStrike" kern="1200" cap="none" spc="0" normalizeH="0" baseline="0" noProof="0" dirty="0">
                          <a:ln>
                            <a:noFill/>
                          </a:ln>
                          <a:solidFill>
                            <a:prstClr val="black"/>
                          </a:solidFill>
                          <a:effectLst/>
                          <a:uLnTx/>
                          <a:uFillTx/>
                          <a:latin typeface="+mn-lt"/>
                          <a:ea typeface="+mn-ea"/>
                          <a:cs typeface="+mn-cs"/>
                        </a:rPr>
                        <a:t>1</a:t>
                      </a:r>
                      <a:endParaRPr kumimoji="0" lang="zh-TW" altLang="en-US" sz="2200" b="0" i="0" u="none" strike="noStrike" kern="1200" cap="none" spc="0" normalizeH="0" baseline="0" noProof="0" dirty="0">
                        <a:ln>
                          <a:noFill/>
                        </a:ln>
                        <a:solidFill>
                          <a:prstClr val="black"/>
                        </a:solidFill>
                        <a:effectLst/>
                        <a:uLnTx/>
                        <a:uFillTx/>
                        <a:latin typeface="+mn-lt"/>
                        <a:ea typeface="+mn-ea"/>
                        <a:cs typeface="+mn-cs"/>
                      </a:endParaRPr>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200" dirty="0"/>
                        <a:t>2</a:t>
                      </a:r>
                      <a:endParaRPr lang="zh-TW" altLang="en-US" sz="2200" dirty="0"/>
                    </a:p>
                  </a:txBody>
                  <a:tcPr marL="82901" marR="82901" marT="41451" marB="41451"/>
                </a:tc>
                <a:tc>
                  <a:txBody>
                    <a:bodyPr/>
                    <a:lstStyle/>
                    <a:p>
                      <a:pPr algn="ctr"/>
                      <a:r>
                        <a:rPr lang="en-US" altLang="zh-TW" sz="2200" dirty="0"/>
                        <a:t>3</a:t>
                      </a:r>
                      <a:endParaRPr lang="zh-TW" altLang="en-US" sz="2200" dirty="0"/>
                    </a:p>
                  </a:txBody>
                  <a:tcPr marL="82901" marR="82901" marT="41451" marB="41451"/>
                </a:tc>
                <a:tc>
                  <a:txBody>
                    <a:bodyPr/>
                    <a:lstStyle/>
                    <a:p>
                      <a:pPr algn="ctr"/>
                      <a:r>
                        <a:rPr lang="en-US" altLang="zh-TW" sz="2200" dirty="0"/>
                        <a:t>4</a:t>
                      </a:r>
                      <a:endParaRPr lang="zh-TW" altLang="en-US" sz="2200" dirty="0"/>
                    </a:p>
                  </a:txBody>
                  <a:tcPr marL="82901" marR="82901" marT="41451" marB="41451"/>
                </a:tc>
                <a:tc>
                  <a:txBody>
                    <a:bodyPr/>
                    <a:lstStyle/>
                    <a:p>
                      <a:pPr algn="ctr"/>
                      <a:r>
                        <a:rPr lang="en-US" altLang="zh-TW" sz="2200" dirty="0"/>
                        <a:t>5</a:t>
                      </a:r>
                      <a:endParaRPr lang="zh-TW" altLang="en-US" sz="2200" dirty="0"/>
                    </a:p>
                  </a:txBody>
                  <a:tcPr marL="82901" marR="82901" marT="41451" marB="41451"/>
                </a:tc>
                <a:extLst>
                  <a:ext uri="{0D108BD9-81ED-4DB2-BD59-A6C34878D82A}">
                    <a16:rowId xmlns:a16="http://schemas.microsoft.com/office/drawing/2014/main" val="3879587617"/>
                  </a:ext>
                </a:extLst>
              </a:tr>
              <a:tr h="580308">
                <a:tc>
                  <a:txBody>
                    <a:bodyPr/>
                    <a:lstStyle/>
                    <a:p>
                      <a:pPr algn="ctr"/>
                      <a:r>
                        <a:rPr lang="en-US" altLang="zh-TW" sz="2200" dirty="0"/>
                        <a:t>0</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3300" b="0" i="0" u="none" strike="noStrike" kern="1200" cap="none" spc="0" normalizeH="0" baseline="0" noProof="0" dirty="0">
                          <a:ln>
                            <a:noFill/>
                          </a:ln>
                          <a:solidFill>
                            <a:prstClr val="black"/>
                          </a:solidFill>
                          <a:effectLst/>
                          <a:uLnTx/>
                          <a:uFillTx/>
                          <a:latin typeface="+mn-lt"/>
                          <a:ea typeface="+mn-ea"/>
                          <a:cs typeface="+mn-cs"/>
                        </a:rPr>
                        <a:t>0</a:t>
                      </a:r>
                      <a:endParaRPr kumimoji="0" lang="zh-TW" altLang="en-US" sz="3300" b="0" i="0" u="none" strike="noStrike" kern="1200" cap="none" spc="0" normalizeH="0" baseline="0" noProof="0" dirty="0">
                        <a:ln>
                          <a:noFill/>
                        </a:ln>
                        <a:solidFill>
                          <a:prstClr val="black"/>
                        </a:solidFill>
                        <a:effectLst/>
                        <a:uLnTx/>
                        <a:uFillTx/>
                        <a:latin typeface="+mn-lt"/>
                        <a:ea typeface="+mn-ea"/>
                        <a:cs typeface="+mn-cs"/>
                      </a:endParaRPr>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2079618521"/>
                  </a:ext>
                </a:extLst>
              </a:tr>
              <a:tr h="580308">
                <a:tc>
                  <a:txBody>
                    <a:bodyPr/>
                    <a:lstStyle/>
                    <a:p>
                      <a:pPr algn="ctr"/>
                      <a:r>
                        <a:rPr lang="en-US" altLang="zh-TW" sz="2200" dirty="0"/>
                        <a:t>1</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2183706623"/>
                  </a:ext>
                </a:extLst>
              </a:tr>
              <a:tr h="580308">
                <a:tc>
                  <a:txBody>
                    <a:bodyPr/>
                    <a:lstStyle/>
                    <a:p>
                      <a:pPr algn="ctr"/>
                      <a:r>
                        <a:rPr lang="en-US" altLang="zh-TW" sz="2200" dirty="0"/>
                        <a:t>2</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1501828881"/>
                  </a:ext>
                </a:extLst>
              </a:tr>
              <a:tr h="580308">
                <a:tc>
                  <a:txBody>
                    <a:bodyPr/>
                    <a:lstStyle/>
                    <a:p>
                      <a:pPr algn="ctr"/>
                      <a:r>
                        <a:rPr lang="en-US" altLang="zh-TW" sz="2200" dirty="0"/>
                        <a:t>3</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1719327049"/>
                  </a:ext>
                </a:extLst>
              </a:tr>
              <a:tr h="580308">
                <a:tc>
                  <a:txBody>
                    <a:bodyPr/>
                    <a:lstStyle/>
                    <a:p>
                      <a:pPr algn="ctr"/>
                      <a:r>
                        <a:rPr lang="en-US" altLang="zh-TW" sz="2200" dirty="0"/>
                        <a:t>4</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4154487117"/>
                  </a:ext>
                </a:extLst>
              </a:tr>
              <a:tr h="580308">
                <a:tc>
                  <a:txBody>
                    <a:bodyPr/>
                    <a:lstStyle/>
                    <a:p>
                      <a:pPr algn="ctr"/>
                      <a:r>
                        <a:rPr lang="en-US" altLang="zh-TW" sz="2200" dirty="0"/>
                        <a:t>5</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3385230996"/>
                  </a:ext>
                </a:extLst>
              </a:tr>
            </a:tbl>
          </a:graphicData>
        </a:graphic>
      </p:graphicFrame>
      <mc:AlternateContent xmlns:mc="http://schemas.openxmlformats.org/markup-compatibility/2006" xmlns:a14="http://schemas.microsoft.com/office/drawing/2010/main">
        <mc:Choice Requires="a14">
          <p:sp>
            <p:nvSpPr>
              <p:cNvPr id="9" name="矩形 8">
                <a:extLst>
                  <a:ext uri="{FF2B5EF4-FFF2-40B4-BE49-F238E27FC236}">
                    <a16:creationId xmlns:a16="http://schemas.microsoft.com/office/drawing/2014/main" id="{C2701D42-CE99-524F-8CF8-7CFF235B8EDA}"/>
                  </a:ext>
                </a:extLst>
              </p:cNvPr>
              <p:cNvSpPr/>
              <p:nvPr/>
            </p:nvSpPr>
            <p:spPr>
              <a:xfrm>
                <a:off x="5121293" y="6015356"/>
                <a:ext cx="6428491" cy="736677"/>
              </a:xfrm>
              <a:prstGeom prst="rect">
                <a:avLst/>
              </a:prstGeom>
            </p:spPr>
            <p:txBody>
              <a:bodyPr wrap="none">
                <a:spAutoFit/>
              </a:bodyPr>
              <a:lstStyle/>
              <a:p>
                <a14:m>
                  <m:oMath xmlns:m="http://schemas.openxmlformats.org/officeDocument/2006/math">
                    <m:sSup>
                      <m:sSupPr>
                        <m:ctrlPr>
                          <a:rPr lang="en-US" altLang="zh-TW" i="1" smtClean="0">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𝑜𝑙𝑑</m:t>
                        </m:r>
                      </m:sup>
                    </m:sSup>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r>
                          <a:rPr lang="en-US" altLang="zh-TW" i="1" smtClean="0">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5</m:t>
                        </m:r>
                        <m:r>
                          <a:rPr lang="en-US" altLang="zh-TW" i="1" smtClean="0">
                            <a:latin typeface="Cambria Math" panose="02040503050406030204" pitchFamily="18" charset="0"/>
                            <a:cs typeface="Times New Roman" panose="02020603050405020304" pitchFamily="18" charset="0"/>
                          </a:rPr>
                          <m:t> </m:t>
                        </m:r>
                      </m:e>
                    </m:d>
                    <m:r>
                      <a:rPr lang="en-US" altLang="zh-TW" b="0" i="1" smtClean="0">
                        <a:latin typeface="Cambria Math" panose="02040503050406030204" pitchFamily="18" charset="0"/>
                        <a:cs typeface="Times New Roman" panose="02020603050405020304" pitchFamily="18" charset="0"/>
                      </a:rPr>
                      <m:t>=0 ,</m:t>
                    </m:r>
                  </m:oMath>
                </a14:m>
                <a:r>
                  <a:rPr lang="en-US" altLang="zh-TW" dirty="0"/>
                  <a:t>     </a:t>
                </a:r>
                <a14:m>
                  <m:oMath xmlns:m="http://schemas.openxmlformats.org/officeDocument/2006/math">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r>
                          <a:rPr lang="en-US" altLang="zh-TW" i="1">
                            <a:latin typeface="Cambria Math" panose="02040503050406030204" pitchFamily="18" charset="0"/>
                            <a:cs typeface="Times New Roman" panose="02020603050405020304" pitchFamily="18" charset="0"/>
                          </a:rPr>
                          <m:t>𝑎</m:t>
                        </m:r>
                      </m:lim>
                    </m:limLow>
                    <m:r>
                      <a:rPr lang="en-US" altLang="zh-TW" i="1">
                        <a:latin typeface="Cambria Math" panose="02040503050406030204" pitchFamily="18" charset="0"/>
                        <a:cs typeface="Times New Roman" panose="02020603050405020304" pitchFamily="18" charset="0"/>
                      </a:rPr>
                      <m:t> </m:t>
                    </m:r>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5</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e>
                    </m:d>
                  </m:oMath>
                </a14:m>
                <a:r>
                  <a:rPr lang="en-US" altLang="zh-TW" dirty="0"/>
                  <a:t> = max(</a:t>
                </a:r>
                <a14:m>
                  <m:oMath xmlns:m="http://schemas.openxmlformats.org/officeDocument/2006/math">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5</m:t>
                        </m:r>
                        <m:r>
                          <a:rPr lang="en-US" altLang="zh-TW" i="1">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1</m:t>
                        </m:r>
                      </m:e>
                    </m:d>
                  </m:oMath>
                </a14:m>
                <a:r>
                  <a:rPr lang="en-US" altLang="zh-TW" dirty="0"/>
                  <a:t>,</a:t>
                </a:r>
                <a:r>
                  <a:rPr lang="en-US" altLang="zh-TW" dirty="0">
                    <a:cs typeface="Times New Roman" panose="02020603050405020304" pitchFamily="18" charset="0"/>
                  </a:rPr>
                  <a:t> </a:t>
                </a:r>
                <a14:m>
                  <m:oMath xmlns:m="http://schemas.openxmlformats.org/officeDocument/2006/math">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5,</m:t>
                        </m:r>
                        <m:r>
                          <a:rPr lang="en-US" altLang="zh-TW" b="0" i="1" smtClean="0">
                            <a:latin typeface="Cambria Math" panose="02040503050406030204" pitchFamily="18" charset="0"/>
                            <a:cs typeface="Times New Roman" panose="02020603050405020304" pitchFamily="18" charset="0"/>
                          </a:rPr>
                          <m:t>4</m:t>
                        </m:r>
                      </m:e>
                    </m:d>
                  </m:oMath>
                </a14:m>
                <a:r>
                  <a:rPr lang="en-US" altLang="zh-TW" dirty="0"/>
                  <a:t>,</a:t>
                </a:r>
                <a:r>
                  <a:rPr lang="en-US" altLang="zh-TW" dirty="0">
                    <a:cs typeface="Times New Roman" panose="02020603050405020304" pitchFamily="18" charset="0"/>
                  </a:rPr>
                  <a:t> </a:t>
                </a:r>
                <a14:m>
                  <m:oMath xmlns:m="http://schemas.openxmlformats.org/officeDocument/2006/math">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5,</m:t>
                        </m:r>
                        <m:r>
                          <a:rPr lang="en-US" altLang="zh-TW" b="0" i="1" smtClean="0">
                            <a:latin typeface="Cambria Math" panose="02040503050406030204" pitchFamily="18" charset="0"/>
                            <a:cs typeface="Times New Roman" panose="02020603050405020304" pitchFamily="18" charset="0"/>
                          </a:rPr>
                          <m:t>5</m:t>
                        </m:r>
                      </m:e>
                    </m:d>
                  </m:oMath>
                </a14:m>
                <a:r>
                  <a:rPr lang="en-US" altLang="zh-TW" dirty="0"/>
                  <a:t>) = 0</a:t>
                </a:r>
              </a:p>
              <a:p>
                <a14:m>
                  <m:oMath xmlns:m="http://schemas.openxmlformats.org/officeDocument/2006/math">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b="0" i="1" smtClean="0">
                            <a:latin typeface="Cambria Math" panose="02040503050406030204" pitchFamily="18" charset="0"/>
                            <a:cs typeface="Times New Roman" panose="02020603050405020304" pitchFamily="18" charset="0"/>
                          </a:rPr>
                          <m:t>𝑛𝑒𝑤</m:t>
                        </m:r>
                      </m:sup>
                    </m:sSup>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1,5 </m:t>
                        </m:r>
                      </m:e>
                    </m:d>
                    <m:r>
                      <a:rPr lang="en-US" altLang="zh-TW" b="0" i="1" smtClean="0">
                        <a:latin typeface="Cambria Math" panose="02040503050406030204" pitchFamily="18" charset="0"/>
                        <a:cs typeface="Times New Roman" panose="02020603050405020304" pitchFamily="18" charset="0"/>
                      </a:rPr>
                      <m:t>=</m:t>
                    </m:r>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1−0.1</m:t>
                        </m:r>
                      </m:e>
                    </m:d>
                    <m:r>
                      <a:rPr lang="en-US" altLang="zh-TW" b="0" i="1" smtClean="0">
                        <a:latin typeface="Cambria Math" panose="02040503050406030204" pitchFamily="18" charset="0"/>
                        <a:cs typeface="Times New Roman" panose="02020603050405020304" pitchFamily="18" charset="0"/>
                      </a:rPr>
                      <m:t>∗</m:t>
                    </m:r>
                  </m:oMath>
                </a14:m>
                <a:r>
                  <a:rPr lang="en-US" altLang="zh-TW" dirty="0"/>
                  <a:t> </a:t>
                </a:r>
                <a14:m>
                  <m:oMath xmlns:m="http://schemas.openxmlformats.org/officeDocument/2006/math">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𝑜𝑙𝑑</m:t>
                        </m:r>
                      </m:sup>
                    </m:sSup>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1,5 </m:t>
                        </m:r>
                      </m:e>
                    </m:d>
                  </m:oMath>
                </a14:m>
                <a:r>
                  <a:rPr lang="en-US" altLang="zh-TW" dirty="0"/>
                  <a:t> + 0.1 *(100 + 0.8 * 0) = 10 </a:t>
                </a:r>
                <a:endParaRPr lang="zh-TW" altLang="en-US" dirty="0"/>
              </a:p>
            </p:txBody>
          </p:sp>
        </mc:Choice>
        <mc:Fallback xmlns="">
          <p:sp>
            <p:nvSpPr>
              <p:cNvPr id="9" name="矩形 8">
                <a:extLst>
                  <a:ext uri="{FF2B5EF4-FFF2-40B4-BE49-F238E27FC236}">
                    <a16:creationId xmlns:a16="http://schemas.microsoft.com/office/drawing/2014/main" id="{C2701D42-CE99-524F-8CF8-7CFF235B8EDA}"/>
                  </a:ext>
                </a:extLst>
              </p:cNvPr>
              <p:cNvSpPr>
                <a:spLocks noRot="1" noChangeAspect="1" noMove="1" noResize="1" noEditPoints="1" noAdjustHandles="1" noChangeArrowheads="1" noChangeShapeType="1" noTextEdit="1"/>
              </p:cNvSpPr>
              <p:nvPr/>
            </p:nvSpPr>
            <p:spPr>
              <a:xfrm>
                <a:off x="5121293" y="6015356"/>
                <a:ext cx="6428491" cy="736677"/>
              </a:xfrm>
              <a:prstGeom prst="rect">
                <a:avLst/>
              </a:prstGeom>
              <a:blipFill>
                <a:blip r:embed="rId3"/>
                <a:stretch>
                  <a:fillRect t="-3390" b="-11864"/>
                </a:stretch>
              </a:blipFill>
            </p:spPr>
            <p:txBody>
              <a:bodyPr/>
              <a:lstStyle/>
              <a:p>
                <a:r>
                  <a:rPr lang="zh-TW" altLang="en-US">
                    <a:noFill/>
                  </a:rPr>
                  <a:t> </a:t>
                </a:r>
              </a:p>
            </p:txBody>
          </p:sp>
        </mc:Fallback>
      </mc:AlternateContent>
      <p:sp>
        <p:nvSpPr>
          <p:cNvPr id="10" name="橢圓 9">
            <a:extLst>
              <a:ext uri="{FF2B5EF4-FFF2-40B4-BE49-F238E27FC236}">
                <a16:creationId xmlns:a16="http://schemas.microsoft.com/office/drawing/2014/main" id="{D6AB4C33-2AC5-7B4E-9EBB-B2BB2533556C}"/>
              </a:ext>
            </a:extLst>
          </p:cNvPr>
          <p:cNvSpPr/>
          <p:nvPr/>
        </p:nvSpPr>
        <p:spPr>
          <a:xfrm>
            <a:off x="2188162" y="2490747"/>
            <a:ext cx="511533" cy="511533"/>
          </a:xfrm>
          <a:prstGeom prst="ellipse">
            <a:avLst/>
          </a:prstGeom>
          <a:solidFill>
            <a:srgbClr val="FFF2CC">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mc:AlternateContent xmlns:mc="http://schemas.openxmlformats.org/markup-compatibility/2006" xmlns:a14="http://schemas.microsoft.com/office/drawing/2010/main">
        <mc:Choice Requires="a14">
          <p:sp>
            <p:nvSpPr>
              <p:cNvPr id="11" name="矩形 10">
                <a:extLst>
                  <a:ext uri="{FF2B5EF4-FFF2-40B4-BE49-F238E27FC236}">
                    <a16:creationId xmlns:a16="http://schemas.microsoft.com/office/drawing/2014/main" id="{A3337D7E-2753-5C48-B394-66DA08F4165B}"/>
                  </a:ext>
                </a:extLst>
              </p:cNvPr>
              <p:cNvSpPr/>
              <p:nvPr/>
            </p:nvSpPr>
            <p:spPr>
              <a:xfrm>
                <a:off x="5475367" y="823122"/>
                <a:ext cx="4456413" cy="533672"/>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limLow>
                        <m:limLowPr>
                          <m:ctrlPr>
                            <a:rPr lang="en-US" altLang="zh-TW" i="1" smtClean="0">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r>
                            <a:rPr lang="en-US" altLang="zh-TW" i="1">
                              <a:latin typeface="Cambria Math" panose="02040503050406030204" pitchFamily="18" charset="0"/>
                              <a:cs typeface="Times New Roman" panose="02020603050405020304" pitchFamily="18" charset="0"/>
                            </a:rPr>
                            <m:t>𝑎</m:t>
                          </m:r>
                        </m:lim>
                      </m:limLow>
                      <m:r>
                        <a:rPr lang="en-US" altLang="zh-TW" i="1">
                          <a:latin typeface="Cambria Math" panose="02040503050406030204" pitchFamily="18" charset="0"/>
                          <a:cs typeface="Times New Roman" panose="02020603050405020304" pitchFamily="18" charset="0"/>
                        </a:rPr>
                        <m:t> </m:t>
                      </m:r>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𝑠</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e>
                      </m:d>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zh-TW" altLang="en-US" i="1">
                              <a:latin typeface="Cambria Math" panose="02040503050406030204" pitchFamily="18" charset="0"/>
                              <a:cs typeface="Times New Roman" panose="02020603050405020304" pitchFamily="18" charset="0"/>
                            </a:rPr>
                            <m:t>𝔼</m:t>
                          </m:r>
                        </m:e>
                        <m:sub>
                          <m:r>
                            <a:rPr lang="en-US" altLang="zh-TW" i="1">
                              <a:latin typeface="Cambria Math" panose="02040503050406030204" pitchFamily="18" charset="0"/>
                              <a:cs typeface="Times New Roman" panose="02020603050405020304" pitchFamily="18" charset="0"/>
                            </a:rPr>
                            <m:t>𝑠</m:t>
                          </m:r>
                          <m:r>
                            <a:rPr lang="en-US" altLang="zh-TW" i="1">
                              <a:latin typeface="Cambria Math" panose="02040503050406030204" pitchFamily="18" charset="0"/>
                              <a:cs typeface="Times New Roman" panose="02020603050405020304" pitchFamily="18" charset="0"/>
                            </a:rPr>
                            <m:t>′</m:t>
                          </m:r>
                        </m:sub>
                      </m:sSub>
                      <m:d>
                        <m:dPr>
                          <m:begChr m:val="["/>
                          <m:endChr m:val="]"/>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𝑟</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𝛾</m:t>
                          </m:r>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𝑎</m:t>
                                  </m:r>
                                </m:e>
                                <m:sup>
                                  <m:r>
                                    <a:rPr lang="en-US" altLang="zh-TW" i="1">
                                      <a:latin typeface="Cambria Math" panose="02040503050406030204" pitchFamily="18" charset="0"/>
                                      <a:cs typeface="Times New Roman" panose="02020603050405020304" pitchFamily="18" charset="0"/>
                                    </a:rPr>
                                    <m:t>′</m:t>
                                  </m:r>
                                </m:sup>
                              </m:sSup>
                            </m:lim>
                          </m:limLow>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m:t>
                              </m:r>
                            </m:sup>
                          </m:sSup>
                          <m:d>
                            <m:dPr>
                              <m:ctrlPr>
                                <a:rPr lang="en-US" altLang="zh-TW" i="1">
                                  <a:latin typeface="Cambria Math" panose="02040503050406030204" pitchFamily="18" charset="0"/>
                                  <a:cs typeface="Times New Roman" panose="02020603050405020304" pitchFamily="18" charset="0"/>
                                </a:rPr>
                              </m:ctrlPr>
                            </m:dPr>
                            <m:e>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𝑠</m:t>
                                  </m:r>
                                </m:e>
                                <m:sup>
                                  <m:r>
                                    <a:rPr lang="en-US" altLang="zh-TW" i="1">
                                      <a:latin typeface="Cambria Math" panose="02040503050406030204" pitchFamily="18" charset="0"/>
                                      <a:cs typeface="Times New Roman" panose="02020603050405020304" pitchFamily="18" charset="0"/>
                                    </a:rPr>
                                    <m:t>′</m:t>
                                  </m:r>
                                </m:sup>
                              </m:sSup>
                              <m:r>
                                <a:rPr lang="en-US" altLang="zh-TW" i="1">
                                  <a:latin typeface="Cambria Math" panose="02040503050406030204" pitchFamily="18" charset="0"/>
                                  <a:cs typeface="Times New Roman" panose="02020603050405020304" pitchFamily="18" charset="0"/>
                                </a:rPr>
                                <m:t>,</m:t>
                              </m:r>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𝑎</m:t>
                                  </m:r>
                                </m:e>
                                <m:sup>
                                  <m:r>
                                    <a:rPr lang="en-US" altLang="zh-TW" i="1">
                                      <a:latin typeface="Cambria Math" panose="02040503050406030204" pitchFamily="18" charset="0"/>
                                      <a:cs typeface="Times New Roman" panose="02020603050405020304" pitchFamily="18" charset="0"/>
                                    </a:rPr>
                                    <m:t>′</m:t>
                                  </m:r>
                                </m:sup>
                              </m:sSup>
                            </m:e>
                          </m:d>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𝑠</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e>
                      </m:d>
                    </m:oMath>
                  </m:oMathPara>
                </a14:m>
                <a:endParaRPr lang="zh-TW" altLang="en-US" dirty="0"/>
              </a:p>
            </p:txBody>
          </p:sp>
        </mc:Choice>
        <mc:Fallback xmlns="">
          <p:sp>
            <p:nvSpPr>
              <p:cNvPr id="11" name="矩形 10">
                <a:extLst>
                  <a:ext uri="{FF2B5EF4-FFF2-40B4-BE49-F238E27FC236}">
                    <a16:creationId xmlns:a16="http://schemas.microsoft.com/office/drawing/2014/main" id="{A3337D7E-2753-5C48-B394-66DA08F4165B}"/>
                  </a:ext>
                </a:extLst>
              </p:cNvPr>
              <p:cNvSpPr>
                <a:spLocks noRot="1" noChangeAspect="1" noMove="1" noResize="1" noEditPoints="1" noAdjustHandles="1" noChangeArrowheads="1" noChangeShapeType="1" noTextEdit="1"/>
              </p:cNvSpPr>
              <p:nvPr/>
            </p:nvSpPr>
            <p:spPr>
              <a:xfrm>
                <a:off x="5475367" y="823122"/>
                <a:ext cx="4456413" cy="533672"/>
              </a:xfrm>
              <a:prstGeom prst="rect">
                <a:avLst/>
              </a:prstGeom>
              <a:blipFill>
                <a:blip r:embed="rId4"/>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2" name="矩形 11">
                <a:extLst>
                  <a:ext uri="{FF2B5EF4-FFF2-40B4-BE49-F238E27FC236}">
                    <a16:creationId xmlns:a16="http://schemas.microsoft.com/office/drawing/2014/main" id="{47B62F82-A30F-FF4E-B1AC-CBE173F8EE64}"/>
                  </a:ext>
                </a:extLst>
              </p:cNvPr>
              <p:cNvSpPr/>
              <p:nvPr/>
            </p:nvSpPr>
            <p:spPr>
              <a:xfrm>
                <a:off x="5475367" y="357097"/>
                <a:ext cx="6712226" cy="466025"/>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𝑛𝑒𝑤</m:t>
                          </m:r>
                        </m:sup>
                      </m:sSup>
                      <m:d>
                        <m:dPr>
                          <m:ctrlPr>
                            <a:rPr lang="en-US" altLang="zh-TW" i="1">
                              <a:latin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𝑠</m:t>
                              </m:r>
                            </m:e>
                            <m:sub>
                              <m:r>
                                <a:rPr lang="en-US" altLang="zh-TW" i="1">
                                  <a:latin typeface="Cambria Math" panose="02040503050406030204" pitchFamily="18" charset="0"/>
                                  <a:cs typeface="Times New Roman" panose="02020603050405020304" pitchFamily="18" charset="0"/>
                                </a:rPr>
                                <m:t>𝑡</m:t>
                              </m:r>
                            </m:sub>
                          </m:sSub>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𝑎</m:t>
                              </m:r>
                            </m:e>
                            <m:sub>
                              <m:r>
                                <a:rPr lang="en-US" altLang="zh-TW" i="1">
                                  <a:latin typeface="Cambria Math" panose="02040503050406030204" pitchFamily="18" charset="0"/>
                                  <a:cs typeface="Times New Roman" panose="02020603050405020304" pitchFamily="18" charset="0"/>
                                </a:rPr>
                                <m:t>𝑡</m:t>
                              </m:r>
                            </m:sub>
                          </m:sSub>
                        </m:e>
                      </m:d>
                      <m:r>
                        <a:rPr lang="en-US" altLang="zh-TW" i="1">
                          <a:latin typeface="Cambria Math" panose="02040503050406030204" pitchFamily="18" charset="0"/>
                          <a:cs typeface="Times New Roman" panose="02020603050405020304" pitchFamily="18" charset="0"/>
                        </a:rPr>
                        <m:t>←</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𝛼</m:t>
                          </m:r>
                        </m:e>
                      </m:d>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𝑜𝑙𝑑</m:t>
                          </m:r>
                        </m:sup>
                      </m:sSup>
                      <m:d>
                        <m:dPr>
                          <m:ctrlPr>
                            <a:rPr lang="en-US" altLang="zh-TW" i="1">
                              <a:latin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𝑠</m:t>
                              </m:r>
                            </m:e>
                            <m:sub>
                              <m:r>
                                <a:rPr lang="en-US" altLang="zh-TW" i="1">
                                  <a:latin typeface="Cambria Math" panose="02040503050406030204" pitchFamily="18" charset="0"/>
                                  <a:cs typeface="Times New Roman" panose="02020603050405020304" pitchFamily="18" charset="0"/>
                                </a:rPr>
                                <m:t>𝑡</m:t>
                              </m:r>
                            </m:sub>
                          </m:sSub>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𝑎</m:t>
                              </m:r>
                            </m:e>
                            <m:sub>
                              <m:r>
                                <a:rPr lang="en-US" altLang="zh-TW" i="1">
                                  <a:latin typeface="Cambria Math" panose="02040503050406030204" pitchFamily="18" charset="0"/>
                                  <a:cs typeface="Times New Roman" panose="02020603050405020304" pitchFamily="18" charset="0"/>
                                </a:rPr>
                                <m:t>𝑡</m:t>
                              </m:r>
                            </m:sub>
                          </m:sSub>
                        </m:e>
                      </m:d>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𝛼</m:t>
                      </m:r>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𝑟</m:t>
                          </m:r>
                        </m:e>
                        <m:sub>
                          <m:r>
                            <a:rPr lang="en-US" altLang="zh-TW" i="1">
                              <a:latin typeface="Cambria Math" panose="02040503050406030204" pitchFamily="18" charset="0"/>
                              <a:cs typeface="Times New Roman" panose="02020603050405020304" pitchFamily="18" charset="0"/>
                            </a:rPr>
                            <m:t>𝑡</m:t>
                          </m:r>
                        </m:sub>
                      </m:sSub>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𝛾</m:t>
                      </m:r>
                      <m:func>
                        <m:funcPr>
                          <m:ctrlPr>
                            <a:rPr lang="en-US" altLang="zh-TW" i="1">
                              <a:latin typeface="Cambria Math" panose="02040503050406030204" pitchFamily="18" charset="0"/>
                              <a:cs typeface="Times New Roman" panose="02020603050405020304" pitchFamily="18" charset="0"/>
                            </a:rPr>
                          </m:ctrlPr>
                        </m:funcPr>
                        <m:fName>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r>
                                <a:rPr lang="en-US" altLang="zh-TW" i="1">
                                  <a:latin typeface="Cambria Math" panose="02040503050406030204" pitchFamily="18" charset="0"/>
                                  <a:cs typeface="Times New Roman" panose="02020603050405020304" pitchFamily="18" charset="0"/>
                                </a:rPr>
                                <m:t>𝑎</m:t>
                              </m:r>
                            </m:lim>
                          </m:limLow>
                        </m:fName>
                        <m:e>
                          <m:r>
                            <a:rPr lang="en-US" altLang="zh-TW" i="1">
                              <a:latin typeface="Cambria Math" panose="02040503050406030204" pitchFamily="18" charset="0"/>
                              <a:cs typeface="Times New Roman" panose="02020603050405020304" pitchFamily="18" charset="0"/>
                            </a:rPr>
                            <m:t>𝑄</m:t>
                          </m:r>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𝑠</m:t>
                              </m:r>
                            </m:e>
                            <m:sub>
                              <m:r>
                                <a:rPr lang="en-US" altLang="zh-TW" i="1">
                                  <a:latin typeface="Cambria Math" panose="02040503050406030204" pitchFamily="18" charset="0"/>
                                  <a:cs typeface="Times New Roman" panose="02020603050405020304" pitchFamily="18" charset="0"/>
                                </a:rPr>
                                <m:t>𝑡</m:t>
                              </m:r>
                              <m:r>
                                <a:rPr lang="en-US" altLang="zh-TW" i="1">
                                  <a:latin typeface="Cambria Math" panose="02040503050406030204" pitchFamily="18" charset="0"/>
                                  <a:cs typeface="Times New Roman" panose="02020603050405020304" pitchFamily="18" charset="0"/>
                                </a:rPr>
                                <m:t>+1</m:t>
                              </m:r>
                            </m:sub>
                          </m:sSub>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r>
                            <a:rPr lang="en-US" altLang="zh-TW" i="1">
                              <a:latin typeface="Cambria Math" panose="02040503050406030204" pitchFamily="18" charset="0"/>
                              <a:cs typeface="Times New Roman" panose="02020603050405020304" pitchFamily="18" charset="0"/>
                            </a:rPr>
                            <m:t>)</m:t>
                          </m:r>
                        </m:e>
                      </m:func>
                      <m:r>
                        <a:rPr lang="en-US" altLang="zh-TW" i="1">
                          <a:latin typeface="Cambria Math" panose="02040503050406030204" pitchFamily="18" charset="0"/>
                          <a:cs typeface="Times New Roman" panose="02020603050405020304" pitchFamily="18" charset="0"/>
                        </a:rPr>
                        <m:t>)</m:t>
                      </m:r>
                    </m:oMath>
                  </m:oMathPara>
                </a14:m>
                <a:endParaRPr lang="en-US" altLang="zh-TW" dirty="0">
                  <a:latin typeface="Times New Roman" panose="02020603050405020304" pitchFamily="18" charset="0"/>
                  <a:cs typeface="Times New Roman" panose="02020603050405020304" pitchFamily="18" charset="0"/>
                </a:endParaRPr>
              </a:p>
            </p:txBody>
          </p:sp>
        </mc:Choice>
        <mc:Fallback xmlns="">
          <p:sp>
            <p:nvSpPr>
              <p:cNvPr id="12" name="矩形 11">
                <a:extLst>
                  <a:ext uri="{FF2B5EF4-FFF2-40B4-BE49-F238E27FC236}">
                    <a16:creationId xmlns:a16="http://schemas.microsoft.com/office/drawing/2014/main" id="{47B62F82-A30F-FF4E-B1AC-CBE173F8EE64}"/>
                  </a:ext>
                </a:extLst>
              </p:cNvPr>
              <p:cNvSpPr>
                <a:spLocks noRot="1" noChangeAspect="1" noMove="1" noResize="1" noEditPoints="1" noAdjustHandles="1" noChangeArrowheads="1" noChangeShapeType="1" noTextEdit="1"/>
              </p:cNvSpPr>
              <p:nvPr/>
            </p:nvSpPr>
            <p:spPr>
              <a:xfrm>
                <a:off x="5475367" y="357097"/>
                <a:ext cx="6712226" cy="466025"/>
              </a:xfrm>
              <a:prstGeom prst="rect">
                <a:avLst/>
              </a:prstGeom>
              <a:blipFill>
                <a:blip r:embed="rId5"/>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id="{55DB4497-5EC6-9247-B48D-A42AEF12C0FD}"/>
                  </a:ext>
                </a:extLst>
              </p:cNvPr>
              <p:cNvSpPr/>
              <p:nvPr/>
            </p:nvSpPr>
            <p:spPr>
              <a:xfrm>
                <a:off x="5475367" y="1470216"/>
                <a:ext cx="2536913" cy="369332"/>
              </a:xfrm>
              <a:prstGeom prst="rect">
                <a:avLst/>
              </a:prstGeom>
            </p:spPr>
            <p:txBody>
              <a:bodyPr wrap="none">
                <a:spAutoFit/>
              </a:bodyPr>
              <a:lstStyle/>
              <a:p>
                <a14:m>
                  <m:oMath xmlns:m="http://schemas.openxmlformats.org/officeDocument/2006/math">
                    <m:r>
                      <a:rPr lang="en-US" altLang="zh-TW" b="0" i="1" smtClean="0">
                        <a:latin typeface="Cambria Math" panose="02040503050406030204" pitchFamily="18" charset="0"/>
                        <a:cs typeface="Times New Roman" panose="02020603050405020304" pitchFamily="18" charset="0"/>
                      </a:rPr>
                      <m:t>𝑎𝑠𝑠𝑢𝑚𝑒</m:t>
                    </m:r>
                    <m:r>
                      <a:rPr lang="en-US" altLang="zh-TW" b="0" i="1" smtClean="0">
                        <a:latin typeface="Cambria Math" panose="02040503050406030204" pitchFamily="18" charset="0"/>
                        <a:cs typeface="Times New Roman" panose="02020603050405020304" pitchFamily="18" charset="0"/>
                      </a:rPr>
                      <m:t> </m:t>
                    </m:r>
                    <m:r>
                      <a:rPr lang="en-US" altLang="zh-TW" i="1">
                        <a:latin typeface="Cambria Math" panose="02040503050406030204" pitchFamily="18" charset="0"/>
                        <a:cs typeface="Times New Roman" panose="02020603050405020304" pitchFamily="18" charset="0"/>
                      </a:rPr>
                      <m:t>𝛼</m:t>
                    </m:r>
                  </m:oMath>
                </a14:m>
                <a:r>
                  <a:rPr lang="en-US" altLang="zh-TW" dirty="0"/>
                  <a:t> = 0.1 , </a:t>
                </a:r>
                <a14:m>
                  <m:oMath xmlns:m="http://schemas.openxmlformats.org/officeDocument/2006/math">
                    <m:r>
                      <a:rPr lang="en-US" altLang="zh-TW" i="1">
                        <a:latin typeface="Cambria Math" panose="02040503050406030204" pitchFamily="18" charset="0"/>
                        <a:cs typeface="Times New Roman" panose="02020603050405020304" pitchFamily="18" charset="0"/>
                      </a:rPr>
                      <m:t>𝛾</m:t>
                    </m:r>
                  </m:oMath>
                </a14:m>
                <a:r>
                  <a:rPr lang="en-US" altLang="zh-TW" dirty="0"/>
                  <a:t> = 0.8 </a:t>
                </a:r>
                <a:endParaRPr lang="zh-TW" altLang="en-US" dirty="0"/>
              </a:p>
            </p:txBody>
          </p:sp>
        </mc:Choice>
        <mc:Fallback xmlns="">
          <p:sp>
            <p:nvSpPr>
              <p:cNvPr id="13" name="矩形 12">
                <a:extLst>
                  <a:ext uri="{FF2B5EF4-FFF2-40B4-BE49-F238E27FC236}">
                    <a16:creationId xmlns:a16="http://schemas.microsoft.com/office/drawing/2014/main" id="{55DB4497-5EC6-9247-B48D-A42AEF12C0FD}"/>
                  </a:ext>
                </a:extLst>
              </p:cNvPr>
              <p:cNvSpPr>
                <a:spLocks noRot="1" noChangeAspect="1" noMove="1" noResize="1" noEditPoints="1" noAdjustHandles="1" noChangeArrowheads="1" noChangeShapeType="1" noTextEdit="1"/>
              </p:cNvSpPr>
              <p:nvPr/>
            </p:nvSpPr>
            <p:spPr>
              <a:xfrm>
                <a:off x="5475367" y="1470216"/>
                <a:ext cx="2536913" cy="369332"/>
              </a:xfrm>
              <a:prstGeom prst="rect">
                <a:avLst/>
              </a:prstGeom>
              <a:blipFill>
                <a:blip r:embed="rId6"/>
                <a:stretch>
                  <a:fillRect t="-6667" r="-995" b="-23333"/>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2398130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4D4ADE0E-C4A7-EB4E-9281-ED1C5BAFFF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161" y="2445027"/>
            <a:ext cx="4044029" cy="3680792"/>
          </a:xfrm>
          <a:prstGeom prst="rect">
            <a:avLst/>
          </a:prstGeom>
        </p:spPr>
      </p:pic>
      <p:sp>
        <p:nvSpPr>
          <p:cNvPr id="4" name="文字方塊 3">
            <a:extLst>
              <a:ext uri="{FF2B5EF4-FFF2-40B4-BE49-F238E27FC236}">
                <a16:creationId xmlns:a16="http://schemas.microsoft.com/office/drawing/2014/main" id="{47E5A428-093A-C64F-90E8-7653609D3ADF}"/>
              </a:ext>
            </a:extLst>
          </p:cNvPr>
          <p:cNvSpPr txBox="1"/>
          <p:nvPr/>
        </p:nvSpPr>
        <p:spPr>
          <a:xfrm>
            <a:off x="365352" y="600167"/>
            <a:ext cx="11439524" cy="646331"/>
          </a:xfrm>
          <a:prstGeom prst="rect">
            <a:avLst/>
          </a:prstGeom>
          <a:noFill/>
        </p:spPr>
        <p:txBody>
          <a:bodyPr wrap="square">
            <a:spAutoFit/>
          </a:bodyPr>
          <a:lstStyle/>
          <a:p>
            <a:pPr>
              <a:spcBef>
                <a:spcPts val="1000"/>
              </a:spcBef>
            </a:pPr>
            <a:r>
              <a:rPr lang="en-US" altLang="zh-TW" sz="3600" b="1" dirty="0">
                <a:latin typeface="Times New Roman" pitchFamily="18" charset="0"/>
                <a:cs typeface="Times New Roman" pitchFamily="18" charset="0"/>
              </a:rPr>
              <a:t>Q Learning</a:t>
            </a:r>
          </a:p>
        </p:txBody>
      </p:sp>
      <mc:AlternateContent xmlns:mc="http://schemas.openxmlformats.org/markup-compatibility/2006" xmlns:a14="http://schemas.microsoft.com/office/drawing/2010/main">
        <mc:Choice Requires="a14">
          <p:sp>
            <p:nvSpPr>
              <p:cNvPr id="5" name="矩形 4">
                <a:extLst>
                  <a:ext uri="{FF2B5EF4-FFF2-40B4-BE49-F238E27FC236}">
                    <a16:creationId xmlns:a16="http://schemas.microsoft.com/office/drawing/2014/main" id="{3EAD76EE-D018-1A49-B7C2-C1581DFF48F5}"/>
                  </a:ext>
                </a:extLst>
              </p:cNvPr>
              <p:cNvSpPr/>
              <p:nvPr/>
            </p:nvSpPr>
            <p:spPr>
              <a:xfrm>
                <a:off x="5475367" y="823122"/>
                <a:ext cx="4456413" cy="533672"/>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limLow>
                        <m:limLowPr>
                          <m:ctrlPr>
                            <a:rPr lang="en-US" altLang="zh-TW" i="1" smtClean="0">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r>
                            <a:rPr lang="en-US" altLang="zh-TW" i="1">
                              <a:latin typeface="Cambria Math" panose="02040503050406030204" pitchFamily="18" charset="0"/>
                              <a:cs typeface="Times New Roman" panose="02020603050405020304" pitchFamily="18" charset="0"/>
                            </a:rPr>
                            <m:t>𝑎</m:t>
                          </m:r>
                        </m:lim>
                      </m:limLow>
                      <m:r>
                        <a:rPr lang="en-US" altLang="zh-TW" i="1">
                          <a:latin typeface="Cambria Math" panose="02040503050406030204" pitchFamily="18" charset="0"/>
                          <a:cs typeface="Times New Roman" panose="02020603050405020304" pitchFamily="18" charset="0"/>
                        </a:rPr>
                        <m:t> </m:t>
                      </m:r>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𝑠</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e>
                      </m:d>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zh-TW" altLang="en-US" i="1">
                              <a:latin typeface="Cambria Math" panose="02040503050406030204" pitchFamily="18" charset="0"/>
                              <a:cs typeface="Times New Roman" panose="02020603050405020304" pitchFamily="18" charset="0"/>
                            </a:rPr>
                            <m:t>𝔼</m:t>
                          </m:r>
                        </m:e>
                        <m:sub>
                          <m:r>
                            <a:rPr lang="en-US" altLang="zh-TW" i="1">
                              <a:latin typeface="Cambria Math" panose="02040503050406030204" pitchFamily="18" charset="0"/>
                              <a:cs typeface="Times New Roman" panose="02020603050405020304" pitchFamily="18" charset="0"/>
                            </a:rPr>
                            <m:t>𝑠</m:t>
                          </m:r>
                          <m:r>
                            <a:rPr lang="en-US" altLang="zh-TW" i="1">
                              <a:latin typeface="Cambria Math" panose="02040503050406030204" pitchFamily="18" charset="0"/>
                              <a:cs typeface="Times New Roman" panose="02020603050405020304" pitchFamily="18" charset="0"/>
                            </a:rPr>
                            <m:t>′</m:t>
                          </m:r>
                        </m:sub>
                      </m:sSub>
                      <m:d>
                        <m:dPr>
                          <m:begChr m:val="["/>
                          <m:endChr m:val="]"/>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𝑟</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𝛾</m:t>
                          </m:r>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𝑎</m:t>
                                  </m:r>
                                </m:e>
                                <m:sup>
                                  <m:r>
                                    <a:rPr lang="en-US" altLang="zh-TW" i="1">
                                      <a:latin typeface="Cambria Math" panose="02040503050406030204" pitchFamily="18" charset="0"/>
                                      <a:cs typeface="Times New Roman" panose="02020603050405020304" pitchFamily="18" charset="0"/>
                                    </a:rPr>
                                    <m:t>′</m:t>
                                  </m:r>
                                </m:sup>
                              </m:sSup>
                            </m:lim>
                          </m:limLow>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m:t>
                              </m:r>
                            </m:sup>
                          </m:sSup>
                          <m:d>
                            <m:dPr>
                              <m:ctrlPr>
                                <a:rPr lang="en-US" altLang="zh-TW" i="1">
                                  <a:latin typeface="Cambria Math" panose="02040503050406030204" pitchFamily="18" charset="0"/>
                                  <a:cs typeface="Times New Roman" panose="02020603050405020304" pitchFamily="18" charset="0"/>
                                </a:rPr>
                              </m:ctrlPr>
                            </m:dPr>
                            <m:e>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𝑠</m:t>
                                  </m:r>
                                </m:e>
                                <m:sup>
                                  <m:r>
                                    <a:rPr lang="en-US" altLang="zh-TW" i="1">
                                      <a:latin typeface="Cambria Math" panose="02040503050406030204" pitchFamily="18" charset="0"/>
                                      <a:cs typeface="Times New Roman" panose="02020603050405020304" pitchFamily="18" charset="0"/>
                                    </a:rPr>
                                    <m:t>′</m:t>
                                  </m:r>
                                </m:sup>
                              </m:sSup>
                              <m:r>
                                <a:rPr lang="en-US" altLang="zh-TW" i="1">
                                  <a:latin typeface="Cambria Math" panose="02040503050406030204" pitchFamily="18" charset="0"/>
                                  <a:cs typeface="Times New Roman" panose="02020603050405020304" pitchFamily="18" charset="0"/>
                                </a:rPr>
                                <m:t>,</m:t>
                              </m:r>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𝑎</m:t>
                                  </m:r>
                                </m:e>
                                <m:sup>
                                  <m:r>
                                    <a:rPr lang="en-US" altLang="zh-TW" i="1">
                                      <a:latin typeface="Cambria Math" panose="02040503050406030204" pitchFamily="18" charset="0"/>
                                      <a:cs typeface="Times New Roman" panose="02020603050405020304" pitchFamily="18" charset="0"/>
                                    </a:rPr>
                                    <m:t>′</m:t>
                                  </m:r>
                                </m:sup>
                              </m:sSup>
                            </m:e>
                          </m:d>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𝑠</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e>
                      </m:d>
                    </m:oMath>
                  </m:oMathPara>
                </a14:m>
                <a:endParaRPr lang="zh-TW" altLang="en-US" dirty="0"/>
              </a:p>
            </p:txBody>
          </p:sp>
        </mc:Choice>
        <mc:Fallback xmlns="">
          <p:sp>
            <p:nvSpPr>
              <p:cNvPr id="5" name="矩形 4">
                <a:extLst>
                  <a:ext uri="{FF2B5EF4-FFF2-40B4-BE49-F238E27FC236}">
                    <a16:creationId xmlns:a16="http://schemas.microsoft.com/office/drawing/2014/main" id="{3EAD76EE-D018-1A49-B7C2-C1581DFF48F5}"/>
                  </a:ext>
                </a:extLst>
              </p:cNvPr>
              <p:cNvSpPr>
                <a:spLocks noRot="1" noChangeAspect="1" noMove="1" noResize="1" noEditPoints="1" noAdjustHandles="1" noChangeArrowheads="1" noChangeShapeType="1" noTextEdit="1"/>
              </p:cNvSpPr>
              <p:nvPr/>
            </p:nvSpPr>
            <p:spPr>
              <a:xfrm>
                <a:off x="5475367" y="823122"/>
                <a:ext cx="4456413" cy="533672"/>
              </a:xfrm>
              <a:prstGeom prst="rect">
                <a:avLst/>
              </a:prstGeom>
              <a:blipFill>
                <a:blip r:embed="rId3"/>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6" name="矩形 5">
                <a:extLst>
                  <a:ext uri="{FF2B5EF4-FFF2-40B4-BE49-F238E27FC236}">
                    <a16:creationId xmlns:a16="http://schemas.microsoft.com/office/drawing/2014/main" id="{8F7D2210-904B-3747-8BBF-3F2F6DC06AFA}"/>
                  </a:ext>
                </a:extLst>
              </p:cNvPr>
              <p:cNvSpPr/>
              <p:nvPr/>
            </p:nvSpPr>
            <p:spPr>
              <a:xfrm>
                <a:off x="5475367" y="357097"/>
                <a:ext cx="6712226" cy="466025"/>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𝑛𝑒𝑤</m:t>
                          </m:r>
                        </m:sup>
                      </m:sSup>
                      <m:d>
                        <m:dPr>
                          <m:ctrlPr>
                            <a:rPr lang="en-US" altLang="zh-TW" i="1">
                              <a:latin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𝑠</m:t>
                              </m:r>
                            </m:e>
                            <m:sub>
                              <m:r>
                                <a:rPr lang="en-US" altLang="zh-TW" i="1">
                                  <a:latin typeface="Cambria Math" panose="02040503050406030204" pitchFamily="18" charset="0"/>
                                  <a:cs typeface="Times New Roman" panose="02020603050405020304" pitchFamily="18" charset="0"/>
                                </a:rPr>
                                <m:t>𝑡</m:t>
                              </m:r>
                            </m:sub>
                          </m:sSub>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𝑎</m:t>
                              </m:r>
                            </m:e>
                            <m:sub>
                              <m:r>
                                <a:rPr lang="en-US" altLang="zh-TW" i="1">
                                  <a:latin typeface="Cambria Math" panose="02040503050406030204" pitchFamily="18" charset="0"/>
                                  <a:cs typeface="Times New Roman" panose="02020603050405020304" pitchFamily="18" charset="0"/>
                                </a:rPr>
                                <m:t>𝑡</m:t>
                              </m:r>
                            </m:sub>
                          </m:sSub>
                        </m:e>
                      </m:d>
                      <m:r>
                        <a:rPr lang="en-US" altLang="zh-TW" i="1">
                          <a:latin typeface="Cambria Math" panose="02040503050406030204" pitchFamily="18" charset="0"/>
                          <a:cs typeface="Times New Roman" panose="02020603050405020304" pitchFamily="18" charset="0"/>
                        </a:rPr>
                        <m:t>←</m:t>
                      </m:r>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𝛼</m:t>
                          </m:r>
                        </m:e>
                      </m:d>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𝑜𝑙𝑑</m:t>
                          </m:r>
                        </m:sup>
                      </m:sSup>
                      <m:d>
                        <m:dPr>
                          <m:ctrlPr>
                            <a:rPr lang="en-US" altLang="zh-TW" i="1">
                              <a:latin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𝑠</m:t>
                              </m:r>
                            </m:e>
                            <m:sub>
                              <m:r>
                                <a:rPr lang="en-US" altLang="zh-TW" i="1">
                                  <a:latin typeface="Cambria Math" panose="02040503050406030204" pitchFamily="18" charset="0"/>
                                  <a:cs typeface="Times New Roman" panose="02020603050405020304" pitchFamily="18" charset="0"/>
                                </a:rPr>
                                <m:t>𝑡</m:t>
                              </m:r>
                            </m:sub>
                          </m:sSub>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𝑎</m:t>
                              </m:r>
                            </m:e>
                            <m:sub>
                              <m:r>
                                <a:rPr lang="en-US" altLang="zh-TW" i="1">
                                  <a:latin typeface="Cambria Math" panose="02040503050406030204" pitchFamily="18" charset="0"/>
                                  <a:cs typeface="Times New Roman" panose="02020603050405020304" pitchFamily="18" charset="0"/>
                                </a:rPr>
                                <m:t>𝑡</m:t>
                              </m:r>
                            </m:sub>
                          </m:sSub>
                        </m:e>
                      </m:d>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𝛼</m:t>
                      </m:r>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𝑟</m:t>
                          </m:r>
                        </m:e>
                        <m:sub>
                          <m:r>
                            <a:rPr lang="en-US" altLang="zh-TW" i="1">
                              <a:latin typeface="Cambria Math" panose="02040503050406030204" pitchFamily="18" charset="0"/>
                              <a:cs typeface="Times New Roman" panose="02020603050405020304" pitchFamily="18" charset="0"/>
                            </a:rPr>
                            <m:t>𝑡</m:t>
                          </m:r>
                        </m:sub>
                      </m:sSub>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𝛾</m:t>
                      </m:r>
                      <m:func>
                        <m:funcPr>
                          <m:ctrlPr>
                            <a:rPr lang="en-US" altLang="zh-TW" i="1">
                              <a:latin typeface="Cambria Math" panose="02040503050406030204" pitchFamily="18" charset="0"/>
                              <a:cs typeface="Times New Roman" panose="02020603050405020304" pitchFamily="18" charset="0"/>
                            </a:rPr>
                          </m:ctrlPr>
                        </m:funcPr>
                        <m:fName>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r>
                                <a:rPr lang="en-US" altLang="zh-TW" i="1">
                                  <a:latin typeface="Cambria Math" panose="02040503050406030204" pitchFamily="18" charset="0"/>
                                  <a:cs typeface="Times New Roman" panose="02020603050405020304" pitchFamily="18" charset="0"/>
                                </a:rPr>
                                <m:t>𝑎</m:t>
                              </m:r>
                            </m:lim>
                          </m:limLow>
                        </m:fName>
                        <m:e>
                          <m:r>
                            <a:rPr lang="en-US" altLang="zh-TW" i="1">
                              <a:latin typeface="Cambria Math" panose="02040503050406030204" pitchFamily="18" charset="0"/>
                              <a:cs typeface="Times New Roman" panose="02020603050405020304" pitchFamily="18" charset="0"/>
                            </a:rPr>
                            <m:t>𝑄</m:t>
                          </m:r>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𝑠</m:t>
                              </m:r>
                            </m:e>
                            <m:sub>
                              <m:r>
                                <a:rPr lang="en-US" altLang="zh-TW" i="1">
                                  <a:latin typeface="Cambria Math" panose="02040503050406030204" pitchFamily="18" charset="0"/>
                                  <a:cs typeface="Times New Roman" panose="02020603050405020304" pitchFamily="18" charset="0"/>
                                </a:rPr>
                                <m:t>𝑡</m:t>
                              </m:r>
                              <m:r>
                                <a:rPr lang="en-US" altLang="zh-TW" i="1">
                                  <a:latin typeface="Cambria Math" panose="02040503050406030204" pitchFamily="18" charset="0"/>
                                  <a:cs typeface="Times New Roman" panose="02020603050405020304" pitchFamily="18" charset="0"/>
                                </a:rPr>
                                <m:t>+1</m:t>
                              </m:r>
                            </m:sub>
                          </m:sSub>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r>
                            <a:rPr lang="en-US" altLang="zh-TW" i="1">
                              <a:latin typeface="Cambria Math" panose="02040503050406030204" pitchFamily="18" charset="0"/>
                              <a:cs typeface="Times New Roman" panose="02020603050405020304" pitchFamily="18" charset="0"/>
                            </a:rPr>
                            <m:t>)</m:t>
                          </m:r>
                        </m:e>
                      </m:func>
                      <m:r>
                        <a:rPr lang="en-US" altLang="zh-TW" i="1">
                          <a:latin typeface="Cambria Math" panose="02040503050406030204" pitchFamily="18" charset="0"/>
                          <a:cs typeface="Times New Roman" panose="02020603050405020304" pitchFamily="18" charset="0"/>
                        </a:rPr>
                        <m:t>)</m:t>
                      </m:r>
                    </m:oMath>
                  </m:oMathPara>
                </a14:m>
                <a:endParaRPr lang="en-US" altLang="zh-TW" dirty="0">
                  <a:latin typeface="Times New Roman" panose="02020603050405020304" pitchFamily="18" charset="0"/>
                  <a:cs typeface="Times New Roman" panose="02020603050405020304" pitchFamily="18" charset="0"/>
                </a:endParaRPr>
              </a:p>
            </p:txBody>
          </p:sp>
        </mc:Choice>
        <mc:Fallback xmlns="">
          <p:sp>
            <p:nvSpPr>
              <p:cNvPr id="6" name="矩形 5">
                <a:extLst>
                  <a:ext uri="{FF2B5EF4-FFF2-40B4-BE49-F238E27FC236}">
                    <a16:creationId xmlns:a16="http://schemas.microsoft.com/office/drawing/2014/main" id="{8F7D2210-904B-3747-8BBF-3F2F6DC06AFA}"/>
                  </a:ext>
                </a:extLst>
              </p:cNvPr>
              <p:cNvSpPr>
                <a:spLocks noRot="1" noChangeAspect="1" noMove="1" noResize="1" noEditPoints="1" noAdjustHandles="1" noChangeArrowheads="1" noChangeShapeType="1" noTextEdit="1"/>
              </p:cNvSpPr>
              <p:nvPr/>
            </p:nvSpPr>
            <p:spPr>
              <a:xfrm>
                <a:off x="5475367" y="357097"/>
                <a:ext cx="6712226" cy="466025"/>
              </a:xfrm>
              <a:prstGeom prst="rect">
                <a:avLst/>
              </a:prstGeom>
              <a:blipFill>
                <a:blip r:embed="rId4"/>
                <a:stretch>
                  <a:fillRect/>
                </a:stretch>
              </a:blipFill>
            </p:spPr>
            <p:txBody>
              <a:bodyPr/>
              <a:lstStyle/>
              <a:p>
                <a:r>
                  <a:rPr lang="zh-TW" altLang="en-US">
                    <a:noFill/>
                  </a:rPr>
                  <a:t> </a:t>
                </a:r>
              </a:p>
            </p:txBody>
          </p:sp>
        </mc:Fallback>
      </mc:AlternateContent>
      <p:graphicFrame>
        <p:nvGraphicFramePr>
          <p:cNvPr id="7" name="表格 6">
            <a:extLst>
              <a:ext uri="{FF2B5EF4-FFF2-40B4-BE49-F238E27FC236}">
                <a16:creationId xmlns:a16="http://schemas.microsoft.com/office/drawing/2014/main" id="{C2374D77-2E7B-5347-8E47-6B723A0CA4DF}"/>
              </a:ext>
            </a:extLst>
          </p:cNvPr>
          <p:cNvGraphicFramePr>
            <a:graphicFrameLocks noGrp="1"/>
          </p:cNvGraphicFramePr>
          <p:nvPr>
            <p:extLst>
              <p:ext uri="{D42A27DB-BD31-4B8C-83A1-F6EECF244321}">
                <p14:modId xmlns:p14="http://schemas.microsoft.com/office/powerpoint/2010/main" val="3271335065"/>
              </p:ext>
            </p:extLst>
          </p:nvPr>
        </p:nvGraphicFramePr>
        <p:xfrm>
          <a:off x="5561431" y="1907135"/>
          <a:ext cx="4588409" cy="3933114"/>
        </p:xfrm>
        <a:graphic>
          <a:graphicData uri="http://schemas.openxmlformats.org/drawingml/2006/table">
            <a:tbl>
              <a:tblPr firstRow="1" bandRow="1">
                <a:tableStyleId>{5940675A-B579-460E-94D1-54222C63F5DA}</a:tableStyleId>
              </a:tblPr>
              <a:tblGrid>
                <a:gridCol w="655487">
                  <a:extLst>
                    <a:ext uri="{9D8B030D-6E8A-4147-A177-3AD203B41FA5}">
                      <a16:colId xmlns:a16="http://schemas.microsoft.com/office/drawing/2014/main" val="1771929078"/>
                    </a:ext>
                  </a:extLst>
                </a:gridCol>
                <a:gridCol w="655487">
                  <a:extLst>
                    <a:ext uri="{9D8B030D-6E8A-4147-A177-3AD203B41FA5}">
                      <a16:colId xmlns:a16="http://schemas.microsoft.com/office/drawing/2014/main" val="3833579489"/>
                    </a:ext>
                  </a:extLst>
                </a:gridCol>
                <a:gridCol w="655487">
                  <a:extLst>
                    <a:ext uri="{9D8B030D-6E8A-4147-A177-3AD203B41FA5}">
                      <a16:colId xmlns:a16="http://schemas.microsoft.com/office/drawing/2014/main" val="1664156027"/>
                    </a:ext>
                  </a:extLst>
                </a:gridCol>
                <a:gridCol w="655487">
                  <a:extLst>
                    <a:ext uri="{9D8B030D-6E8A-4147-A177-3AD203B41FA5}">
                      <a16:colId xmlns:a16="http://schemas.microsoft.com/office/drawing/2014/main" val="3044829106"/>
                    </a:ext>
                  </a:extLst>
                </a:gridCol>
                <a:gridCol w="655487">
                  <a:extLst>
                    <a:ext uri="{9D8B030D-6E8A-4147-A177-3AD203B41FA5}">
                      <a16:colId xmlns:a16="http://schemas.microsoft.com/office/drawing/2014/main" val="3536316775"/>
                    </a:ext>
                  </a:extLst>
                </a:gridCol>
                <a:gridCol w="655487">
                  <a:extLst>
                    <a:ext uri="{9D8B030D-6E8A-4147-A177-3AD203B41FA5}">
                      <a16:colId xmlns:a16="http://schemas.microsoft.com/office/drawing/2014/main" val="3711762903"/>
                    </a:ext>
                  </a:extLst>
                </a:gridCol>
                <a:gridCol w="655487">
                  <a:extLst>
                    <a:ext uri="{9D8B030D-6E8A-4147-A177-3AD203B41FA5}">
                      <a16:colId xmlns:a16="http://schemas.microsoft.com/office/drawing/2014/main" val="3584920713"/>
                    </a:ext>
                  </a:extLst>
                </a:gridCol>
              </a:tblGrid>
              <a:tr h="414505">
                <a:tc>
                  <a:txBody>
                    <a:bodyPr/>
                    <a:lstStyle/>
                    <a:p>
                      <a:pPr algn="ctr"/>
                      <a:endParaRPr lang="zh-TW" altLang="en-US" sz="2200" dirty="0"/>
                    </a:p>
                  </a:txBody>
                  <a:tcPr marL="82901" marR="82901" marT="41451" marB="41451"/>
                </a:tc>
                <a:tc>
                  <a:txBody>
                    <a:bodyPr/>
                    <a:lstStyle/>
                    <a:p>
                      <a:pPr algn="ctr"/>
                      <a:r>
                        <a:rPr lang="en-US" altLang="zh-TW" sz="2200" dirty="0"/>
                        <a:t>0</a:t>
                      </a:r>
                      <a:endParaRPr lang="zh-TW" altLang="en-US" sz="2200" dirty="0"/>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2200" b="0" i="0" u="none" strike="noStrike" kern="1200" cap="none" spc="0" normalizeH="0" baseline="0" noProof="0" dirty="0">
                          <a:ln>
                            <a:noFill/>
                          </a:ln>
                          <a:solidFill>
                            <a:prstClr val="black"/>
                          </a:solidFill>
                          <a:effectLst/>
                          <a:uLnTx/>
                          <a:uFillTx/>
                          <a:latin typeface="+mn-lt"/>
                          <a:ea typeface="+mn-ea"/>
                          <a:cs typeface="+mn-cs"/>
                        </a:rPr>
                        <a:t>1</a:t>
                      </a:r>
                      <a:endParaRPr kumimoji="0" lang="zh-TW" altLang="en-US" sz="2200" b="0" i="0" u="none" strike="noStrike" kern="1200" cap="none" spc="0" normalizeH="0" baseline="0" noProof="0" dirty="0">
                        <a:ln>
                          <a:noFill/>
                        </a:ln>
                        <a:solidFill>
                          <a:prstClr val="black"/>
                        </a:solidFill>
                        <a:effectLst/>
                        <a:uLnTx/>
                        <a:uFillTx/>
                        <a:latin typeface="+mn-lt"/>
                        <a:ea typeface="+mn-ea"/>
                        <a:cs typeface="+mn-cs"/>
                      </a:endParaRPr>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200" dirty="0"/>
                        <a:t>2</a:t>
                      </a:r>
                      <a:endParaRPr lang="zh-TW" altLang="en-US" sz="2200" dirty="0"/>
                    </a:p>
                  </a:txBody>
                  <a:tcPr marL="82901" marR="82901" marT="41451" marB="41451"/>
                </a:tc>
                <a:tc>
                  <a:txBody>
                    <a:bodyPr/>
                    <a:lstStyle/>
                    <a:p>
                      <a:pPr algn="ctr"/>
                      <a:r>
                        <a:rPr lang="en-US" altLang="zh-TW" sz="2200" dirty="0"/>
                        <a:t>3</a:t>
                      </a:r>
                      <a:endParaRPr lang="zh-TW" altLang="en-US" sz="2200" dirty="0"/>
                    </a:p>
                  </a:txBody>
                  <a:tcPr marL="82901" marR="82901" marT="41451" marB="41451"/>
                </a:tc>
                <a:tc>
                  <a:txBody>
                    <a:bodyPr/>
                    <a:lstStyle/>
                    <a:p>
                      <a:pPr algn="ctr"/>
                      <a:r>
                        <a:rPr lang="en-US" altLang="zh-TW" sz="2200" dirty="0"/>
                        <a:t>4</a:t>
                      </a:r>
                      <a:endParaRPr lang="zh-TW" altLang="en-US" sz="2200" dirty="0"/>
                    </a:p>
                  </a:txBody>
                  <a:tcPr marL="82901" marR="82901" marT="41451" marB="41451"/>
                </a:tc>
                <a:tc>
                  <a:txBody>
                    <a:bodyPr/>
                    <a:lstStyle/>
                    <a:p>
                      <a:pPr algn="ctr"/>
                      <a:r>
                        <a:rPr lang="en-US" altLang="zh-TW" sz="2200" dirty="0"/>
                        <a:t>5</a:t>
                      </a:r>
                      <a:endParaRPr lang="zh-TW" altLang="en-US" sz="2200" dirty="0"/>
                    </a:p>
                  </a:txBody>
                  <a:tcPr marL="82901" marR="82901" marT="41451" marB="41451"/>
                </a:tc>
                <a:extLst>
                  <a:ext uri="{0D108BD9-81ED-4DB2-BD59-A6C34878D82A}">
                    <a16:rowId xmlns:a16="http://schemas.microsoft.com/office/drawing/2014/main" val="3879587617"/>
                  </a:ext>
                </a:extLst>
              </a:tr>
              <a:tr h="580308">
                <a:tc>
                  <a:txBody>
                    <a:bodyPr/>
                    <a:lstStyle/>
                    <a:p>
                      <a:pPr algn="ctr"/>
                      <a:r>
                        <a:rPr lang="en-US" altLang="zh-TW" sz="2200" dirty="0"/>
                        <a:t>0</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3300" b="0" i="0" u="none" strike="noStrike" kern="1200" cap="none" spc="0" normalizeH="0" baseline="0" noProof="0" dirty="0">
                          <a:ln>
                            <a:noFill/>
                          </a:ln>
                          <a:solidFill>
                            <a:prstClr val="black"/>
                          </a:solidFill>
                          <a:effectLst/>
                          <a:uLnTx/>
                          <a:uFillTx/>
                          <a:latin typeface="+mn-lt"/>
                          <a:ea typeface="+mn-ea"/>
                          <a:cs typeface="+mn-cs"/>
                        </a:rPr>
                        <a:t>0</a:t>
                      </a:r>
                      <a:endParaRPr kumimoji="0" lang="zh-TW" altLang="en-US" sz="3300" b="0" i="0" u="none" strike="noStrike" kern="1200" cap="none" spc="0" normalizeH="0" baseline="0" noProof="0" dirty="0">
                        <a:ln>
                          <a:noFill/>
                        </a:ln>
                        <a:solidFill>
                          <a:prstClr val="black"/>
                        </a:solidFill>
                        <a:effectLst/>
                        <a:uLnTx/>
                        <a:uFillTx/>
                        <a:latin typeface="+mn-lt"/>
                        <a:ea typeface="+mn-ea"/>
                        <a:cs typeface="+mn-cs"/>
                      </a:endParaRPr>
                    </a:p>
                  </a:txBody>
                  <a:tcPr marL="82901" marR="82901" marT="41451" marB="4145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2079618521"/>
                  </a:ext>
                </a:extLst>
              </a:tr>
              <a:tr h="580308">
                <a:tc>
                  <a:txBody>
                    <a:bodyPr/>
                    <a:lstStyle/>
                    <a:p>
                      <a:pPr algn="ctr"/>
                      <a:r>
                        <a:rPr lang="en-US" altLang="zh-TW" sz="2200" dirty="0"/>
                        <a:t>1</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solidFill>
                            <a:srgbClr val="FF0000"/>
                          </a:solidFill>
                        </a:rPr>
                        <a:t>10</a:t>
                      </a:r>
                      <a:endParaRPr lang="zh-TW" altLang="en-US" sz="3300" dirty="0">
                        <a:solidFill>
                          <a:srgbClr val="FF0000"/>
                        </a:solidFill>
                      </a:endParaRPr>
                    </a:p>
                  </a:txBody>
                  <a:tcPr marL="82901" marR="82901" marT="41451" marB="41451"/>
                </a:tc>
                <a:extLst>
                  <a:ext uri="{0D108BD9-81ED-4DB2-BD59-A6C34878D82A}">
                    <a16:rowId xmlns:a16="http://schemas.microsoft.com/office/drawing/2014/main" val="2183706623"/>
                  </a:ext>
                </a:extLst>
              </a:tr>
              <a:tr h="580308">
                <a:tc>
                  <a:txBody>
                    <a:bodyPr/>
                    <a:lstStyle/>
                    <a:p>
                      <a:pPr algn="ctr"/>
                      <a:r>
                        <a:rPr lang="en-US" altLang="zh-TW" sz="2200" dirty="0"/>
                        <a:t>2</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1501828881"/>
                  </a:ext>
                </a:extLst>
              </a:tr>
              <a:tr h="580308">
                <a:tc>
                  <a:txBody>
                    <a:bodyPr/>
                    <a:lstStyle/>
                    <a:p>
                      <a:pPr algn="ctr"/>
                      <a:r>
                        <a:rPr lang="en-US" altLang="zh-TW" sz="2200" dirty="0"/>
                        <a:t>3</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1719327049"/>
                  </a:ext>
                </a:extLst>
              </a:tr>
              <a:tr h="580308">
                <a:tc>
                  <a:txBody>
                    <a:bodyPr/>
                    <a:lstStyle/>
                    <a:p>
                      <a:pPr algn="ctr"/>
                      <a:r>
                        <a:rPr lang="en-US" altLang="zh-TW" sz="2200" dirty="0"/>
                        <a:t>4</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4154487117"/>
                  </a:ext>
                </a:extLst>
              </a:tr>
              <a:tr h="580308">
                <a:tc>
                  <a:txBody>
                    <a:bodyPr/>
                    <a:lstStyle/>
                    <a:p>
                      <a:pPr algn="ctr"/>
                      <a:r>
                        <a:rPr lang="en-US" altLang="zh-TW" sz="2200" dirty="0"/>
                        <a:t>5</a:t>
                      </a:r>
                      <a:endParaRPr lang="zh-TW" altLang="en-US" sz="22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tc>
                  <a:txBody>
                    <a:bodyPr/>
                    <a:lstStyle/>
                    <a:p>
                      <a:pPr algn="ctr"/>
                      <a:r>
                        <a:rPr lang="en-US" altLang="zh-TW" sz="3300" dirty="0"/>
                        <a:t>0</a:t>
                      </a:r>
                      <a:endParaRPr lang="zh-TW" altLang="en-US" sz="3300" dirty="0"/>
                    </a:p>
                  </a:txBody>
                  <a:tcPr marL="82901" marR="82901" marT="41451" marB="41451"/>
                </a:tc>
                <a:extLst>
                  <a:ext uri="{0D108BD9-81ED-4DB2-BD59-A6C34878D82A}">
                    <a16:rowId xmlns:a16="http://schemas.microsoft.com/office/drawing/2014/main" val="3385230996"/>
                  </a:ext>
                </a:extLst>
              </a:tr>
            </a:tbl>
          </a:graphicData>
        </a:graphic>
      </p:graphicFrame>
      <mc:AlternateContent xmlns:mc="http://schemas.openxmlformats.org/markup-compatibility/2006" xmlns:a14="http://schemas.microsoft.com/office/drawing/2010/main">
        <mc:Choice Requires="a14">
          <p:sp>
            <p:nvSpPr>
              <p:cNvPr id="8" name="矩形 7">
                <a:extLst>
                  <a:ext uri="{FF2B5EF4-FFF2-40B4-BE49-F238E27FC236}">
                    <a16:creationId xmlns:a16="http://schemas.microsoft.com/office/drawing/2014/main" id="{7B7CCE5B-8376-B245-9815-CFB255A640AC}"/>
                  </a:ext>
                </a:extLst>
              </p:cNvPr>
              <p:cNvSpPr/>
              <p:nvPr/>
            </p:nvSpPr>
            <p:spPr>
              <a:xfrm>
                <a:off x="5475367" y="1470216"/>
                <a:ext cx="2536913" cy="369332"/>
              </a:xfrm>
              <a:prstGeom prst="rect">
                <a:avLst/>
              </a:prstGeom>
            </p:spPr>
            <p:txBody>
              <a:bodyPr wrap="none">
                <a:spAutoFit/>
              </a:bodyPr>
              <a:lstStyle/>
              <a:p>
                <a14:m>
                  <m:oMath xmlns:m="http://schemas.openxmlformats.org/officeDocument/2006/math">
                    <m:r>
                      <a:rPr lang="en-US" altLang="zh-TW" b="0" i="1" smtClean="0">
                        <a:latin typeface="Cambria Math" panose="02040503050406030204" pitchFamily="18" charset="0"/>
                        <a:cs typeface="Times New Roman" panose="02020603050405020304" pitchFamily="18" charset="0"/>
                      </a:rPr>
                      <m:t>𝑎𝑠𝑠𝑢𝑚𝑒</m:t>
                    </m:r>
                    <m:r>
                      <a:rPr lang="en-US" altLang="zh-TW" b="0" i="1" smtClean="0">
                        <a:latin typeface="Cambria Math" panose="02040503050406030204" pitchFamily="18" charset="0"/>
                        <a:cs typeface="Times New Roman" panose="02020603050405020304" pitchFamily="18" charset="0"/>
                      </a:rPr>
                      <m:t> </m:t>
                    </m:r>
                    <m:r>
                      <a:rPr lang="en-US" altLang="zh-TW" i="1">
                        <a:latin typeface="Cambria Math" panose="02040503050406030204" pitchFamily="18" charset="0"/>
                        <a:cs typeface="Times New Roman" panose="02020603050405020304" pitchFamily="18" charset="0"/>
                      </a:rPr>
                      <m:t>𝛼</m:t>
                    </m:r>
                  </m:oMath>
                </a14:m>
                <a:r>
                  <a:rPr lang="en-US" altLang="zh-TW" dirty="0"/>
                  <a:t> = 0.1 , </a:t>
                </a:r>
                <a14:m>
                  <m:oMath xmlns:m="http://schemas.openxmlformats.org/officeDocument/2006/math">
                    <m:r>
                      <a:rPr lang="en-US" altLang="zh-TW" i="1">
                        <a:latin typeface="Cambria Math" panose="02040503050406030204" pitchFamily="18" charset="0"/>
                        <a:cs typeface="Times New Roman" panose="02020603050405020304" pitchFamily="18" charset="0"/>
                      </a:rPr>
                      <m:t>𝛾</m:t>
                    </m:r>
                  </m:oMath>
                </a14:m>
                <a:r>
                  <a:rPr lang="en-US" altLang="zh-TW" dirty="0"/>
                  <a:t> = 0.8 </a:t>
                </a:r>
                <a:endParaRPr lang="zh-TW" altLang="en-US" dirty="0"/>
              </a:p>
            </p:txBody>
          </p:sp>
        </mc:Choice>
        <mc:Fallback xmlns="">
          <p:sp>
            <p:nvSpPr>
              <p:cNvPr id="8" name="矩形 7">
                <a:extLst>
                  <a:ext uri="{FF2B5EF4-FFF2-40B4-BE49-F238E27FC236}">
                    <a16:creationId xmlns:a16="http://schemas.microsoft.com/office/drawing/2014/main" id="{7B7CCE5B-8376-B245-9815-CFB255A640AC}"/>
                  </a:ext>
                </a:extLst>
              </p:cNvPr>
              <p:cNvSpPr>
                <a:spLocks noRot="1" noChangeAspect="1" noMove="1" noResize="1" noEditPoints="1" noAdjustHandles="1" noChangeArrowheads="1" noChangeShapeType="1" noTextEdit="1"/>
              </p:cNvSpPr>
              <p:nvPr/>
            </p:nvSpPr>
            <p:spPr>
              <a:xfrm>
                <a:off x="5475367" y="1470216"/>
                <a:ext cx="2536913" cy="369332"/>
              </a:xfrm>
              <a:prstGeom prst="rect">
                <a:avLst/>
              </a:prstGeom>
              <a:blipFill>
                <a:blip r:embed="rId5"/>
                <a:stretch>
                  <a:fillRect t="-6667" r="-995" b="-23333"/>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9" name="矩形 8">
                <a:extLst>
                  <a:ext uri="{FF2B5EF4-FFF2-40B4-BE49-F238E27FC236}">
                    <a16:creationId xmlns:a16="http://schemas.microsoft.com/office/drawing/2014/main" id="{C2701D42-CE99-524F-8CF8-7CFF235B8EDA}"/>
                  </a:ext>
                </a:extLst>
              </p:cNvPr>
              <p:cNvSpPr/>
              <p:nvPr/>
            </p:nvSpPr>
            <p:spPr>
              <a:xfrm>
                <a:off x="5121293" y="6015356"/>
                <a:ext cx="6128409" cy="736677"/>
              </a:xfrm>
              <a:prstGeom prst="rect">
                <a:avLst/>
              </a:prstGeom>
            </p:spPr>
            <p:txBody>
              <a:bodyPr wrap="none">
                <a:spAutoFit/>
              </a:bodyPr>
              <a:lstStyle/>
              <a:p>
                <a14:m>
                  <m:oMath xmlns:m="http://schemas.openxmlformats.org/officeDocument/2006/math">
                    <m:sSup>
                      <m:sSupPr>
                        <m:ctrlPr>
                          <a:rPr lang="en-US" altLang="zh-TW" i="1" smtClean="0">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𝑜𝑙𝑑</m:t>
                        </m:r>
                      </m:sup>
                    </m:sSup>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3</m:t>
                        </m:r>
                        <m:r>
                          <a:rPr lang="en-US" altLang="zh-TW" i="1" smtClean="0">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1</m:t>
                        </m:r>
                        <m:r>
                          <a:rPr lang="en-US" altLang="zh-TW" i="1" smtClean="0">
                            <a:latin typeface="Cambria Math" panose="02040503050406030204" pitchFamily="18" charset="0"/>
                            <a:cs typeface="Times New Roman" panose="02020603050405020304" pitchFamily="18" charset="0"/>
                          </a:rPr>
                          <m:t> </m:t>
                        </m:r>
                      </m:e>
                    </m:d>
                    <m:r>
                      <a:rPr lang="en-US" altLang="zh-TW" b="0" i="1" smtClean="0">
                        <a:latin typeface="Cambria Math" panose="02040503050406030204" pitchFamily="18" charset="0"/>
                        <a:cs typeface="Times New Roman" panose="02020603050405020304" pitchFamily="18" charset="0"/>
                      </a:rPr>
                      <m:t>=0 ,</m:t>
                    </m:r>
                  </m:oMath>
                </a14:m>
                <a:r>
                  <a:rPr lang="en-US" altLang="zh-TW" dirty="0"/>
                  <a:t>     </a:t>
                </a:r>
                <a14:m>
                  <m:oMath xmlns:m="http://schemas.openxmlformats.org/officeDocument/2006/math">
                    <m:limLow>
                      <m:limLowPr>
                        <m:ctrlPr>
                          <a:rPr lang="en-US" altLang="zh-TW" i="1">
                            <a:latin typeface="Cambria Math" panose="02040503050406030204" pitchFamily="18" charset="0"/>
                            <a:cs typeface="Times New Roman" panose="02020603050405020304" pitchFamily="18" charset="0"/>
                          </a:rPr>
                        </m:ctrlPr>
                      </m:limLowPr>
                      <m:e>
                        <m:r>
                          <m:rPr>
                            <m:sty m:val="p"/>
                          </m:rPr>
                          <a:rPr lang="en-US" altLang="zh-TW">
                            <a:latin typeface="Cambria Math" panose="02040503050406030204" pitchFamily="18" charset="0"/>
                            <a:cs typeface="Times New Roman" panose="02020603050405020304" pitchFamily="18" charset="0"/>
                          </a:rPr>
                          <m:t>max</m:t>
                        </m:r>
                      </m:e>
                      <m:lim>
                        <m:r>
                          <a:rPr lang="en-US" altLang="zh-TW" i="1">
                            <a:latin typeface="Cambria Math" panose="02040503050406030204" pitchFamily="18" charset="0"/>
                            <a:cs typeface="Times New Roman" panose="02020603050405020304" pitchFamily="18" charset="0"/>
                          </a:rPr>
                          <m:t>𝑎</m:t>
                        </m:r>
                      </m:lim>
                    </m:limLow>
                    <m:r>
                      <a:rPr lang="en-US" altLang="zh-TW" i="1">
                        <a:latin typeface="Cambria Math" panose="02040503050406030204" pitchFamily="18" charset="0"/>
                        <a:cs typeface="Times New Roman" panose="02020603050405020304" pitchFamily="18" charset="0"/>
                      </a:rPr>
                      <m:t> </m:t>
                    </m:r>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𝑎</m:t>
                        </m:r>
                      </m:e>
                    </m:d>
                  </m:oMath>
                </a14:m>
                <a:r>
                  <a:rPr lang="en-US" altLang="zh-TW" dirty="0"/>
                  <a:t> = max(</a:t>
                </a:r>
                <a14:m>
                  <m:oMath xmlns:m="http://schemas.openxmlformats.org/officeDocument/2006/math">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3</m:t>
                        </m:r>
                      </m:e>
                    </m:d>
                  </m:oMath>
                </a14:m>
                <a:r>
                  <a:rPr lang="en-US" altLang="zh-TW" dirty="0"/>
                  <a:t>,</a:t>
                </a:r>
                <a:r>
                  <a:rPr lang="en-US" altLang="zh-TW" dirty="0">
                    <a:cs typeface="Times New Roman" panose="02020603050405020304" pitchFamily="18" charset="0"/>
                  </a:rPr>
                  <a:t> </a:t>
                </a:r>
                <a14:m>
                  <m:oMath xmlns:m="http://schemas.openxmlformats.org/officeDocument/2006/math">
                    <m:r>
                      <a:rPr lang="en-US" altLang="zh-TW" i="1">
                        <a:latin typeface="Cambria Math" panose="02040503050406030204" pitchFamily="18" charset="0"/>
                        <a:cs typeface="Times New Roman" panose="02020603050405020304" pitchFamily="18" charset="0"/>
                      </a:rPr>
                      <m:t>𝑄</m:t>
                    </m:r>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5</m:t>
                        </m:r>
                      </m:e>
                    </m:d>
                  </m:oMath>
                </a14:m>
                <a:r>
                  <a:rPr lang="en-US" altLang="zh-TW" dirty="0"/>
                  <a:t>) = 10</a:t>
                </a:r>
              </a:p>
              <a:p>
                <a14:m>
                  <m:oMath xmlns:m="http://schemas.openxmlformats.org/officeDocument/2006/math">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b="0" i="1" smtClean="0">
                            <a:latin typeface="Cambria Math" panose="02040503050406030204" pitchFamily="18" charset="0"/>
                            <a:cs typeface="Times New Roman" panose="02020603050405020304" pitchFamily="18" charset="0"/>
                          </a:rPr>
                          <m:t>𝑛𝑒𝑤</m:t>
                        </m:r>
                      </m:sup>
                    </m:sSup>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3</m:t>
                        </m:r>
                        <m:r>
                          <a:rPr lang="en-US" altLang="zh-TW" i="1">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 </m:t>
                        </m:r>
                      </m:e>
                    </m:d>
                    <m:r>
                      <a:rPr lang="en-US" altLang="zh-TW" b="0" i="1" smtClean="0">
                        <a:latin typeface="Cambria Math" panose="02040503050406030204" pitchFamily="18" charset="0"/>
                        <a:cs typeface="Times New Roman" panose="02020603050405020304" pitchFamily="18" charset="0"/>
                      </a:rPr>
                      <m:t>=</m:t>
                    </m:r>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1−0.1</m:t>
                        </m:r>
                      </m:e>
                    </m:d>
                    <m:r>
                      <a:rPr lang="en-US" altLang="zh-TW" b="0" i="1" smtClean="0">
                        <a:latin typeface="Cambria Math" panose="02040503050406030204" pitchFamily="18" charset="0"/>
                        <a:cs typeface="Times New Roman" panose="02020603050405020304" pitchFamily="18" charset="0"/>
                      </a:rPr>
                      <m:t>∗</m:t>
                    </m:r>
                  </m:oMath>
                </a14:m>
                <a:r>
                  <a:rPr lang="en-US" altLang="zh-TW" dirty="0"/>
                  <a:t> </a:t>
                </a:r>
                <a14:m>
                  <m:oMath xmlns:m="http://schemas.openxmlformats.org/officeDocument/2006/math">
                    <m:sSup>
                      <m:sSupPr>
                        <m:ctrlPr>
                          <a:rPr lang="en-US" altLang="zh-TW" i="1">
                            <a:latin typeface="Cambria Math" panose="02040503050406030204" pitchFamily="18" charset="0"/>
                            <a:cs typeface="Times New Roman" panose="02020603050405020304" pitchFamily="18" charset="0"/>
                          </a:rPr>
                        </m:ctrlPr>
                      </m:sSupPr>
                      <m:e>
                        <m:r>
                          <a:rPr lang="en-US" altLang="zh-TW" i="1">
                            <a:latin typeface="Cambria Math" panose="02040503050406030204" pitchFamily="18" charset="0"/>
                            <a:cs typeface="Times New Roman" panose="02020603050405020304" pitchFamily="18" charset="0"/>
                          </a:rPr>
                          <m:t>𝑄</m:t>
                        </m:r>
                      </m:e>
                      <m:sup>
                        <m:r>
                          <a:rPr lang="en-US" altLang="zh-TW" i="1">
                            <a:latin typeface="Cambria Math" panose="02040503050406030204" pitchFamily="18" charset="0"/>
                            <a:cs typeface="Times New Roman" panose="02020603050405020304" pitchFamily="18" charset="0"/>
                          </a:rPr>
                          <m:t>𝑜𝑙𝑑</m:t>
                        </m:r>
                      </m:sup>
                    </m:sSup>
                    <m:d>
                      <m:dPr>
                        <m:ctrlPr>
                          <a:rPr lang="en-US" altLang="zh-TW" i="1">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3</m:t>
                        </m:r>
                        <m:r>
                          <a:rPr lang="en-US" altLang="zh-TW" i="1">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1</m:t>
                        </m:r>
                        <m:r>
                          <a:rPr lang="en-US" altLang="zh-TW" i="1">
                            <a:latin typeface="Cambria Math" panose="02040503050406030204" pitchFamily="18" charset="0"/>
                            <a:cs typeface="Times New Roman" panose="02020603050405020304" pitchFamily="18" charset="0"/>
                          </a:rPr>
                          <m:t> </m:t>
                        </m:r>
                      </m:e>
                    </m:d>
                  </m:oMath>
                </a14:m>
                <a:r>
                  <a:rPr lang="en-US" altLang="zh-TW" dirty="0"/>
                  <a:t> + 0.1 *(0 + 0.8 * 10) = 0.8 </a:t>
                </a:r>
                <a:endParaRPr lang="zh-TW" altLang="en-US" dirty="0"/>
              </a:p>
            </p:txBody>
          </p:sp>
        </mc:Choice>
        <mc:Fallback xmlns="">
          <p:sp>
            <p:nvSpPr>
              <p:cNvPr id="9" name="矩形 8">
                <a:extLst>
                  <a:ext uri="{FF2B5EF4-FFF2-40B4-BE49-F238E27FC236}">
                    <a16:creationId xmlns:a16="http://schemas.microsoft.com/office/drawing/2014/main" id="{C2701D42-CE99-524F-8CF8-7CFF235B8EDA}"/>
                  </a:ext>
                </a:extLst>
              </p:cNvPr>
              <p:cNvSpPr>
                <a:spLocks noRot="1" noChangeAspect="1" noMove="1" noResize="1" noEditPoints="1" noAdjustHandles="1" noChangeArrowheads="1" noChangeShapeType="1" noTextEdit="1"/>
              </p:cNvSpPr>
              <p:nvPr/>
            </p:nvSpPr>
            <p:spPr>
              <a:xfrm>
                <a:off x="5121293" y="6015356"/>
                <a:ext cx="6128409" cy="736677"/>
              </a:xfrm>
              <a:prstGeom prst="rect">
                <a:avLst/>
              </a:prstGeom>
              <a:blipFill>
                <a:blip r:embed="rId6"/>
                <a:stretch>
                  <a:fillRect t="-3390" b="-11864"/>
                </a:stretch>
              </a:blipFill>
            </p:spPr>
            <p:txBody>
              <a:bodyPr/>
              <a:lstStyle/>
              <a:p>
                <a:r>
                  <a:rPr lang="zh-TW" altLang="en-US">
                    <a:noFill/>
                  </a:rPr>
                  <a:t> </a:t>
                </a:r>
              </a:p>
            </p:txBody>
          </p:sp>
        </mc:Fallback>
      </mc:AlternateContent>
      <p:sp>
        <p:nvSpPr>
          <p:cNvPr id="10" name="橢圓 9">
            <a:extLst>
              <a:ext uri="{FF2B5EF4-FFF2-40B4-BE49-F238E27FC236}">
                <a16:creationId xmlns:a16="http://schemas.microsoft.com/office/drawing/2014/main" id="{D6AB4C33-2AC5-7B4E-9EBB-B2BB2533556C}"/>
              </a:ext>
            </a:extLst>
          </p:cNvPr>
          <p:cNvSpPr/>
          <p:nvPr/>
        </p:nvSpPr>
        <p:spPr>
          <a:xfrm>
            <a:off x="2218642" y="3888932"/>
            <a:ext cx="511533" cy="511533"/>
          </a:xfrm>
          <a:prstGeom prst="ellipse">
            <a:avLst/>
          </a:prstGeom>
          <a:solidFill>
            <a:srgbClr val="FFF2CC">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spTree>
    <p:extLst>
      <p:ext uri="{BB962C8B-B14F-4D97-AF65-F5344CB8AC3E}">
        <p14:creationId xmlns:p14="http://schemas.microsoft.com/office/powerpoint/2010/main" val="18573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47E5A428-093A-C64F-90E8-7653609D3ADF}"/>
              </a:ext>
            </a:extLst>
          </p:cNvPr>
          <p:cNvSpPr txBox="1"/>
          <p:nvPr/>
        </p:nvSpPr>
        <p:spPr>
          <a:xfrm>
            <a:off x="365352" y="600167"/>
            <a:ext cx="11439524" cy="646331"/>
          </a:xfrm>
          <a:prstGeom prst="rect">
            <a:avLst/>
          </a:prstGeom>
          <a:noFill/>
        </p:spPr>
        <p:txBody>
          <a:bodyPr wrap="square">
            <a:spAutoFit/>
          </a:bodyPr>
          <a:lstStyle/>
          <a:p>
            <a:pPr>
              <a:spcBef>
                <a:spcPts val="1000"/>
              </a:spcBef>
            </a:pPr>
            <a:r>
              <a:rPr lang="en-US" altLang="zh-TW" sz="3600" b="1" dirty="0">
                <a:latin typeface="Times New Roman" pitchFamily="18" charset="0"/>
                <a:cs typeface="Times New Roman" pitchFamily="18" charset="0"/>
              </a:rPr>
              <a:t>Exploration methods</a:t>
            </a:r>
          </a:p>
        </p:txBody>
      </p:sp>
      <mc:AlternateContent xmlns:mc="http://schemas.openxmlformats.org/markup-compatibility/2006" xmlns:a14="http://schemas.microsoft.com/office/drawing/2010/main">
        <mc:Choice Requires="a14">
          <p:sp>
            <p:nvSpPr>
              <p:cNvPr id="12" name="內容版面配置區 2">
                <a:extLst>
                  <a:ext uri="{FF2B5EF4-FFF2-40B4-BE49-F238E27FC236}">
                    <a16:creationId xmlns:a16="http://schemas.microsoft.com/office/drawing/2014/main" id="{B69FCB28-D867-CC49-A8F9-A3B917051059}"/>
                  </a:ext>
                </a:extLst>
              </p:cNvPr>
              <p:cNvSpPr txBox="1">
                <a:spLocks/>
              </p:cNvSpPr>
              <p:nvPr/>
            </p:nvSpPr>
            <p:spPr>
              <a:xfrm>
                <a:off x="1143000" y="1661160"/>
                <a:ext cx="9052560" cy="45259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14:m>
                  <m:oMath xmlns:m="http://schemas.openxmlformats.org/officeDocument/2006/math">
                    <m:r>
                      <a:rPr lang="en-US" altLang="zh-TW" i="1" smtClean="0">
                        <a:latin typeface="Cambria Math" panose="02040503050406030204" pitchFamily="18" charset="0"/>
                        <a:cs typeface="Times New Roman" panose="02020603050405020304" pitchFamily="18" charset="0"/>
                      </a:rPr>
                      <m:t>𝜖</m:t>
                    </m:r>
                  </m:oMath>
                </a14:m>
                <a:r>
                  <a:rPr lang="en-US" altLang="zh-TW" dirty="0">
                    <a:latin typeface="Times New Roman" panose="02020603050405020304" pitchFamily="18" charset="0"/>
                    <a:cs typeface="Times New Roman" panose="02020603050405020304" pitchFamily="18" charset="0"/>
                  </a:rPr>
                  <a:t>-greedy:</a:t>
                </a:r>
                <a:br>
                  <a:rPr lang="en-US" altLang="zh-TW" dirty="0">
                    <a:latin typeface="Times New Roman" panose="02020603050405020304" pitchFamily="18" charset="0"/>
                    <a:cs typeface="Times New Roman" panose="02020603050405020304" pitchFamily="18" charset="0"/>
                  </a:rPr>
                </a:br>
                <a14:m>
                  <m:oMath xmlns:m="http://schemas.openxmlformats.org/officeDocument/2006/math">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𝑎</m:t>
                        </m:r>
                      </m:e>
                      <m:sup>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𝑡</m:t>
                        </m:r>
                        <m:r>
                          <a:rPr lang="en-US" altLang="zh-TW" i="1" smtClean="0">
                            <a:latin typeface="Cambria Math" panose="02040503050406030204" pitchFamily="18" charset="0"/>
                            <a:cs typeface="Times New Roman" panose="02020603050405020304" pitchFamily="18" charset="0"/>
                          </a:rPr>
                          <m:t>)</m:t>
                        </m:r>
                      </m:sup>
                    </m:sSup>
                    <m:r>
                      <a:rPr lang="en-US" altLang="zh-TW" i="1" smtClean="0">
                        <a:latin typeface="Cambria Math" panose="02040503050406030204" pitchFamily="18" charset="0"/>
                        <a:cs typeface="Times New Roman" panose="02020603050405020304" pitchFamily="18" charset="0"/>
                      </a:rPr>
                      <m:t>=</m:t>
                    </m:r>
                    <m:d>
                      <m:dPr>
                        <m:begChr m:val="{"/>
                        <m:endChr m:val=""/>
                        <m:ctrlPr>
                          <a:rPr lang="en-US" altLang="zh-TW" i="1" smtClean="0">
                            <a:latin typeface="Cambria Math" panose="02040503050406030204" pitchFamily="18" charset="0"/>
                            <a:cs typeface="Times New Roman" panose="02020603050405020304" pitchFamily="18" charset="0"/>
                          </a:rPr>
                        </m:ctrlPr>
                      </m:dPr>
                      <m:e>
                        <m:eqArr>
                          <m:eqArrPr>
                            <m:ctrlPr>
                              <a:rPr lang="en-US" altLang="zh-TW" i="1" smtClean="0">
                                <a:latin typeface="Cambria Math" panose="02040503050406030204" pitchFamily="18" charset="0"/>
                                <a:cs typeface="Times New Roman" panose="02020603050405020304" pitchFamily="18" charset="0"/>
                              </a:rPr>
                            </m:ctrlPr>
                          </m:eqArrPr>
                          <m:e>
                            <m:func>
                              <m:funcPr>
                                <m:ctrlPr>
                                  <a:rPr lang="en-US" altLang="zh-TW" i="1" smtClean="0">
                                    <a:latin typeface="Cambria Math" panose="02040503050406030204" pitchFamily="18" charset="0"/>
                                    <a:cs typeface="Times New Roman" panose="02020603050405020304" pitchFamily="18" charset="0"/>
                                  </a:rPr>
                                </m:ctrlPr>
                              </m:funcPr>
                              <m:fName>
                                <m:limLow>
                                  <m:limLowPr>
                                    <m:ctrlPr>
                                      <a:rPr lang="en-US" altLang="zh-TW" i="1" smtClean="0">
                                        <a:latin typeface="Cambria Math" panose="02040503050406030204" pitchFamily="18" charset="0"/>
                                        <a:cs typeface="Times New Roman" panose="02020603050405020304" pitchFamily="18" charset="0"/>
                                      </a:rPr>
                                    </m:ctrlPr>
                                  </m:limLowPr>
                                  <m:e>
                                    <m:r>
                                      <m:rPr>
                                        <m:sty m:val="p"/>
                                      </m:rPr>
                                      <a:rPr lang="en-US" altLang="zh-TW" smtClean="0">
                                        <a:latin typeface="Cambria Math" panose="02040503050406030204" pitchFamily="18" charset="0"/>
                                        <a:cs typeface="Times New Roman" panose="02020603050405020304" pitchFamily="18" charset="0"/>
                                      </a:rPr>
                                      <m:t>max</m:t>
                                    </m:r>
                                  </m:e>
                                  <m:lim>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𝑎</m:t>
                                        </m:r>
                                      </m:e>
                                      <m:sup>
                                        <m:r>
                                          <a:rPr lang="en-US" altLang="zh-TW" i="1" smtClean="0">
                                            <a:latin typeface="Cambria Math" panose="02040503050406030204" pitchFamily="18" charset="0"/>
                                            <a:cs typeface="Times New Roman" panose="02020603050405020304" pitchFamily="18" charset="0"/>
                                          </a:rPr>
                                          <m:t>𝑡</m:t>
                                        </m:r>
                                      </m:sup>
                                    </m:sSup>
                                  </m:lim>
                                </m:limLow>
                              </m:fName>
                              <m:e>
                                <m:r>
                                  <a:rPr lang="en-US" altLang="zh-TW" i="1" smtClean="0">
                                    <a:latin typeface="Cambria Math" panose="02040503050406030204" pitchFamily="18" charset="0"/>
                                    <a:cs typeface="Times New Roman" panose="02020603050405020304" pitchFamily="18" charset="0"/>
                                  </a:rPr>
                                  <m:t>𝑄</m:t>
                                </m:r>
                                <m:d>
                                  <m:dPr>
                                    <m:ctrlPr>
                                      <a:rPr lang="en-US" altLang="zh-TW" i="1" smtClean="0">
                                        <a:latin typeface="Cambria Math" panose="02040503050406030204" pitchFamily="18" charset="0"/>
                                        <a:cs typeface="Times New Roman" panose="02020603050405020304" pitchFamily="18" charset="0"/>
                                      </a:rPr>
                                    </m:ctrlPr>
                                  </m:dPr>
                                  <m:e>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𝑠</m:t>
                                        </m:r>
                                      </m:e>
                                      <m:sup>
                                        <m:r>
                                          <a:rPr lang="en-US" altLang="zh-TW" i="1" smtClean="0">
                                            <a:latin typeface="Cambria Math" panose="02040503050406030204" pitchFamily="18" charset="0"/>
                                            <a:cs typeface="Times New Roman" panose="02020603050405020304" pitchFamily="18" charset="0"/>
                                          </a:rPr>
                                          <m:t>𝑡</m:t>
                                        </m:r>
                                      </m:sup>
                                    </m:sSup>
                                    <m:r>
                                      <a:rPr lang="en-US" altLang="zh-TW" i="1" smtClean="0">
                                        <a:latin typeface="Cambria Math" panose="02040503050406030204" pitchFamily="18" charset="0"/>
                                        <a:cs typeface="Times New Roman" panose="02020603050405020304" pitchFamily="18" charset="0"/>
                                      </a:rPr>
                                      <m:t>,</m:t>
                                    </m:r>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𝑎</m:t>
                                        </m:r>
                                      </m:e>
                                      <m:sup>
                                        <m:r>
                                          <a:rPr lang="en-US" altLang="zh-TW" i="1" smtClean="0">
                                            <a:latin typeface="Cambria Math" panose="02040503050406030204" pitchFamily="18" charset="0"/>
                                            <a:cs typeface="Times New Roman" panose="02020603050405020304" pitchFamily="18" charset="0"/>
                                          </a:rPr>
                                          <m:t>𝑡</m:t>
                                        </m:r>
                                      </m:sup>
                                    </m:sSup>
                                  </m:e>
                                </m:d>
                              </m:e>
                            </m:func>
                            <m:r>
                              <a:rPr lang="en-US" altLang="zh-TW" i="1" smtClean="0">
                                <a:latin typeface="Cambria Math" panose="02040503050406030204" pitchFamily="18" charset="0"/>
                                <a:cs typeface="Times New Roman" panose="02020603050405020304" pitchFamily="18" charset="0"/>
                              </a:rPr>
                              <m:t>, </m:t>
                            </m:r>
                            <m:r>
                              <a:rPr lang="en-US" altLang="zh-TW" i="1" smtClean="0">
                                <a:latin typeface="Cambria Math" panose="02040503050406030204" pitchFamily="18" charset="0"/>
                                <a:cs typeface="Times New Roman" panose="02020603050405020304" pitchFamily="18" charset="0"/>
                              </a:rPr>
                              <m:t>𝑥</m:t>
                            </m:r>
                            <m:r>
                              <a:rPr lang="en-US" altLang="zh-TW" i="1" smtClean="0">
                                <a:latin typeface="Cambria Math" panose="02040503050406030204" pitchFamily="18" charset="0"/>
                                <a:cs typeface="Times New Roman" panose="02020603050405020304" pitchFamily="18" charset="0"/>
                              </a:rPr>
                              <m:t>&gt;</m:t>
                            </m:r>
                            <m:r>
                              <a:rPr lang="en-US" altLang="zh-TW" i="1" smtClean="0">
                                <a:latin typeface="Cambria Math" panose="02040503050406030204" pitchFamily="18" charset="0"/>
                                <a:cs typeface="Times New Roman" panose="02020603050405020304" pitchFamily="18" charset="0"/>
                              </a:rPr>
                              <m:t>𝜖</m:t>
                            </m:r>
                          </m:e>
                          <m:e>
                            <m:r>
                              <a:rPr lang="en-US" altLang="zh-TW" i="1" smtClean="0">
                                <a:latin typeface="Cambria Math" panose="02040503050406030204" pitchFamily="18" charset="0"/>
                                <a:cs typeface="Times New Roman" panose="02020603050405020304" pitchFamily="18" charset="0"/>
                              </a:rPr>
                              <m:t>𝑟𝑎𝑛𝑑𝑜𝑚𝑙𝑦</m:t>
                            </m:r>
                            <m:r>
                              <a:rPr lang="en-US" altLang="zh-TW" i="1" smtClean="0">
                                <a:latin typeface="Cambria Math" panose="02040503050406030204" pitchFamily="18" charset="0"/>
                                <a:cs typeface="Times New Roman" panose="02020603050405020304" pitchFamily="18" charset="0"/>
                              </a:rPr>
                              <m:t> </m:t>
                            </m:r>
                            <m:r>
                              <a:rPr lang="en-US" altLang="zh-TW" i="1" smtClean="0">
                                <a:latin typeface="Cambria Math" panose="02040503050406030204" pitchFamily="18" charset="0"/>
                                <a:cs typeface="Times New Roman" panose="02020603050405020304" pitchFamily="18" charset="0"/>
                              </a:rPr>
                              <m:t>𝑐h𝑜𝑜𝑠𝑒</m:t>
                            </m:r>
                            <m:r>
                              <a:rPr lang="en-US" altLang="zh-TW" i="1" smtClean="0">
                                <a:latin typeface="Cambria Math" panose="02040503050406030204" pitchFamily="18" charset="0"/>
                                <a:cs typeface="Times New Roman" panose="02020603050405020304" pitchFamily="18" charset="0"/>
                              </a:rPr>
                              <m:t>, </m:t>
                            </m:r>
                            <m:r>
                              <a:rPr lang="en-US" altLang="zh-TW" i="1" smtClean="0">
                                <a:latin typeface="Cambria Math" panose="02040503050406030204" pitchFamily="18" charset="0"/>
                                <a:cs typeface="Times New Roman" panose="02020603050405020304" pitchFamily="18" charset="0"/>
                              </a:rPr>
                              <m:t>𝑜𝑡h𝑒𝑟𝑤𝑖𝑠𝑒</m:t>
                            </m:r>
                          </m:e>
                        </m:eqArr>
                      </m:e>
                    </m:d>
                  </m:oMath>
                </a14:m>
                <a:endParaRPr lang="en-US" altLang="zh-TW" dirty="0">
                  <a:latin typeface="Times New Roman" panose="02020603050405020304" pitchFamily="18" charset="0"/>
                  <a:cs typeface="Times New Roman" panose="02020603050405020304" pitchFamily="18" charset="0"/>
                </a:endParaRPr>
              </a:p>
              <a:p>
                <a:r>
                  <a:rPr lang="en-US" altLang="zh-TW" dirty="0">
                    <a:latin typeface="Times New Roman" panose="02020603050405020304" pitchFamily="18" charset="0"/>
                    <a:cs typeface="Times New Roman" panose="02020603050405020304" pitchFamily="18" charset="0"/>
                  </a:rPr>
                  <a:t>UCB1:</a:t>
                </a:r>
                <a:br>
                  <a:rPr lang="en-US" altLang="zh-TW" dirty="0">
                    <a:latin typeface="Times New Roman" panose="02020603050405020304" pitchFamily="18" charset="0"/>
                    <a:cs typeface="Times New Roman" panose="02020603050405020304" pitchFamily="18" charset="0"/>
                  </a:rPr>
                </a:br>
                <a14:m>
                  <m:oMath xmlns:m="http://schemas.openxmlformats.org/officeDocument/2006/math">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𝑎</m:t>
                        </m:r>
                      </m:e>
                      <m:sup>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𝑡</m:t>
                        </m:r>
                        <m:r>
                          <a:rPr lang="en-US" altLang="zh-TW" i="1" smtClean="0">
                            <a:latin typeface="Cambria Math" panose="02040503050406030204" pitchFamily="18" charset="0"/>
                            <a:cs typeface="Times New Roman" panose="02020603050405020304" pitchFamily="18" charset="0"/>
                          </a:rPr>
                          <m:t>)</m:t>
                        </m:r>
                      </m:sup>
                    </m:sSup>
                    <m:r>
                      <a:rPr lang="en-US" altLang="zh-TW" i="1" smtClean="0">
                        <a:latin typeface="Cambria Math" panose="02040503050406030204" pitchFamily="18" charset="0"/>
                        <a:cs typeface="Times New Roman" panose="02020603050405020304" pitchFamily="18" charset="0"/>
                      </a:rPr>
                      <m:t>=</m:t>
                    </m:r>
                    <m:func>
                      <m:funcPr>
                        <m:ctrlPr>
                          <a:rPr lang="en-US" altLang="zh-TW" i="1" smtClean="0">
                            <a:latin typeface="Cambria Math" panose="02040503050406030204" pitchFamily="18" charset="0"/>
                            <a:cs typeface="Times New Roman" panose="02020603050405020304" pitchFamily="18" charset="0"/>
                          </a:rPr>
                        </m:ctrlPr>
                      </m:funcPr>
                      <m:fName>
                        <m:limLow>
                          <m:limLowPr>
                            <m:ctrlPr>
                              <a:rPr lang="en-US" altLang="zh-TW" i="1" smtClean="0">
                                <a:latin typeface="Cambria Math" panose="02040503050406030204" pitchFamily="18" charset="0"/>
                                <a:cs typeface="Times New Roman" panose="02020603050405020304" pitchFamily="18" charset="0"/>
                              </a:rPr>
                            </m:ctrlPr>
                          </m:limLowPr>
                          <m:e>
                            <m:r>
                              <m:rPr>
                                <m:sty m:val="p"/>
                              </m:rPr>
                              <a:rPr lang="en-US" altLang="zh-TW" smtClean="0">
                                <a:latin typeface="Cambria Math" panose="02040503050406030204" pitchFamily="18" charset="0"/>
                                <a:cs typeface="Times New Roman" panose="02020603050405020304" pitchFamily="18" charset="0"/>
                              </a:rPr>
                              <m:t>max</m:t>
                            </m:r>
                          </m:e>
                          <m:lim>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𝑎</m:t>
                                </m:r>
                              </m:e>
                              <m:sup>
                                <m:r>
                                  <a:rPr lang="en-US" altLang="zh-TW" i="1" smtClean="0">
                                    <a:latin typeface="Cambria Math" panose="02040503050406030204" pitchFamily="18" charset="0"/>
                                    <a:cs typeface="Times New Roman" panose="02020603050405020304" pitchFamily="18" charset="0"/>
                                  </a:rPr>
                                  <m:t>𝑡</m:t>
                                </m:r>
                              </m:sup>
                            </m:sSup>
                          </m:lim>
                        </m:limLow>
                      </m:fName>
                      <m:e>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𝑄</m:t>
                        </m:r>
                        <m:d>
                          <m:dPr>
                            <m:ctrlPr>
                              <a:rPr lang="en-US" altLang="zh-TW" i="1" smtClean="0">
                                <a:latin typeface="Cambria Math" panose="02040503050406030204" pitchFamily="18" charset="0"/>
                                <a:cs typeface="Times New Roman" panose="02020603050405020304" pitchFamily="18" charset="0"/>
                              </a:rPr>
                            </m:ctrlPr>
                          </m:dPr>
                          <m:e>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𝑠</m:t>
                                </m:r>
                              </m:e>
                              <m:sup>
                                <m:r>
                                  <a:rPr lang="en-US" altLang="zh-TW" i="1" smtClean="0">
                                    <a:latin typeface="Cambria Math" panose="02040503050406030204" pitchFamily="18" charset="0"/>
                                    <a:cs typeface="Times New Roman" panose="02020603050405020304" pitchFamily="18" charset="0"/>
                                  </a:rPr>
                                  <m:t>𝑡</m:t>
                                </m:r>
                              </m:sup>
                            </m:sSup>
                            <m:r>
                              <a:rPr lang="en-US" altLang="zh-TW" i="1" smtClean="0">
                                <a:latin typeface="Cambria Math" panose="02040503050406030204" pitchFamily="18" charset="0"/>
                                <a:cs typeface="Times New Roman" panose="02020603050405020304" pitchFamily="18" charset="0"/>
                              </a:rPr>
                              <m:t>,</m:t>
                            </m:r>
                            <m:sSup>
                              <m:sSupPr>
                                <m:ctrlPr>
                                  <a:rPr lang="en-US" altLang="zh-TW" i="1" smtClean="0">
                                    <a:latin typeface="Cambria Math" panose="02040503050406030204" pitchFamily="18" charset="0"/>
                                    <a:cs typeface="Times New Roman" panose="02020603050405020304" pitchFamily="18" charset="0"/>
                                  </a:rPr>
                                </m:ctrlPr>
                              </m:sSupPr>
                              <m:e>
                                <m:r>
                                  <a:rPr lang="en-US" altLang="zh-TW" i="1" smtClean="0">
                                    <a:latin typeface="Cambria Math" panose="02040503050406030204" pitchFamily="18" charset="0"/>
                                    <a:cs typeface="Times New Roman" panose="02020603050405020304" pitchFamily="18" charset="0"/>
                                  </a:rPr>
                                  <m:t>𝑎</m:t>
                                </m:r>
                              </m:e>
                              <m:sup>
                                <m:r>
                                  <a:rPr lang="en-US" altLang="zh-TW" i="1" smtClean="0">
                                    <a:latin typeface="Cambria Math" panose="02040503050406030204" pitchFamily="18" charset="0"/>
                                    <a:cs typeface="Times New Roman" panose="02020603050405020304" pitchFamily="18" charset="0"/>
                                  </a:rPr>
                                  <m:t>𝑡</m:t>
                                </m:r>
                              </m:sup>
                            </m:sSup>
                          </m:e>
                        </m:d>
                        <m:r>
                          <a:rPr lang="en-US" altLang="zh-TW" i="1" smtClean="0">
                            <a:latin typeface="Cambria Math" panose="02040503050406030204" pitchFamily="18" charset="0"/>
                            <a:cs typeface="Times New Roman" panose="02020603050405020304" pitchFamily="18" charset="0"/>
                          </a:rPr>
                          <m:t>+</m:t>
                        </m:r>
                        <m:r>
                          <a:rPr lang="en-US" altLang="zh-TW" i="1" smtClean="0">
                            <a:latin typeface="Cambria Math" panose="02040503050406030204" pitchFamily="18" charset="0"/>
                            <a:cs typeface="Times New Roman" panose="02020603050405020304" pitchFamily="18" charset="0"/>
                          </a:rPr>
                          <m:t>𝛼</m:t>
                        </m:r>
                        <m:rad>
                          <m:radPr>
                            <m:degHide m:val="on"/>
                            <m:ctrlPr>
                              <a:rPr lang="en-US" altLang="zh-TW" i="1" smtClean="0">
                                <a:latin typeface="Cambria Math" panose="02040503050406030204" pitchFamily="18" charset="0"/>
                                <a:cs typeface="Times New Roman" panose="02020603050405020304" pitchFamily="18" charset="0"/>
                              </a:rPr>
                            </m:ctrlPr>
                          </m:radPr>
                          <m:deg/>
                          <m:e>
                            <m:f>
                              <m:fPr>
                                <m:ctrlPr>
                                  <a:rPr lang="en-US" altLang="zh-TW" i="1" smtClean="0">
                                    <a:latin typeface="Cambria Math" panose="02040503050406030204" pitchFamily="18" charset="0"/>
                                    <a:cs typeface="Times New Roman" panose="02020603050405020304" pitchFamily="18" charset="0"/>
                                  </a:rPr>
                                </m:ctrlPr>
                              </m:fPr>
                              <m:num>
                                <m:r>
                                  <a:rPr lang="en-US" altLang="zh-TW" i="1" smtClean="0">
                                    <a:latin typeface="Cambria Math" panose="02040503050406030204" pitchFamily="18" charset="0"/>
                                    <a:cs typeface="Times New Roman" panose="02020603050405020304" pitchFamily="18" charset="0"/>
                                  </a:rPr>
                                  <m:t>2</m:t>
                                </m:r>
                                <m:func>
                                  <m:funcPr>
                                    <m:ctrlPr>
                                      <a:rPr lang="en-US" altLang="zh-TW" i="1" smtClean="0">
                                        <a:latin typeface="Cambria Math" panose="02040503050406030204" pitchFamily="18" charset="0"/>
                                        <a:cs typeface="Times New Roman" panose="02020603050405020304" pitchFamily="18" charset="0"/>
                                      </a:rPr>
                                    </m:ctrlPr>
                                  </m:funcPr>
                                  <m:fName>
                                    <m:r>
                                      <m:rPr>
                                        <m:sty m:val="p"/>
                                      </m:rPr>
                                      <a:rPr lang="en-US" altLang="zh-TW" smtClean="0">
                                        <a:latin typeface="Cambria Math" panose="02040503050406030204" pitchFamily="18" charset="0"/>
                                        <a:cs typeface="Times New Roman" panose="02020603050405020304" pitchFamily="18" charset="0"/>
                                      </a:rPr>
                                      <m:t>ln</m:t>
                                    </m:r>
                                  </m:fName>
                                  <m:e>
                                    <m:r>
                                      <a:rPr lang="en-US" altLang="zh-TW" i="1" smtClean="0">
                                        <a:latin typeface="Cambria Math" panose="02040503050406030204" pitchFamily="18" charset="0"/>
                                        <a:cs typeface="Times New Roman" panose="02020603050405020304" pitchFamily="18" charset="0"/>
                                      </a:rPr>
                                      <m:t>𝑇</m:t>
                                    </m:r>
                                  </m:e>
                                </m:func>
                              </m:num>
                              <m:den>
                                <m:sSub>
                                  <m:sSubPr>
                                    <m:ctrlPr>
                                      <a:rPr lang="en-US" altLang="zh-TW" i="1" smtClean="0">
                                        <a:latin typeface="Cambria Math" panose="02040503050406030204" pitchFamily="18" charset="0"/>
                                        <a:cs typeface="Times New Roman" panose="02020603050405020304" pitchFamily="18" charset="0"/>
                                      </a:rPr>
                                    </m:ctrlPr>
                                  </m:sSubPr>
                                  <m:e>
                                    <m:r>
                                      <a:rPr lang="en-US" altLang="zh-TW" i="1" smtClean="0">
                                        <a:latin typeface="Cambria Math" panose="02040503050406030204" pitchFamily="18" charset="0"/>
                                        <a:cs typeface="Times New Roman" panose="02020603050405020304" pitchFamily="18" charset="0"/>
                                      </a:rPr>
                                      <m:t>𝑇</m:t>
                                    </m:r>
                                  </m:e>
                                  <m:sub>
                                    <m:r>
                                      <a:rPr lang="en-US" altLang="zh-TW" i="1" smtClean="0">
                                        <a:latin typeface="Cambria Math" panose="02040503050406030204" pitchFamily="18" charset="0"/>
                                        <a:cs typeface="Times New Roman" panose="02020603050405020304" pitchFamily="18" charset="0"/>
                                      </a:rPr>
                                      <m:t>𝑎</m:t>
                                    </m:r>
                                  </m:sub>
                                </m:sSub>
                              </m:den>
                            </m:f>
                          </m:e>
                        </m:rad>
                        <m:r>
                          <a:rPr lang="en-US" altLang="zh-TW" i="1" smtClean="0">
                            <a:latin typeface="Cambria Math" panose="02040503050406030204" pitchFamily="18" charset="0"/>
                            <a:cs typeface="Times New Roman" panose="02020603050405020304" pitchFamily="18" charset="0"/>
                          </a:rPr>
                          <m:t>]</m:t>
                        </m:r>
                      </m:e>
                    </m:func>
                  </m:oMath>
                </a14:m>
                <a:endParaRPr lang="en-US" altLang="zh-TW" dirty="0">
                  <a:latin typeface="Times New Roman" panose="02020603050405020304" pitchFamily="18" charset="0"/>
                  <a:cs typeface="Times New Roman" panose="02020603050405020304" pitchFamily="18" charset="0"/>
                </a:endParaRPr>
              </a:p>
            </p:txBody>
          </p:sp>
        </mc:Choice>
        <mc:Fallback xmlns="">
          <p:sp>
            <p:nvSpPr>
              <p:cNvPr id="12" name="內容版面配置區 2">
                <a:extLst>
                  <a:ext uri="{FF2B5EF4-FFF2-40B4-BE49-F238E27FC236}">
                    <a16:creationId xmlns:a16="http://schemas.microsoft.com/office/drawing/2014/main" id="{B69FCB28-D867-CC49-A8F9-A3B917051059}"/>
                  </a:ext>
                </a:extLst>
              </p:cNvPr>
              <p:cNvSpPr txBox="1">
                <a:spLocks noRot="1" noChangeAspect="1" noMove="1" noResize="1" noEditPoints="1" noAdjustHandles="1" noChangeArrowheads="1" noChangeShapeType="1" noTextEdit="1"/>
              </p:cNvSpPr>
              <p:nvPr/>
            </p:nvSpPr>
            <p:spPr>
              <a:xfrm>
                <a:off x="1143000" y="1661160"/>
                <a:ext cx="9052560" cy="4525963"/>
              </a:xfrm>
              <a:prstGeom prst="rect">
                <a:avLst/>
              </a:prstGeom>
              <a:blipFill>
                <a:blip r:embed="rId2"/>
                <a:stretch>
                  <a:fillRect l="-1120" t="-63305" b="-38375"/>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2125817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47E5A428-093A-C64F-90E8-7653609D3ADF}"/>
              </a:ext>
            </a:extLst>
          </p:cNvPr>
          <p:cNvSpPr txBox="1"/>
          <p:nvPr/>
        </p:nvSpPr>
        <p:spPr>
          <a:xfrm>
            <a:off x="365352" y="600167"/>
            <a:ext cx="11439524" cy="646331"/>
          </a:xfrm>
          <a:prstGeom prst="rect">
            <a:avLst/>
          </a:prstGeom>
          <a:noFill/>
        </p:spPr>
        <p:txBody>
          <a:bodyPr wrap="square">
            <a:spAutoFit/>
          </a:bodyPr>
          <a:lstStyle/>
          <a:p>
            <a:pPr>
              <a:spcBef>
                <a:spcPts val="1000"/>
              </a:spcBef>
            </a:pPr>
            <a:r>
              <a:rPr lang="en-US" altLang="zh-TW" sz="3600" b="1" dirty="0">
                <a:latin typeface="Times New Roman" pitchFamily="18" charset="0"/>
                <a:cs typeface="Times New Roman" pitchFamily="18" charset="0"/>
              </a:rPr>
              <a:t>Exploration methods</a:t>
            </a:r>
          </a:p>
        </p:txBody>
      </p:sp>
      <p:pic>
        <p:nvPicPr>
          <p:cNvPr id="11" name="圖片 10">
            <a:extLst>
              <a:ext uri="{FF2B5EF4-FFF2-40B4-BE49-F238E27FC236}">
                <a16:creationId xmlns:a16="http://schemas.microsoft.com/office/drawing/2014/main" id="{65DB9D31-66EA-2646-8739-F8843F7FCD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381" y="2540000"/>
            <a:ext cx="11531465" cy="3479800"/>
          </a:xfrm>
          <a:prstGeom prst="rect">
            <a:avLst/>
          </a:prstGeom>
        </p:spPr>
      </p:pic>
      <p:sp>
        <p:nvSpPr>
          <p:cNvPr id="2" name="文字方塊 1">
            <a:extLst>
              <a:ext uri="{FF2B5EF4-FFF2-40B4-BE49-F238E27FC236}">
                <a16:creationId xmlns:a16="http://schemas.microsoft.com/office/drawing/2014/main" id="{5B35A3C5-D2AF-8145-B68B-C71831750826}"/>
              </a:ext>
            </a:extLst>
          </p:cNvPr>
          <p:cNvSpPr txBox="1"/>
          <p:nvPr/>
        </p:nvSpPr>
        <p:spPr>
          <a:xfrm>
            <a:off x="1737360" y="1767840"/>
            <a:ext cx="9318000" cy="830997"/>
          </a:xfrm>
          <a:prstGeom prst="rect">
            <a:avLst/>
          </a:prstGeom>
          <a:noFill/>
        </p:spPr>
        <p:txBody>
          <a:bodyPr wrap="none" rtlCol="0">
            <a:spAutoFit/>
          </a:bodyPr>
          <a:lstStyle/>
          <a:p>
            <a:r>
              <a:rPr kumimoji="1" lang="en" altLang="zh-TW" sz="2400" dirty="0"/>
              <a:t>comparisons between the average cost of two exploration methods </a:t>
            </a:r>
          </a:p>
          <a:p>
            <a:r>
              <a:rPr kumimoji="1" lang="en" altLang="zh-TW" sz="2400" dirty="0"/>
              <a:t>where different values of parameter in each exploration method is tested</a:t>
            </a:r>
            <a:endParaRPr kumimoji="1" lang="zh-TW" altLang="en-US" sz="2400" dirty="0"/>
          </a:p>
        </p:txBody>
      </p:sp>
    </p:spTree>
    <p:extLst>
      <p:ext uri="{BB962C8B-B14F-4D97-AF65-F5344CB8AC3E}">
        <p14:creationId xmlns:p14="http://schemas.microsoft.com/office/powerpoint/2010/main" val="7675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47E5A428-093A-C64F-90E8-7653609D3ADF}"/>
              </a:ext>
            </a:extLst>
          </p:cNvPr>
          <p:cNvSpPr txBox="1"/>
          <p:nvPr/>
        </p:nvSpPr>
        <p:spPr>
          <a:xfrm>
            <a:off x="365352" y="600167"/>
            <a:ext cx="11439524" cy="646331"/>
          </a:xfrm>
          <a:prstGeom prst="rect">
            <a:avLst/>
          </a:prstGeom>
          <a:noFill/>
        </p:spPr>
        <p:txBody>
          <a:bodyPr wrap="square">
            <a:spAutoFit/>
          </a:bodyPr>
          <a:lstStyle/>
          <a:p>
            <a:pPr>
              <a:spcBef>
                <a:spcPts val="1000"/>
              </a:spcBef>
            </a:pPr>
            <a:r>
              <a:rPr lang="en-US" altLang="zh-TW" sz="3600" b="1" dirty="0">
                <a:latin typeface="Times New Roman" pitchFamily="18" charset="0"/>
                <a:cs typeface="Times New Roman" pitchFamily="18" charset="0"/>
              </a:rPr>
              <a:t>Architecture of the Q-function of the bidding problem</a:t>
            </a:r>
          </a:p>
        </p:txBody>
      </p:sp>
      <p:sp>
        <p:nvSpPr>
          <p:cNvPr id="3" name="矩形 2">
            <a:extLst>
              <a:ext uri="{FF2B5EF4-FFF2-40B4-BE49-F238E27FC236}">
                <a16:creationId xmlns:a16="http://schemas.microsoft.com/office/drawing/2014/main" id="{21A19ABA-9BE8-9A4E-A3E9-BD1E5F8B8B2F}"/>
              </a:ext>
            </a:extLst>
          </p:cNvPr>
          <p:cNvSpPr/>
          <p:nvPr/>
        </p:nvSpPr>
        <p:spPr>
          <a:xfrm>
            <a:off x="822960" y="1478280"/>
            <a:ext cx="6035040" cy="853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TW" sz="2400" dirty="0"/>
              <a:t>52-dimension raw data of Player1’ s hand</a:t>
            </a:r>
            <a:endParaRPr kumimoji="1" lang="zh-TW" altLang="en-US" sz="2400" dirty="0"/>
          </a:p>
        </p:txBody>
      </p:sp>
      <p:sp>
        <p:nvSpPr>
          <p:cNvPr id="6" name="矩形 5">
            <a:extLst>
              <a:ext uri="{FF2B5EF4-FFF2-40B4-BE49-F238E27FC236}">
                <a16:creationId xmlns:a16="http://schemas.microsoft.com/office/drawing/2014/main" id="{EBD32FF2-A232-6B47-86D9-60E4237DB1B7}"/>
              </a:ext>
            </a:extLst>
          </p:cNvPr>
          <p:cNvSpPr/>
          <p:nvPr/>
        </p:nvSpPr>
        <p:spPr>
          <a:xfrm>
            <a:off x="7171916" y="1478280"/>
            <a:ext cx="4389120" cy="853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TW" sz="2400" dirty="0"/>
              <a:t>Extra 36-dimension describing the bidding history</a:t>
            </a:r>
            <a:endParaRPr kumimoji="1" lang="zh-TW" altLang="en-US" sz="2400" dirty="0"/>
          </a:p>
        </p:txBody>
      </p:sp>
      <p:sp>
        <p:nvSpPr>
          <p:cNvPr id="7" name="矩形 6">
            <a:extLst>
              <a:ext uri="{FF2B5EF4-FFF2-40B4-BE49-F238E27FC236}">
                <a16:creationId xmlns:a16="http://schemas.microsoft.com/office/drawing/2014/main" id="{68B1BD9A-E876-D445-9DA6-0A710AC0DFBC}"/>
              </a:ext>
            </a:extLst>
          </p:cNvPr>
          <p:cNvSpPr/>
          <p:nvPr/>
        </p:nvSpPr>
        <p:spPr>
          <a:xfrm>
            <a:off x="3067594" y="2804160"/>
            <a:ext cx="6035040" cy="5816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TW" sz="2400" dirty="0"/>
              <a:t>Fully connected layers with 128 neurons</a:t>
            </a:r>
            <a:endParaRPr kumimoji="1" lang="zh-TW" altLang="en-US" sz="2400" dirty="0"/>
          </a:p>
        </p:txBody>
      </p:sp>
      <p:sp>
        <p:nvSpPr>
          <p:cNvPr id="8" name="矩形 7">
            <a:extLst>
              <a:ext uri="{FF2B5EF4-FFF2-40B4-BE49-F238E27FC236}">
                <a16:creationId xmlns:a16="http://schemas.microsoft.com/office/drawing/2014/main" id="{5DF785B6-5EF4-EB48-8281-EF3E750AB4E6}"/>
              </a:ext>
            </a:extLst>
          </p:cNvPr>
          <p:cNvSpPr/>
          <p:nvPr/>
        </p:nvSpPr>
        <p:spPr>
          <a:xfrm>
            <a:off x="3067594" y="3717304"/>
            <a:ext cx="6035040" cy="5816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TW" sz="2400" dirty="0"/>
              <a:t>Fully connected layers with 128 neurons</a:t>
            </a:r>
            <a:endParaRPr kumimoji="1" lang="zh-TW" altLang="en-US" sz="2400" dirty="0"/>
          </a:p>
        </p:txBody>
      </p:sp>
      <p:sp>
        <p:nvSpPr>
          <p:cNvPr id="9" name="矩形 8">
            <a:extLst>
              <a:ext uri="{FF2B5EF4-FFF2-40B4-BE49-F238E27FC236}">
                <a16:creationId xmlns:a16="http://schemas.microsoft.com/office/drawing/2014/main" id="{F097E170-B5D5-8147-9431-4A8D9AE3298F}"/>
              </a:ext>
            </a:extLst>
          </p:cNvPr>
          <p:cNvSpPr/>
          <p:nvPr/>
        </p:nvSpPr>
        <p:spPr>
          <a:xfrm>
            <a:off x="3067594" y="4630448"/>
            <a:ext cx="6035040" cy="5816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TW" sz="2400" dirty="0"/>
              <a:t>Fully connected layers with 128 neurons</a:t>
            </a:r>
            <a:endParaRPr kumimoji="1" lang="zh-TW" altLang="en-US" sz="2400" dirty="0"/>
          </a:p>
        </p:txBody>
      </p:sp>
      <p:sp>
        <p:nvSpPr>
          <p:cNvPr id="10" name="矩形 9">
            <a:extLst>
              <a:ext uri="{FF2B5EF4-FFF2-40B4-BE49-F238E27FC236}">
                <a16:creationId xmlns:a16="http://schemas.microsoft.com/office/drawing/2014/main" id="{437305EC-D30A-0349-924A-301919DB9DE1}"/>
              </a:ext>
            </a:extLst>
          </p:cNvPr>
          <p:cNvSpPr/>
          <p:nvPr/>
        </p:nvSpPr>
        <p:spPr>
          <a:xfrm>
            <a:off x="3067594" y="5688372"/>
            <a:ext cx="6035040" cy="853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TW" sz="2400" dirty="0"/>
              <a:t>36-dimension output for the cost </a:t>
            </a:r>
            <a:endParaRPr kumimoji="1" lang="zh-TW" altLang="en-US" sz="2400" dirty="0"/>
          </a:p>
        </p:txBody>
      </p:sp>
      <p:cxnSp>
        <p:nvCxnSpPr>
          <p:cNvPr id="12" name="直線箭頭接點 11">
            <a:extLst>
              <a:ext uri="{FF2B5EF4-FFF2-40B4-BE49-F238E27FC236}">
                <a16:creationId xmlns:a16="http://schemas.microsoft.com/office/drawing/2014/main" id="{62DCCAC7-AFBA-6247-90DE-000A1FD2C058}"/>
              </a:ext>
            </a:extLst>
          </p:cNvPr>
          <p:cNvCxnSpPr/>
          <p:nvPr/>
        </p:nvCxnSpPr>
        <p:spPr>
          <a:xfrm>
            <a:off x="6339840" y="2331720"/>
            <a:ext cx="0" cy="4724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箭頭接點 12">
            <a:extLst>
              <a:ext uri="{FF2B5EF4-FFF2-40B4-BE49-F238E27FC236}">
                <a16:creationId xmlns:a16="http://schemas.microsoft.com/office/drawing/2014/main" id="{705EABAF-7B73-6A48-AA2D-0ED18CE9E45E}"/>
              </a:ext>
            </a:extLst>
          </p:cNvPr>
          <p:cNvCxnSpPr>
            <a:cxnSpLocks/>
          </p:cNvCxnSpPr>
          <p:nvPr/>
        </p:nvCxnSpPr>
        <p:spPr>
          <a:xfrm>
            <a:off x="6339840" y="3385792"/>
            <a:ext cx="0" cy="3315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箭頭接點 14">
            <a:extLst>
              <a:ext uri="{FF2B5EF4-FFF2-40B4-BE49-F238E27FC236}">
                <a16:creationId xmlns:a16="http://schemas.microsoft.com/office/drawing/2014/main" id="{916B0777-5C5E-CC40-B91C-03A31BE57FFF}"/>
              </a:ext>
            </a:extLst>
          </p:cNvPr>
          <p:cNvCxnSpPr>
            <a:cxnSpLocks/>
          </p:cNvCxnSpPr>
          <p:nvPr/>
        </p:nvCxnSpPr>
        <p:spPr>
          <a:xfrm>
            <a:off x="6339840" y="4298936"/>
            <a:ext cx="0" cy="3315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箭頭接點 15">
            <a:extLst>
              <a:ext uri="{FF2B5EF4-FFF2-40B4-BE49-F238E27FC236}">
                <a16:creationId xmlns:a16="http://schemas.microsoft.com/office/drawing/2014/main" id="{5D87583A-3A8C-D342-BEB0-B11CDF184662}"/>
              </a:ext>
            </a:extLst>
          </p:cNvPr>
          <p:cNvCxnSpPr>
            <a:cxnSpLocks/>
          </p:cNvCxnSpPr>
          <p:nvPr/>
        </p:nvCxnSpPr>
        <p:spPr>
          <a:xfrm>
            <a:off x="6339840" y="5212080"/>
            <a:ext cx="0" cy="47629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663230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2669</TotalTime>
  <Words>1176</Words>
  <Application>Microsoft Office PowerPoint</Application>
  <PresentationFormat>寬螢幕</PresentationFormat>
  <Paragraphs>141</Paragraphs>
  <Slides>10</Slides>
  <Notes>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10</vt:i4>
      </vt:variant>
    </vt:vector>
  </HeadingPairs>
  <TitlesOfParts>
    <vt:vector size="18" baseType="lpstr">
      <vt:lpstr>新細明體</vt:lpstr>
      <vt:lpstr>Arial</vt:lpstr>
      <vt:lpstr>Calibri</vt:lpstr>
      <vt:lpstr>Calibri Light</vt:lpstr>
      <vt:lpstr>Cambria Math</vt:lpstr>
      <vt:lpstr>Times New Roman</vt:lpstr>
      <vt:lpstr>Wingdings</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映妤 林</dc:creator>
  <cp:lastModifiedBy>M103040019</cp:lastModifiedBy>
  <cp:revision>57</cp:revision>
  <dcterms:created xsi:type="dcterms:W3CDTF">2021-10-27T06:22:59Z</dcterms:created>
  <dcterms:modified xsi:type="dcterms:W3CDTF">2022-03-01T04:43:02Z</dcterms:modified>
</cp:coreProperties>
</file>