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67" r:id="rId5"/>
    <p:sldId id="259" r:id="rId6"/>
    <p:sldId id="260" r:id="rId7"/>
    <p:sldId id="261" r:id="rId8"/>
    <p:sldId id="262" r:id="rId9"/>
    <p:sldId id="263" r:id="rId10"/>
    <p:sldId id="264" r:id="rId11"/>
    <p:sldId id="266" r:id="rId12"/>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2418" autoAdjust="0"/>
  </p:normalViewPr>
  <p:slideViewPr>
    <p:cSldViewPr snapToGrid="0">
      <p:cViewPr varScale="1">
        <p:scale>
          <a:sx n="82" d="100"/>
          <a:sy n="82" d="100"/>
        </p:scale>
        <p:origin x="167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4-21T08:58:36.983"/>
    </inkml:context>
    <inkml:brush xml:id="br0">
      <inkml:brushProperty name="width" value="0.05" units="cm"/>
      <inkml:brushProperty name="height" value="0.05" units="cm"/>
      <inkml:brushProperty name="color" value="#E71224"/>
    </inkml:brush>
  </inkml:definitions>
  <inkml:trace contextRef="#ctx0" brushRef="#br0">1 11 24575,'4'0'0,"6"0"0,6 0 0,5 0 0,2 0 0,3 0 0,1 0 0,0 0 0,1 0 0,-1 0 0,0 0 0,-1 0 0,1 0 0,-1-4 0,-4-2-8191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4-21T08:58:49.624"/>
    </inkml:context>
    <inkml:brush xml:id="br0">
      <inkml:brushProperty name="width" value="0.05" units="cm"/>
      <inkml:brushProperty name="height" value="0.05" units="cm"/>
      <inkml:brushProperty name="color" value="#E71224"/>
    </inkml:brush>
  </inkml:definitions>
  <inkml:trace contextRef="#ctx0" brushRef="#br0">0 2 24575,'76'-1'0,"84"3"0,-102 10 27,-50-10-167,0 1 1,0-1 0,0-1 0,0 1 0,0-1 0,1-1-1,-1 0 1,0 0 0,14-2 0,-6-3-6687</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4-21T08:59:03.873"/>
    </inkml:context>
    <inkml:brush xml:id="br0">
      <inkml:brushProperty name="width" value="0.05" units="cm"/>
      <inkml:brushProperty name="height" value="0.05" units="cm"/>
      <inkml:brushProperty name="color" value="#E71224"/>
    </inkml:brush>
  </inkml:definitions>
  <inkml:trace contextRef="#ctx0" brushRef="#br0">0 28 24575,'5'0'0,"5"0"0,7 0 0,3 0 0,4 0 0,2 0 0,1 0 0,0 0 0,-4-4 0,-2-2 0,0 0 0,1 2 0,1 0 0,2 2 0,0 1 0,-4 1-8191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4-21T09:06:18.513"/>
    </inkml:context>
    <inkml:brush xml:id="br0">
      <inkml:brushProperty name="width" value="0.05" units="cm"/>
      <inkml:brushProperty name="height" value="0.05" units="cm"/>
      <inkml:brushProperty name="color" value="#E71224"/>
    </inkml:brush>
  </inkml:definitions>
  <inkml:trace contextRef="#ctx0" brushRef="#br0">0 1 24575,'5'5'0,"5"1"0,7 0 0,4-2 0,4 0 0,1-7 0,2-2 0,0 0 0,0 0 0,0 2 0,0 0 0,-5 2-8191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4-21T09:06:23.294"/>
    </inkml:context>
    <inkml:brush xml:id="br0">
      <inkml:brushProperty name="width" value="0.05" units="cm"/>
      <inkml:brushProperty name="height" value="0.05" units="cm"/>
      <inkml:brushProperty name="color" value="#E71224"/>
    </inkml:brush>
  </inkml:definitions>
  <inkml:trace contextRef="#ctx0" brushRef="#br0">0 0 24575,'5'0'0,"5"0"0,7 0 0,4 0 0,3 0 0,3 0 0,0 0 0,2 0 0,-1 0 0,0 0 0,-1 0 0,1 0 0,-1 0 0,1 0 0,-1 0 0,-5 0-8191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91B8CF-C752-4877-99B8-5D5E0CF65B71}" type="datetimeFigureOut">
              <a:rPr lang="zh-TW" altLang="en-US" smtClean="0"/>
              <a:t>2022/5/3</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86DC03-31F5-4FE5-85D8-AAD294E54252}" type="slidenum">
              <a:rPr lang="zh-TW" altLang="en-US" smtClean="0"/>
              <a:t>‹#›</a:t>
            </a:fld>
            <a:endParaRPr lang="zh-TW" altLang="en-US"/>
          </a:p>
        </p:txBody>
      </p:sp>
    </p:spTree>
    <p:extLst>
      <p:ext uri="{BB962C8B-B14F-4D97-AF65-F5344CB8AC3E}">
        <p14:creationId xmlns:p14="http://schemas.microsoft.com/office/powerpoint/2010/main" val="2036911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2E86DC03-31F5-4FE5-85D8-AAD294E54252}" type="slidenum">
              <a:rPr lang="zh-TW" altLang="en-US" smtClean="0"/>
              <a:t>8</a:t>
            </a:fld>
            <a:endParaRPr lang="zh-TW" altLang="en-US"/>
          </a:p>
        </p:txBody>
      </p:sp>
    </p:spTree>
    <p:extLst>
      <p:ext uri="{BB962C8B-B14F-4D97-AF65-F5344CB8AC3E}">
        <p14:creationId xmlns:p14="http://schemas.microsoft.com/office/powerpoint/2010/main" val="1057238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2E86DC03-31F5-4FE5-85D8-AAD294E54252}" type="slidenum">
              <a:rPr lang="zh-TW" altLang="en-US" smtClean="0"/>
              <a:t>10</a:t>
            </a:fld>
            <a:endParaRPr lang="zh-TW" altLang="en-US"/>
          </a:p>
        </p:txBody>
      </p:sp>
    </p:spTree>
    <p:extLst>
      <p:ext uri="{BB962C8B-B14F-4D97-AF65-F5344CB8AC3E}">
        <p14:creationId xmlns:p14="http://schemas.microsoft.com/office/powerpoint/2010/main" val="979888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60E3C05-5C9D-4B33-81E6-1879A9BF4A22}"/>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295E038E-197D-4F02-9E39-7F4627DA93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7DF1D288-B6CC-463E-A3B3-E5B6E80F068F}"/>
              </a:ext>
            </a:extLst>
          </p:cNvPr>
          <p:cNvSpPr>
            <a:spLocks noGrp="1"/>
          </p:cNvSpPr>
          <p:nvPr>
            <p:ph type="dt" sz="half" idx="10"/>
          </p:nvPr>
        </p:nvSpPr>
        <p:spPr/>
        <p:txBody>
          <a:bodyPr/>
          <a:lstStyle/>
          <a:p>
            <a:fld id="{4FB94C35-8EA6-4CD7-A032-39DF02ED5163}" type="datetimeFigureOut">
              <a:rPr lang="zh-TW" altLang="en-US" smtClean="0"/>
              <a:t>2022/5/3</a:t>
            </a:fld>
            <a:endParaRPr lang="zh-TW" altLang="en-US"/>
          </a:p>
        </p:txBody>
      </p:sp>
      <p:sp>
        <p:nvSpPr>
          <p:cNvPr id="5" name="頁尾版面配置區 4">
            <a:extLst>
              <a:ext uri="{FF2B5EF4-FFF2-40B4-BE49-F238E27FC236}">
                <a16:creationId xmlns:a16="http://schemas.microsoft.com/office/drawing/2014/main" id="{4EA6DFB4-0C63-440F-850D-C935EABA0931}"/>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91B027BC-64EF-4A50-A175-6CF7D5016975}"/>
              </a:ext>
            </a:extLst>
          </p:cNvPr>
          <p:cNvSpPr>
            <a:spLocks noGrp="1"/>
          </p:cNvSpPr>
          <p:nvPr>
            <p:ph type="sldNum" sz="quarter" idx="12"/>
          </p:nvPr>
        </p:nvSpPr>
        <p:spPr/>
        <p:txBody>
          <a:bodyPr/>
          <a:lstStyle/>
          <a:p>
            <a:fld id="{C09746BE-7A3B-4E03-9938-2D26A31561F1}" type="slidenum">
              <a:rPr lang="zh-TW" altLang="en-US" smtClean="0"/>
              <a:t>‹#›</a:t>
            </a:fld>
            <a:endParaRPr lang="zh-TW" altLang="en-US"/>
          </a:p>
        </p:txBody>
      </p:sp>
    </p:spTree>
    <p:extLst>
      <p:ext uri="{BB962C8B-B14F-4D97-AF65-F5344CB8AC3E}">
        <p14:creationId xmlns:p14="http://schemas.microsoft.com/office/powerpoint/2010/main" val="2432675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64C890C-46BB-4ED0-9E8D-E3F33E155CFB}"/>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72D33565-A33A-4547-AEA3-85ECEC9A3B96}"/>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EACAD9F8-F2A6-48C4-83E1-728F6DFF3330}"/>
              </a:ext>
            </a:extLst>
          </p:cNvPr>
          <p:cNvSpPr>
            <a:spLocks noGrp="1"/>
          </p:cNvSpPr>
          <p:nvPr>
            <p:ph type="dt" sz="half" idx="10"/>
          </p:nvPr>
        </p:nvSpPr>
        <p:spPr/>
        <p:txBody>
          <a:bodyPr/>
          <a:lstStyle/>
          <a:p>
            <a:fld id="{4FB94C35-8EA6-4CD7-A032-39DF02ED5163}" type="datetimeFigureOut">
              <a:rPr lang="zh-TW" altLang="en-US" smtClean="0"/>
              <a:t>2022/5/3</a:t>
            </a:fld>
            <a:endParaRPr lang="zh-TW" altLang="en-US"/>
          </a:p>
        </p:txBody>
      </p:sp>
      <p:sp>
        <p:nvSpPr>
          <p:cNvPr id="5" name="頁尾版面配置區 4">
            <a:extLst>
              <a:ext uri="{FF2B5EF4-FFF2-40B4-BE49-F238E27FC236}">
                <a16:creationId xmlns:a16="http://schemas.microsoft.com/office/drawing/2014/main" id="{20942D31-108F-4431-B3B0-836F7E7807B3}"/>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C7E2CD8F-EEAE-4071-8702-675592658183}"/>
              </a:ext>
            </a:extLst>
          </p:cNvPr>
          <p:cNvSpPr>
            <a:spLocks noGrp="1"/>
          </p:cNvSpPr>
          <p:nvPr>
            <p:ph type="sldNum" sz="quarter" idx="12"/>
          </p:nvPr>
        </p:nvSpPr>
        <p:spPr/>
        <p:txBody>
          <a:bodyPr/>
          <a:lstStyle/>
          <a:p>
            <a:fld id="{C09746BE-7A3B-4E03-9938-2D26A31561F1}" type="slidenum">
              <a:rPr lang="zh-TW" altLang="en-US" smtClean="0"/>
              <a:t>‹#›</a:t>
            </a:fld>
            <a:endParaRPr lang="zh-TW" altLang="en-US"/>
          </a:p>
        </p:txBody>
      </p:sp>
    </p:spTree>
    <p:extLst>
      <p:ext uri="{BB962C8B-B14F-4D97-AF65-F5344CB8AC3E}">
        <p14:creationId xmlns:p14="http://schemas.microsoft.com/office/powerpoint/2010/main" val="1901753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3EA784A3-10AD-4B78-8A1B-1E462EE7A38D}"/>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F6775B26-9C6F-46B0-9154-E0B7898929B6}"/>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2841DB5C-2ED2-4547-B9B7-A1026F55AABB}"/>
              </a:ext>
            </a:extLst>
          </p:cNvPr>
          <p:cNvSpPr>
            <a:spLocks noGrp="1"/>
          </p:cNvSpPr>
          <p:nvPr>
            <p:ph type="dt" sz="half" idx="10"/>
          </p:nvPr>
        </p:nvSpPr>
        <p:spPr/>
        <p:txBody>
          <a:bodyPr/>
          <a:lstStyle/>
          <a:p>
            <a:fld id="{4FB94C35-8EA6-4CD7-A032-39DF02ED5163}" type="datetimeFigureOut">
              <a:rPr lang="zh-TW" altLang="en-US" smtClean="0"/>
              <a:t>2022/5/3</a:t>
            </a:fld>
            <a:endParaRPr lang="zh-TW" altLang="en-US"/>
          </a:p>
        </p:txBody>
      </p:sp>
      <p:sp>
        <p:nvSpPr>
          <p:cNvPr id="5" name="頁尾版面配置區 4">
            <a:extLst>
              <a:ext uri="{FF2B5EF4-FFF2-40B4-BE49-F238E27FC236}">
                <a16:creationId xmlns:a16="http://schemas.microsoft.com/office/drawing/2014/main" id="{839C6F8B-4A07-4DFB-B7BE-D7967EE83371}"/>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B51129B0-000B-45F2-9B6A-BBC9BC20915A}"/>
              </a:ext>
            </a:extLst>
          </p:cNvPr>
          <p:cNvSpPr>
            <a:spLocks noGrp="1"/>
          </p:cNvSpPr>
          <p:nvPr>
            <p:ph type="sldNum" sz="quarter" idx="12"/>
          </p:nvPr>
        </p:nvSpPr>
        <p:spPr/>
        <p:txBody>
          <a:bodyPr/>
          <a:lstStyle/>
          <a:p>
            <a:fld id="{C09746BE-7A3B-4E03-9938-2D26A31561F1}" type="slidenum">
              <a:rPr lang="zh-TW" altLang="en-US" smtClean="0"/>
              <a:t>‹#›</a:t>
            </a:fld>
            <a:endParaRPr lang="zh-TW" altLang="en-US"/>
          </a:p>
        </p:txBody>
      </p:sp>
    </p:spTree>
    <p:extLst>
      <p:ext uri="{BB962C8B-B14F-4D97-AF65-F5344CB8AC3E}">
        <p14:creationId xmlns:p14="http://schemas.microsoft.com/office/powerpoint/2010/main" val="3027650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75C14BA-2527-43D9-886F-F31F021DA822}"/>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EBE481C3-8A9D-484B-8422-DFB0104A97AE}"/>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890E831E-9E07-49DB-841D-F190925F5973}"/>
              </a:ext>
            </a:extLst>
          </p:cNvPr>
          <p:cNvSpPr>
            <a:spLocks noGrp="1"/>
          </p:cNvSpPr>
          <p:nvPr>
            <p:ph type="dt" sz="half" idx="10"/>
          </p:nvPr>
        </p:nvSpPr>
        <p:spPr/>
        <p:txBody>
          <a:bodyPr/>
          <a:lstStyle/>
          <a:p>
            <a:fld id="{4FB94C35-8EA6-4CD7-A032-39DF02ED5163}" type="datetimeFigureOut">
              <a:rPr lang="zh-TW" altLang="en-US" smtClean="0"/>
              <a:t>2022/5/3</a:t>
            </a:fld>
            <a:endParaRPr lang="zh-TW" altLang="en-US"/>
          </a:p>
        </p:txBody>
      </p:sp>
      <p:sp>
        <p:nvSpPr>
          <p:cNvPr id="5" name="頁尾版面配置區 4">
            <a:extLst>
              <a:ext uri="{FF2B5EF4-FFF2-40B4-BE49-F238E27FC236}">
                <a16:creationId xmlns:a16="http://schemas.microsoft.com/office/drawing/2014/main" id="{2E93A0E0-4EA2-4521-8801-6D82AB1598B5}"/>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9C506B6A-F118-4B43-8C31-EE42D2C2A8C3}"/>
              </a:ext>
            </a:extLst>
          </p:cNvPr>
          <p:cNvSpPr>
            <a:spLocks noGrp="1"/>
          </p:cNvSpPr>
          <p:nvPr>
            <p:ph type="sldNum" sz="quarter" idx="12"/>
          </p:nvPr>
        </p:nvSpPr>
        <p:spPr/>
        <p:txBody>
          <a:bodyPr/>
          <a:lstStyle/>
          <a:p>
            <a:fld id="{C09746BE-7A3B-4E03-9938-2D26A31561F1}" type="slidenum">
              <a:rPr lang="zh-TW" altLang="en-US" smtClean="0"/>
              <a:t>‹#›</a:t>
            </a:fld>
            <a:endParaRPr lang="zh-TW" altLang="en-US"/>
          </a:p>
        </p:txBody>
      </p:sp>
    </p:spTree>
    <p:extLst>
      <p:ext uri="{BB962C8B-B14F-4D97-AF65-F5344CB8AC3E}">
        <p14:creationId xmlns:p14="http://schemas.microsoft.com/office/powerpoint/2010/main" val="3575904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1F5CAF6-5EF9-488B-893A-B0B6CA3C13C8}"/>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78A911A9-426C-4BB0-88E9-1510AA2C54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26CCC453-938C-4953-8C4D-FE46CB1875F1}"/>
              </a:ext>
            </a:extLst>
          </p:cNvPr>
          <p:cNvSpPr>
            <a:spLocks noGrp="1"/>
          </p:cNvSpPr>
          <p:nvPr>
            <p:ph type="dt" sz="half" idx="10"/>
          </p:nvPr>
        </p:nvSpPr>
        <p:spPr/>
        <p:txBody>
          <a:bodyPr/>
          <a:lstStyle/>
          <a:p>
            <a:fld id="{4FB94C35-8EA6-4CD7-A032-39DF02ED5163}" type="datetimeFigureOut">
              <a:rPr lang="zh-TW" altLang="en-US" smtClean="0"/>
              <a:t>2022/5/3</a:t>
            </a:fld>
            <a:endParaRPr lang="zh-TW" altLang="en-US"/>
          </a:p>
        </p:txBody>
      </p:sp>
      <p:sp>
        <p:nvSpPr>
          <p:cNvPr id="5" name="頁尾版面配置區 4">
            <a:extLst>
              <a:ext uri="{FF2B5EF4-FFF2-40B4-BE49-F238E27FC236}">
                <a16:creationId xmlns:a16="http://schemas.microsoft.com/office/drawing/2014/main" id="{DE68A759-A7B5-4020-8F62-57304B47D6E9}"/>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D01C287E-2DBE-4D24-A9CE-A50C9429AEDC}"/>
              </a:ext>
            </a:extLst>
          </p:cNvPr>
          <p:cNvSpPr>
            <a:spLocks noGrp="1"/>
          </p:cNvSpPr>
          <p:nvPr>
            <p:ph type="sldNum" sz="quarter" idx="12"/>
          </p:nvPr>
        </p:nvSpPr>
        <p:spPr/>
        <p:txBody>
          <a:bodyPr/>
          <a:lstStyle/>
          <a:p>
            <a:fld id="{C09746BE-7A3B-4E03-9938-2D26A31561F1}" type="slidenum">
              <a:rPr lang="zh-TW" altLang="en-US" smtClean="0"/>
              <a:t>‹#›</a:t>
            </a:fld>
            <a:endParaRPr lang="zh-TW" altLang="en-US"/>
          </a:p>
        </p:txBody>
      </p:sp>
    </p:spTree>
    <p:extLst>
      <p:ext uri="{BB962C8B-B14F-4D97-AF65-F5344CB8AC3E}">
        <p14:creationId xmlns:p14="http://schemas.microsoft.com/office/powerpoint/2010/main" val="1099652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D979E63-995A-40DC-854F-347548966B80}"/>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657788C8-C2AE-4411-BCFE-1A02EE15F0F7}"/>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8AA3A0D6-91F2-4A24-BF2F-CDC8F7D58B87}"/>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13AC8433-414F-4420-9111-74551E47F92D}"/>
              </a:ext>
            </a:extLst>
          </p:cNvPr>
          <p:cNvSpPr>
            <a:spLocks noGrp="1"/>
          </p:cNvSpPr>
          <p:nvPr>
            <p:ph type="dt" sz="half" idx="10"/>
          </p:nvPr>
        </p:nvSpPr>
        <p:spPr/>
        <p:txBody>
          <a:bodyPr/>
          <a:lstStyle/>
          <a:p>
            <a:fld id="{4FB94C35-8EA6-4CD7-A032-39DF02ED5163}" type="datetimeFigureOut">
              <a:rPr lang="zh-TW" altLang="en-US" smtClean="0"/>
              <a:t>2022/5/3</a:t>
            </a:fld>
            <a:endParaRPr lang="zh-TW" altLang="en-US"/>
          </a:p>
        </p:txBody>
      </p:sp>
      <p:sp>
        <p:nvSpPr>
          <p:cNvPr id="6" name="頁尾版面配置區 5">
            <a:extLst>
              <a:ext uri="{FF2B5EF4-FFF2-40B4-BE49-F238E27FC236}">
                <a16:creationId xmlns:a16="http://schemas.microsoft.com/office/drawing/2014/main" id="{E089F013-CEBF-4B07-8846-464DE0AFFC7B}"/>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9342E08F-BAD9-4F9D-B6C5-21EC96204A21}"/>
              </a:ext>
            </a:extLst>
          </p:cNvPr>
          <p:cNvSpPr>
            <a:spLocks noGrp="1"/>
          </p:cNvSpPr>
          <p:nvPr>
            <p:ph type="sldNum" sz="quarter" idx="12"/>
          </p:nvPr>
        </p:nvSpPr>
        <p:spPr/>
        <p:txBody>
          <a:bodyPr/>
          <a:lstStyle/>
          <a:p>
            <a:fld id="{C09746BE-7A3B-4E03-9938-2D26A31561F1}" type="slidenum">
              <a:rPr lang="zh-TW" altLang="en-US" smtClean="0"/>
              <a:t>‹#›</a:t>
            </a:fld>
            <a:endParaRPr lang="zh-TW" altLang="en-US"/>
          </a:p>
        </p:txBody>
      </p:sp>
    </p:spTree>
    <p:extLst>
      <p:ext uri="{BB962C8B-B14F-4D97-AF65-F5344CB8AC3E}">
        <p14:creationId xmlns:p14="http://schemas.microsoft.com/office/powerpoint/2010/main" val="1267471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355B17E-DFC7-472C-AF5C-F9799E841B77}"/>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2CB98D53-9BFB-46E5-918A-2A83DF97D8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1F9DC3CC-4323-4D2D-AF6F-BF20FBF8CD31}"/>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1044182C-F96E-4093-ABCA-965904DF77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8CC34A19-54E2-4002-B6DC-6AFF15612C52}"/>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5E363385-040D-4C08-9037-C87F0FEA5A1D}"/>
              </a:ext>
            </a:extLst>
          </p:cNvPr>
          <p:cNvSpPr>
            <a:spLocks noGrp="1"/>
          </p:cNvSpPr>
          <p:nvPr>
            <p:ph type="dt" sz="half" idx="10"/>
          </p:nvPr>
        </p:nvSpPr>
        <p:spPr/>
        <p:txBody>
          <a:bodyPr/>
          <a:lstStyle/>
          <a:p>
            <a:fld id="{4FB94C35-8EA6-4CD7-A032-39DF02ED5163}" type="datetimeFigureOut">
              <a:rPr lang="zh-TW" altLang="en-US" smtClean="0"/>
              <a:t>2022/5/3</a:t>
            </a:fld>
            <a:endParaRPr lang="zh-TW" altLang="en-US"/>
          </a:p>
        </p:txBody>
      </p:sp>
      <p:sp>
        <p:nvSpPr>
          <p:cNvPr id="8" name="頁尾版面配置區 7">
            <a:extLst>
              <a:ext uri="{FF2B5EF4-FFF2-40B4-BE49-F238E27FC236}">
                <a16:creationId xmlns:a16="http://schemas.microsoft.com/office/drawing/2014/main" id="{851083E2-8586-4844-8994-62738763CF27}"/>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4AE2DB18-A702-4D19-A283-EA5A339B4C89}"/>
              </a:ext>
            </a:extLst>
          </p:cNvPr>
          <p:cNvSpPr>
            <a:spLocks noGrp="1"/>
          </p:cNvSpPr>
          <p:nvPr>
            <p:ph type="sldNum" sz="quarter" idx="12"/>
          </p:nvPr>
        </p:nvSpPr>
        <p:spPr/>
        <p:txBody>
          <a:bodyPr/>
          <a:lstStyle/>
          <a:p>
            <a:fld id="{C09746BE-7A3B-4E03-9938-2D26A31561F1}" type="slidenum">
              <a:rPr lang="zh-TW" altLang="en-US" smtClean="0"/>
              <a:t>‹#›</a:t>
            </a:fld>
            <a:endParaRPr lang="zh-TW" altLang="en-US"/>
          </a:p>
        </p:txBody>
      </p:sp>
    </p:spTree>
    <p:extLst>
      <p:ext uri="{BB962C8B-B14F-4D97-AF65-F5344CB8AC3E}">
        <p14:creationId xmlns:p14="http://schemas.microsoft.com/office/powerpoint/2010/main" val="2217352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06D5E2C-B3DE-47C2-A918-05C4AF832BAA}"/>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E8968DDE-50AA-4C29-9834-A88C134B0A8D}"/>
              </a:ext>
            </a:extLst>
          </p:cNvPr>
          <p:cNvSpPr>
            <a:spLocks noGrp="1"/>
          </p:cNvSpPr>
          <p:nvPr>
            <p:ph type="dt" sz="half" idx="10"/>
          </p:nvPr>
        </p:nvSpPr>
        <p:spPr/>
        <p:txBody>
          <a:bodyPr/>
          <a:lstStyle/>
          <a:p>
            <a:fld id="{4FB94C35-8EA6-4CD7-A032-39DF02ED5163}" type="datetimeFigureOut">
              <a:rPr lang="zh-TW" altLang="en-US" smtClean="0"/>
              <a:t>2022/5/3</a:t>
            </a:fld>
            <a:endParaRPr lang="zh-TW" altLang="en-US"/>
          </a:p>
        </p:txBody>
      </p:sp>
      <p:sp>
        <p:nvSpPr>
          <p:cNvPr id="4" name="頁尾版面配置區 3">
            <a:extLst>
              <a:ext uri="{FF2B5EF4-FFF2-40B4-BE49-F238E27FC236}">
                <a16:creationId xmlns:a16="http://schemas.microsoft.com/office/drawing/2014/main" id="{EBCA4FA1-87B8-456A-BFF4-6F1E780B4772}"/>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446595BB-C83F-499A-B144-A6B6039E0F05}"/>
              </a:ext>
            </a:extLst>
          </p:cNvPr>
          <p:cNvSpPr>
            <a:spLocks noGrp="1"/>
          </p:cNvSpPr>
          <p:nvPr>
            <p:ph type="sldNum" sz="quarter" idx="12"/>
          </p:nvPr>
        </p:nvSpPr>
        <p:spPr/>
        <p:txBody>
          <a:bodyPr/>
          <a:lstStyle/>
          <a:p>
            <a:fld id="{C09746BE-7A3B-4E03-9938-2D26A31561F1}" type="slidenum">
              <a:rPr lang="zh-TW" altLang="en-US" smtClean="0"/>
              <a:t>‹#›</a:t>
            </a:fld>
            <a:endParaRPr lang="zh-TW" altLang="en-US"/>
          </a:p>
        </p:txBody>
      </p:sp>
    </p:spTree>
    <p:extLst>
      <p:ext uri="{BB962C8B-B14F-4D97-AF65-F5344CB8AC3E}">
        <p14:creationId xmlns:p14="http://schemas.microsoft.com/office/powerpoint/2010/main" val="2968268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4565E121-D5F8-40AD-8640-78792265F83B}"/>
              </a:ext>
            </a:extLst>
          </p:cNvPr>
          <p:cNvSpPr>
            <a:spLocks noGrp="1"/>
          </p:cNvSpPr>
          <p:nvPr>
            <p:ph type="dt" sz="half" idx="10"/>
          </p:nvPr>
        </p:nvSpPr>
        <p:spPr/>
        <p:txBody>
          <a:bodyPr/>
          <a:lstStyle/>
          <a:p>
            <a:fld id="{4FB94C35-8EA6-4CD7-A032-39DF02ED5163}" type="datetimeFigureOut">
              <a:rPr lang="zh-TW" altLang="en-US" smtClean="0"/>
              <a:t>2022/5/3</a:t>
            </a:fld>
            <a:endParaRPr lang="zh-TW" altLang="en-US"/>
          </a:p>
        </p:txBody>
      </p:sp>
      <p:sp>
        <p:nvSpPr>
          <p:cNvPr id="3" name="頁尾版面配置區 2">
            <a:extLst>
              <a:ext uri="{FF2B5EF4-FFF2-40B4-BE49-F238E27FC236}">
                <a16:creationId xmlns:a16="http://schemas.microsoft.com/office/drawing/2014/main" id="{EF7E8788-63E6-4DFD-BD82-1C90609ACEAD}"/>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5C70D71B-9340-4FF2-B5D8-471FE1DA2EFF}"/>
              </a:ext>
            </a:extLst>
          </p:cNvPr>
          <p:cNvSpPr>
            <a:spLocks noGrp="1"/>
          </p:cNvSpPr>
          <p:nvPr>
            <p:ph type="sldNum" sz="quarter" idx="12"/>
          </p:nvPr>
        </p:nvSpPr>
        <p:spPr/>
        <p:txBody>
          <a:bodyPr/>
          <a:lstStyle/>
          <a:p>
            <a:fld id="{C09746BE-7A3B-4E03-9938-2D26A31561F1}" type="slidenum">
              <a:rPr lang="zh-TW" altLang="en-US" smtClean="0"/>
              <a:t>‹#›</a:t>
            </a:fld>
            <a:endParaRPr lang="zh-TW" altLang="en-US"/>
          </a:p>
        </p:txBody>
      </p:sp>
    </p:spTree>
    <p:extLst>
      <p:ext uri="{BB962C8B-B14F-4D97-AF65-F5344CB8AC3E}">
        <p14:creationId xmlns:p14="http://schemas.microsoft.com/office/powerpoint/2010/main" val="735925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5679CAB-56CA-49A8-B036-A29303ABC42A}"/>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203A563C-2663-475D-8CC2-70E12B3AE7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26E6D5CD-A8F3-4372-85B9-51D8672D0D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C7FE2B10-9B05-4D6B-AD4C-746CBAF670BF}"/>
              </a:ext>
            </a:extLst>
          </p:cNvPr>
          <p:cNvSpPr>
            <a:spLocks noGrp="1"/>
          </p:cNvSpPr>
          <p:nvPr>
            <p:ph type="dt" sz="half" idx="10"/>
          </p:nvPr>
        </p:nvSpPr>
        <p:spPr/>
        <p:txBody>
          <a:bodyPr/>
          <a:lstStyle/>
          <a:p>
            <a:fld id="{4FB94C35-8EA6-4CD7-A032-39DF02ED5163}" type="datetimeFigureOut">
              <a:rPr lang="zh-TW" altLang="en-US" smtClean="0"/>
              <a:t>2022/5/3</a:t>
            </a:fld>
            <a:endParaRPr lang="zh-TW" altLang="en-US"/>
          </a:p>
        </p:txBody>
      </p:sp>
      <p:sp>
        <p:nvSpPr>
          <p:cNvPr id="6" name="頁尾版面配置區 5">
            <a:extLst>
              <a:ext uri="{FF2B5EF4-FFF2-40B4-BE49-F238E27FC236}">
                <a16:creationId xmlns:a16="http://schemas.microsoft.com/office/drawing/2014/main" id="{5AB98C9D-9F1B-4B2F-9B5E-A0F75416C7DA}"/>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3BCD06F3-608F-4393-9616-F6F8A3023009}"/>
              </a:ext>
            </a:extLst>
          </p:cNvPr>
          <p:cNvSpPr>
            <a:spLocks noGrp="1"/>
          </p:cNvSpPr>
          <p:nvPr>
            <p:ph type="sldNum" sz="quarter" idx="12"/>
          </p:nvPr>
        </p:nvSpPr>
        <p:spPr/>
        <p:txBody>
          <a:bodyPr/>
          <a:lstStyle/>
          <a:p>
            <a:fld id="{C09746BE-7A3B-4E03-9938-2D26A31561F1}" type="slidenum">
              <a:rPr lang="zh-TW" altLang="en-US" smtClean="0"/>
              <a:t>‹#›</a:t>
            </a:fld>
            <a:endParaRPr lang="zh-TW" altLang="en-US"/>
          </a:p>
        </p:txBody>
      </p:sp>
    </p:spTree>
    <p:extLst>
      <p:ext uri="{BB962C8B-B14F-4D97-AF65-F5344CB8AC3E}">
        <p14:creationId xmlns:p14="http://schemas.microsoft.com/office/powerpoint/2010/main" val="3410583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2F34B8-FD28-4389-9954-2A78C4C3951E}"/>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480577EF-7388-44E1-A41C-7F13AACAC5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8ECC955A-76B4-44C6-BCC2-9E0EC013C8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73269D5A-2ACA-483C-BB24-DDBA3A6BEFCB}"/>
              </a:ext>
            </a:extLst>
          </p:cNvPr>
          <p:cNvSpPr>
            <a:spLocks noGrp="1"/>
          </p:cNvSpPr>
          <p:nvPr>
            <p:ph type="dt" sz="half" idx="10"/>
          </p:nvPr>
        </p:nvSpPr>
        <p:spPr/>
        <p:txBody>
          <a:bodyPr/>
          <a:lstStyle/>
          <a:p>
            <a:fld id="{4FB94C35-8EA6-4CD7-A032-39DF02ED5163}" type="datetimeFigureOut">
              <a:rPr lang="zh-TW" altLang="en-US" smtClean="0"/>
              <a:t>2022/5/3</a:t>
            </a:fld>
            <a:endParaRPr lang="zh-TW" altLang="en-US"/>
          </a:p>
        </p:txBody>
      </p:sp>
      <p:sp>
        <p:nvSpPr>
          <p:cNvPr id="6" name="頁尾版面配置區 5">
            <a:extLst>
              <a:ext uri="{FF2B5EF4-FFF2-40B4-BE49-F238E27FC236}">
                <a16:creationId xmlns:a16="http://schemas.microsoft.com/office/drawing/2014/main" id="{B475ED8C-1E14-45BD-BCA8-5CCFE7B8C7C3}"/>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657176BA-4CC0-44C0-AF62-325B2D558C37}"/>
              </a:ext>
            </a:extLst>
          </p:cNvPr>
          <p:cNvSpPr>
            <a:spLocks noGrp="1"/>
          </p:cNvSpPr>
          <p:nvPr>
            <p:ph type="sldNum" sz="quarter" idx="12"/>
          </p:nvPr>
        </p:nvSpPr>
        <p:spPr/>
        <p:txBody>
          <a:bodyPr/>
          <a:lstStyle/>
          <a:p>
            <a:fld id="{C09746BE-7A3B-4E03-9938-2D26A31561F1}" type="slidenum">
              <a:rPr lang="zh-TW" altLang="en-US" smtClean="0"/>
              <a:t>‹#›</a:t>
            </a:fld>
            <a:endParaRPr lang="zh-TW" altLang="en-US"/>
          </a:p>
        </p:txBody>
      </p:sp>
    </p:spTree>
    <p:extLst>
      <p:ext uri="{BB962C8B-B14F-4D97-AF65-F5344CB8AC3E}">
        <p14:creationId xmlns:p14="http://schemas.microsoft.com/office/powerpoint/2010/main" val="3992800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33A78511-AF5A-4B6E-AE57-D9D20325CB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6C367178-1740-4C5A-996E-7D402F0E81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F2A3AE73-B5E2-4419-9BA6-992E7BEC82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B94C35-8EA6-4CD7-A032-39DF02ED5163}" type="datetimeFigureOut">
              <a:rPr lang="zh-TW" altLang="en-US" smtClean="0"/>
              <a:t>2022/5/3</a:t>
            </a:fld>
            <a:endParaRPr lang="zh-TW" altLang="en-US"/>
          </a:p>
        </p:txBody>
      </p:sp>
      <p:sp>
        <p:nvSpPr>
          <p:cNvPr id="5" name="頁尾版面配置區 4">
            <a:extLst>
              <a:ext uri="{FF2B5EF4-FFF2-40B4-BE49-F238E27FC236}">
                <a16:creationId xmlns:a16="http://schemas.microsoft.com/office/drawing/2014/main" id="{E803732B-0DEF-46CF-AF72-764853A347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4BBAFA46-FD9B-4D82-A9C1-E8AB070F5D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9746BE-7A3B-4E03-9938-2D26A31561F1}" type="slidenum">
              <a:rPr lang="zh-TW" altLang="en-US" smtClean="0"/>
              <a:t>‹#›</a:t>
            </a:fld>
            <a:endParaRPr lang="zh-TW" altLang="en-US"/>
          </a:p>
        </p:txBody>
      </p:sp>
    </p:spTree>
    <p:extLst>
      <p:ext uri="{BB962C8B-B14F-4D97-AF65-F5344CB8AC3E}">
        <p14:creationId xmlns:p14="http://schemas.microsoft.com/office/powerpoint/2010/main" val="3814359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image" Target="../media/image7.tmp"/><Relationship Id="rId1" Type="http://schemas.openxmlformats.org/officeDocument/2006/relationships/slideLayout" Target="../slideLayouts/slideLayout2.xml"/><Relationship Id="rId4" Type="http://schemas.openxmlformats.org/officeDocument/2006/relationships/image" Target="../media/image9.tm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customXml" Target="../ink/ink3.xml"/><Relationship Id="rId3" Type="http://schemas.openxmlformats.org/officeDocument/2006/relationships/image" Target="../media/image5.tmp"/><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customXml" Target="../ink/ink2.xml"/><Relationship Id="rId5" Type="http://schemas.openxmlformats.org/officeDocument/2006/relationships/image" Target="../media/image6.png"/><Relationship Id="rId4" Type="http://schemas.openxmlformats.org/officeDocument/2006/relationships/customXml" Target="../ink/ink1.xml"/><Relationship Id="rId9"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image" Target="../media/image6.tmp"/><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customXml" Target="../ink/ink5.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C946367-6E44-4762-A500-E413C00E92B7}"/>
              </a:ext>
            </a:extLst>
          </p:cNvPr>
          <p:cNvSpPr>
            <a:spLocks noGrp="1"/>
          </p:cNvSpPr>
          <p:nvPr>
            <p:ph type="ctrTitle"/>
          </p:nvPr>
        </p:nvSpPr>
        <p:spPr/>
        <p:txBody>
          <a:bodyPr>
            <a:normAutofit/>
          </a:bodyPr>
          <a:lstStyle/>
          <a:p>
            <a:r>
              <a:rPr lang="en-US" altLang="zh-TW" sz="4400" dirty="0">
                <a:latin typeface="Times New Roman" panose="02020603050405020304" pitchFamily="18" charset="0"/>
                <a:cs typeface="Times New Roman" panose="02020603050405020304" pitchFamily="18" charset="0"/>
              </a:rPr>
              <a:t>Multi-AGV Path Planning with Double-Path Constraints by Using an Improved Genetic Algorithm</a:t>
            </a:r>
            <a:endParaRPr lang="zh-TW" altLang="en-US" sz="4400" dirty="0"/>
          </a:p>
        </p:txBody>
      </p:sp>
      <p:sp>
        <p:nvSpPr>
          <p:cNvPr id="3" name="副標題 2">
            <a:extLst>
              <a:ext uri="{FF2B5EF4-FFF2-40B4-BE49-F238E27FC236}">
                <a16:creationId xmlns:a16="http://schemas.microsoft.com/office/drawing/2014/main" id="{01C17997-59FA-4F48-B06E-B6360F51DC19}"/>
              </a:ext>
            </a:extLst>
          </p:cNvPr>
          <p:cNvSpPr>
            <a:spLocks noGrp="1"/>
          </p:cNvSpPr>
          <p:nvPr>
            <p:ph type="subTitle" idx="1"/>
          </p:nvPr>
        </p:nvSpPr>
        <p:spPr/>
        <p:txBody>
          <a:bodyPr/>
          <a:lstStyle/>
          <a:p>
            <a:r>
              <a:rPr lang="en-US" altLang="zh-TW" sz="2400" dirty="0" err="1">
                <a:latin typeface="Times New Roman" panose="02020603050405020304" pitchFamily="18" charset="0"/>
                <a:cs typeface="Times New Roman" panose="02020603050405020304" pitchFamily="18" charset="0"/>
              </a:rPr>
              <a:t>Zengliang</a:t>
            </a:r>
            <a:r>
              <a:rPr lang="en-US" altLang="zh-TW" sz="2400" dirty="0">
                <a:latin typeface="Times New Roman" panose="02020603050405020304" pitchFamily="18" charset="0"/>
                <a:cs typeface="Times New Roman" panose="02020603050405020304" pitchFamily="18" charset="0"/>
              </a:rPr>
              <a:t> Han, </a:t>
            </a:r>
            <a:r>
              <a:rPr lang="en-US" altLang="zh-TW" sz="2400" dirty="0" err="1">
                <a:latin typeface="Times New Roman" panose="02020603050405020304" pitchFamily="18" charset="0"/>
                <a:cs typeface="Times New Roman" panose="02020603050405020304" pitchFamily="18" charset="0"/>
              </a:rPr>
              <a:t>Dongqing</a:t>
            </a:r>
            <a:r>
              <a:rPr lang="en-US" altLang="zh-TW" sz="2400" dirty="0">
                <a:latin typeface="Times New Roman" panose="02020603050405020304" pitchFamily="18" charset="0"/>
                <a:cs typeface="Times New Roman" panose="02020603050405020304" pitchFamily="18" charset="0"/>
              </a:rPr>
              <a:t> Wang, Feng Liu and  </a:t>
            </a:r>
            <a:r>
              <a:rPr lang="en-US" altLang="zh-TW" sz="2400" dirty="0" err="1">
                <a:latin typeface="Times New Roman" panose="02020603050405020304" pitchFamily="18" charset="0"/>
                <a:cs typeface="Times New Roman" panose="02020603050405020304" pitchFamily="18" charset="0"/>
              </a:rPr>
              <a:t>Zhiyong</a:t>
            </a:r>
            <a:r>
              <a:rPr lang="en-US" altLang="zh-TW" sz="2400" dirty="0">
                <a:latin typeface="Times New Roman" panose="02020603050405020304" pitchFamily="18" charset="0"/>
                <a:cs typeface="Times New Roman" panose="02020603050405020304" pitchFamily="18" charset="0"/>
              </a:rPr>
              <a:t> Zhao</a:t>
            </a:r>
          </a:p>
          <a:p>
            <a:r>
              <a:rPr lang="en-US" altLang="zh-TW" sz="2400" dirty="0">
                <a:latin typeface="Times New Roman" panose="02020603050405020304" pitchFamily="18" charset="0"/>
                <a:cs typeface="Times New Roman" panose="02020603050405020304" pitchFamily="18" charset="0"/>
              </a:rPr>
              <a:t>PLOS ONE, July 26, 2017</a:t>
            </a:r>
            <a:endParaRPr lang="zh-TW" altLang="en-US" dirty="0"/>
          </a:p>
        </p:txBody>
      </p:sp>
      <p:sp>
        <p:nvSpPr>
          <p:cNvPr id="5" name="文字方塊 4">
            <a:extLst>
              <a:ext uri="{FF2B5EF4-FFF2-40B4-BE49-F238E27FC236}">
                <a16:creationId xmlns:a16="http://schemas.microsoft.com/office/drawing/2014/main" id="{96A7EF8C-82B9-44ED-BF24-9CDF4D897762}"/>
              </a:ext>
            </a:extLst>
          </p:cNvPr>
          <p:cNvSpPr txBox="1"/>
          <p:nvPr/>
        </p:nvSpPr>
        <p:spPr>
          <a:xfrm>
            <a:off x="9207623" y="5903650"/>
            <a:ext cx="292075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0" normalizeH="0" baseline="0" noProof="0" dirty="0">
                <a:ln>
                  <a:noFill/>
                </a:ln>
                <a:solidFill>
                  <a:prstClr val="black"/>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P</a:t>
            </a:r>
            <a:r>
              <a:rPr kumimoji="0" lang="LID4096" altLang="zh-TW"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resenter:</a:t>
            </a:r>
            <a:r>
              <a:rPr kumimoji="0" lang="en-US" altLang="zh-TW" sz="1800" b="0" i="0" u="none" strike="noStrike" kern="1200" cap="none" spc="0" normalizeH="0" baseline="0" noProof="0" dirty="0">
                <a:ln>
                  <a:noFill/>
                </a:ln>
                <a:solidFill>
                  <a:prstClr val="black"/>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LID4096" altLang="zh-TW"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Chih-Hsuan Chien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LID4096" altLang="zh-TW"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Date:</a:t>
            </a:r>
            <a:r>
              <a:rPr kumimoji="0" lang="zh-TW" altLang="en-US"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lang="en-US" altLang="zh-TW" dirty="0">
                <a:solidFill>
                  <a:prstClr val="black"/>
                </a:solidFill>
                <a:latin typeface="Times New Roman" panose="02020603050405020304" pitchFamily="18" charset="0"/>
                <a:cs typeface="Times New Roman" panose="02020603050405020304" pitchFamily="18" charset="0"/>
              </a:rPr>
              <a:t>May</a:t>
            </a:r>
            <a:r>
              <a:rPr kumimoji="0" lang="LID4096" altLang="zh-TW"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altLang="zh-TW"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3</a:t>
            </a:r>
            <a:r>
              <a:rPr kumimoji="0" lang="LID4096" altLang="zh-TW"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202</a:t>
            </a:r>
            <a:r>
              <a:rPr kumimoji="0" lang="en-US" altLang="zh-TW"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2</a:t>
            </a:r>
            <a:endParaRPr kumimoji="0" lang="LID4096" altLang="zh-TW"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8134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A56462A-3B00-451F-A62F-6D33E2A8BD2F}"/>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Mutation</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CCF8260E-D80F-47D0-9AB0-3483F76B1E9C}"/>
              </a:ext>
            </a:extLst>
          </p:cNvPr>
          <p:cNvSpPr>
            <a:spLocks noGrp="1"/>
          </p:cNvSpPr>
          <p:nvPr>
            <p:ph idx="1"/>
          </p:nvPr>
        </p:nvSpPr>
        <p:spPr/>
        <p:txBody>
          <a:bodyPr/>
          <a:lstStyle/>
          <a:p>
            <a:pPr marL="0" indent="0">
              <a:buNone/>
            </a:pPr>
            <a:r>
              <a:rPr lang="en-US" altLang="zh-TW" dirty="0"/>
              <a:t>a = 2, b = 5 and c = 10	</a:t>
            </a:r>
            <a:endParaRPr lang="pt-BR" altLang="zh-TW" dirty="0"/>
          </a:p>
          <a:p>
            <a:pPr marL="0" indent="0">
              <a:buNone/>
            </a:pPr>
            <a:r>
              <a:rPr lang="pt-BR" altLang="zh-TW" dirty="0"/>
              <a:t>A = 6 </a:t>
            </a:r>
            <a:r>
              <a:rPr lang="pt-BR" altLang="zh-TW" dirty="0">
                <a:highlight>
                  <a:srgbClr val="00FF00"/>
                </a:highlight>
              </a:rPr>
              <a:t>2 12 7 11 </a:t>
            </a:r>
            <a:r>
              <a:rPr lang="pt-BR" altLang="zh-TW" dirty="0"/>
              <a:t>1 8 10 3</a:t>
            </a:r>
            <a:r>
              <a:rPr lang="pt-BR" altLang="zh-TW" dirty="0">
                <a:highlight>
                  <a:srgbClr val="00FF00"/>
                </a:highlight>
              </a:rPr>
              <a:t> 4 </a:t>
            </a:r>
            <a:r>
              <a:rPr lang="pt-BR" altLang="zh-TW" dirty="0"/>
              <a:t>13 5 9</a:t>
            </a:r>
          </a:p>
          <a:p>
            <a:pPr marL="0" indent="0">
              <a:buNone/>
            </a:pPr>
            <a:r>
              <a:rPr lang="pt-BR" altLang="zh-TW" dirty="0"/>
              <a:t>A = 6 1 8 10 3 4 2 12 7 11 13 5 9</a:t>
            </a:r>
            <a:endParaRPr lang="zh-TW" altLang="en-US" dirty="0"/>
          </a:p>
        </p:txBody>
      </p:sp>
    </p:spTree>
    <p:extLst>
      <p:ext uri="{BB962C8B-B14F-4D97-AF65-F5344CB8AC3E}">
        <p14:creationId xmlns:p14="http://schemas.microsoft.com/office/powerpoint/2010/main" val="3296224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內容版面配置區 4">
            <a:extLst>
              <a:ext uri="{FF2B5EF4-FFF2-40B4-BE49-F238E27FC236}">
                <a16:creationId xmlns:a16="http://schemas.microsoft.com/office/drawing/2014/main" id="{90EA331A-0B8A-4512-AFF4-8F2A0C545BF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98023"/>
            <a:ext cx="3844231" cy="3397598"/>
          </a:xfrm>
        </p:spPr>
      </p:pic>
      <p:pic>
        <p:nvPicPr>
          <p:cNvPr id="7" name="圖片 6">
            <a:extLst>
              <a:ext uri="{FF2B5EF4-FFF2-40B4-BE49-F238E27FC236}">
                <a16:creationId xmlns:a16="http://schemas.microsoft.com/office/drawing/2014/main" id="{9FDC93B5-5BC1-4A28-8076-B6B6DF9BAD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00289" y="158201"/>
            <a:ext cx="4091650" cy="3421959"/>
          </a:xfrm>
          <a:prstGeom prst="rect">
            <a:avLst/>
          </a:prstGeom>
        </p:spPr>
      </p:pic>
      <p:pic>
        <p:nvPicPr>
          <p:cNvPr id="12" name="圖片 11">
            <a:extLst>
              <a:ext uri="{FF2B5EF4-FFF2-40B4-BE49-F238E27FC236}">
                <a16:creationId xmlns:a16="http://schemas.microsoft.com/office/drawing/2014/main" id="{BC9DF80E-26C7-49BD-A1B8-7F9140416A2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31211" y="3657437"/>
            <a:ext cx="7414903" cy="3002540"/>
          </a:xfrm>
          <a:prstGeom prst="rect">
            <a:avLst/>
          </a:prstGeom>
        </p:spPr>
      </p:pic>
    </p:spTree>
    <p:extLst>
      <p:ext uri="{BB962C8B-B14F-4D97-AF65-F5344CB8AC3E}">
        <p14:creationId xmlns:p14="http://schemas.microsoft.com/office/powerpoint/2010/main" val="981585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0A2305F-A215-4F2B-9382-24DCE7F84AE0}"/>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Abstract</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1971934D-B52D-45E7-BA09-3BF5AEFA5DA6}"/>
              </a:ext>
            </a:extLst>
          </p:cNvPr>
          <p:cNvSpPr>
            <a:spLocks noGrp="1"/>
          </p:cNvSpPr>
          <p:nvPr>
            <p:ph idx="1"/>
          </p:nvPr>
        </p:nvSpPr>
        <p:spPr/>
        <p:txBody>
          <a:bodyPr>
            <a:normAutofit lnSpcReduction="10000"/>
          </a:bodyPr>
          <a:lstStyle/>
          <a:p>
            <a:r>
              <a:rPr lang="en-US" altLang="zh-TW" dirty="0">
                <a:latin typeface="Times New Roman" panose="02020603050405020304" pitchFamily="18" charset="0"/>
                <a:cs typeface="Times New Roman" panose="02020603050405020304" pitchFamily="18" charset="0"/>
              </a:rPr>
              <a:t>This paper investigates an improved genetic algorithm on multiple automated guided vehicle (multi-AGV) path planning. The innovations embody in two aspects. First, three-exchange crossover heuristic operators are used to produce more optimal </a:t>
            </a:r>
            <a:r>
              <a:rPr lang="en-US" altLang="zh-TW" dirty="0" err="1">
                <a:latin typeface="Times New Roman" panose="02020603050405020304" pitchFamily="18" charset="0"/>
                <a:cs typeface="Times New Roman" panose="02020603050405020304" pitchFamily="18" charset="0"/>
              </a:rPr>
              <a:t>offsprings</a:t>
            </a:r>
            <a:r>
              <a:rPr lang="en-US" altLang="zh-TW" dirty="0">
                <a:latin typeface="Times New Roman" panose="02020603050405020304" pitchFamily="18" charset="0"/>
                <a:cs typeface="Times New Roman" panose="02020603050405020304" pitchFamily="18" charset="0"/>
              </a:rPr>
              <a:t> for getting more information than with the traditional two-exchange crossover heuristic operators in the improved genetic algorithm. Second, double-path constraints of both minimizing the total path distance of all AGVs and minimizing single path distances of each AGV are exerted, gaining the optimal shortest total path distance. The simulation results show that the total path distance of all AGVs and the longest single AGV path distance are shortened by using the improved genetic algorithm.</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5633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771D0B8-016A-4D97-B942-42CC42344E1A}"/>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Constraints</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DB9EA4BC-967D-4D74-9E1D-1310F1A75FC4}"/>
              </a:ext>
            </a:extLst>
          </p:cNvPr>
          <p:cNvSpPr>
            <a:spLocks noGrp="1"/>
          </p:cNvSpPr>
          <p:nvPr>
            <p:ph idx="1"/>
          </p:nvPr>
        </p:nvSpPr>
        <p:spPr/>
        <p:txBody>
          <a:bodyPr/>
          <a:lstStyle/>
          <a:p>
            <a:r>
              <a:rPr lang="en-US" altLang="zh-TW" dirty="0"/>
              <a:t>M AGVs traverse through N workstations (N &gt; M).</a:t>
            </a:r>
          </a:p>
          <a:p>
            <a:r>
              <a:rPr lang="en-US" altLang="zh-TW" dirty="0"/>
              <a:t>Only one AGV passes through each workstation.</a:t>
            </a:r>
          </a:p>
          <a:p>
            <a:r>
              <a:rPr lang="en-US" altLang="zh-TW" dirty="0"/>
              <a:t>Every AGV has a minimum path.</a:t>
            </a:r>
          </a:p>
          <a:p>
            <a:r>
              <a:rPr lang="en-US" altLang="zh-TW" dirty="0"/>
              <a:t>Each AGV starts from the same starting point (workstation) and comes back to the starting point.</a:t>
            </a:r>
            <a:endParaRPr lang="zh-TW" altLang="en-US" dirty="0"/>
          </a:p>
        </p:txBody>
      </p:sp>
      <p:pic>
        <p:nvPicPr>
          <p:cNvPr id="5" name="圖片 4">
            <a:extLst>
              <a:ext uri="{FF2B5EF4-FFF2-40B4-BE49-F238E27FC236}">
                <a16:creationId xmlns:a16="http://schemas.microsoft.com/office/drawing/2014/main" id="{A14D625A-6896-22A3-FA7F-539E6E131D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53501" y="4001294"/>
            <a:ext cx="6131636" cy="3223988"/>
          </a:xfrm>
          <a:prstGeom prst="rect">
            <a:avLst/>
          </a:prstGeom>
        </p:spPr>
      </p:pic>
    </p:spTree>
    <p:extLst>
      <p:ext uri="{BB962C8B-B14F-4D97-AF65-F5344CB8AC3E}">
        <p14:creationId xmlns:p14="http://schemas.microsoft.com/office/powerpoint/2010/main" val="1672429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6EDE3DF8-1F0E-03D0-5ED9-7DC20241FF59}"/>
              </a:ext>
            </a:extLst>
          </p:cNvPr>
          <p:cNvSpPr>
            <a:spLocks noGrp="1"/>
          </p:cNvSpPr>
          <p:nvPr>
            <p:ph idx="1"/>
          </p:nvPr>
        </p:nvSpPr>
        <p:spPr>
          <a:xfrm>
            <a:off x="838200" y="926757"/>
            <a:ext cx="10515600" cy="5250206"/>
          </a:xfrm>
        </p:spPr>
        <p:txBody>
          <a:bodyPr/>
          <a:lstStyle/>
          <a:p>
            <a:r>
              <a:rPr lang="en-US" altLang="zh-TW" dirty="0"/>
              <a:t>Input:</a:t>
            </a:r>
          </a:p>
          <a:p>
            <a:pPr lvl="1"/>
            <a:r>
              <a:rPr lang="en-US" altLang="zh-TW" dirty="0"/>
              <a:t>Num of </a:t>
            </a:r>
            <a:r>
              <a:rPr lang="en-US" altLang="zh-TW" dirty="0" err="1"/>
              <a:t>workstation,AGV</a:t>
            </a:r>
            <a:endParaRPr lang="en-US" altLang="zh-TW" dirty="0"/>
          </a:p>
          <a:p>
            <a:pPr lvl="1"/>
            <a:r>
              <a:rPr lang="en-US" altLang="zh-TW" dirty="0"/>
              <a:t>Minimum path</a:t>
            </a:r>
            <a:r>
              <a:rPr lang="zh-TW" altLang="en-US" dirty="0"/>
              <a:t> </a:t>
            </a:r>
            <a:r>
              <a:rPr lang="en-US" altLang="zh-TW" dirty="0"/>
              <a:t>of single AGV</a:t>
            </a:r>
          </a:p>
          <a:p>
            <a:pPr lvl="1"/>
            <a:r>
              <a:rPr lang="en-US" altLang="zh-TW" dirty="0" err="1"/>
              <a:t>Population,Iteration</a:t>
            </a:r>
            <a:endParaRPr lang="en-US" altLang="zh-TW" dirty="0"/>
          </a:p>
          <a:p>
            <a:r>
              <a:rPr lang="en-US" altLang="zh-TW" dirty="0"/>
              <a:t>Output:</a:t>
            </a:r>
          </a:p>
          <a:p>
            <a:pPr lvl="1"/>
            <a:r>
              <a:rPr lang="en-US" altLang="zh-TW" dirty="0"/>
              <a:t>Path planning</a:t>
            </a:r>
          </a:p>
          <a:p>
            <a:pPr lvl="1"/>
            <a:r>
              <a:rPr lang="en-US" altLang="zh-TW" dirty="0">
                <a:latin typeface="Times New Roman" panose="02020603050405020304" pitchFamily="18" charset="0"/>
                <a:cs typeface="Times New Roman" panose="02020603050405020304" pitchFamily="18" charset="0"/>
              </a:rPr>
              <a:t>Total path distance</a:t>
            </a:r>
          </a:p>
          <a:p>
            <a:pPr lvl="1"/>
            <a:r>
              <a:rPr lang="en-US" altLang="zh-TW" dirty="0">
                <a:latin typeface="Times New Roman" panose="02020603050405020304" pitchFamily="18" charset="0"/>
                <a:cs typeface="Times New Roman" panose="02020603050405020304" pitchFamily="18" charset="0"/>
              </a:rPr>
              <a:t>Maximal path distance of single AGV</a:t>
            </a:r>
            <a:endParaRPr lang="en-US" altLang="zh-TW" dirty="0"/>
          </a:p>
          <a:p>
            <a:pPr lvl="1"/>
            <a:endParaRPr lang="en-US" altLang="zh-TW" dirty="0"/>
          </a:p>
        </p:txBody>
      </p:sp>
    </p:spTree>
    <p:extLst>
      <p:ext uri="{BB962C8B-B14F-4D97-AF65-F5344CB8AC3E}">
        <p14:creationId xmlns:p14="http://schemas.microsoft.com/office/powerpoint/2010/main" val="1622161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9A1DAD0-579A-4D06-AB71-1F71EE42D889}"/>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Gene encoding</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090416BA-70EC-45EA-8414-53DE1858A803}"/>
              </a:ext>
            </a:extLst>
          </p:cNvPr>
          <p:cNvSpPr>
            <a:spLocks noGrp="1"/>
          </p:cNvSpPr>
          <p:nvPr>
            <p:ph idx="1"/>
          </p:nvPr>
        </p:nvSpPr>
        <p:spPr/>
        <p:txBody>
          <a:bodyPr/>
          <a:lstStyle/>
          <a:p>
            <a:r>
              <a:rPr lang="en-US" altLang="zh-TW" dirty="0">
                <a:latin typeface="Times New Roman" panose="02020603050405020304" pitchFamily="18" charset="0"/>
                <a:cs typeface="Times New Roman" panose="02020603050405020304" pitchFamily="18" charset="0"/>
              </a:rPr>
              <a:t>10 workstations, 5 AGV</a:t>
            </a:r>
          </a:p>
          <a:p>
            <a:r>
              <a:rPr lang="en-US" altLang="zh-TW" dirty="0"/>
              <a:t>0--6--2--0</a:t>
            </a:r>
          </a:p>
          <a:p>
            <a:r>
              <a:rPr lang="en-US" altLang="zh-TW" dirty="0"/>
              <a:t>0--7--0</a:t>
            </a:r>
          </a:p>
          <a:p>
            <a:r>
              <a:rPr lang="en-US" altLang="zh-TW" dirty="0"/>
              <a:t>0--1--8--0</a:t>
            </a:r>
          </a:p>
          <a:p>
            <a:r>
              <a:rPr lang="en-US" altLang="zh-TW" dirty="0"/>
              <a:t>0--6--2--0</a:t>
            </a:r>
          </a:p>
          <a:p>
            <a:r>
              <a:rPr lang="en-US" altLang="zh-TW" dirty="0"/>
              <a:t>0--3--4--0</a:t>
            </a:r>
          </a:p>
          <a:p>
            <a:r>
              <a:rPr lang="en-US" altLang="zh-TW" dirty="0"/>
              <a:t>0--5--9--0</a:t>
            </a:r>
          </a:p>
          <a:p>
            <a:endParaRPr lang="en-US" altLang="zh-TW" dirty="0"/>
          </a:p>
          <a:p>
            <a:endParaRPr lang="en-US" altLang="zh-TW" dirty="0"/>
          </a:p>
          <a:p>
            <a:endParaRPr lang="en-US" altLang="zh-TW" dirty="0"/>
          </a:p>
          <a:p>
            <a:endParaRPr lang="zh-TW" altLang="en-US" dirty="0"/>
          </a:p>
        </p:txBody>
      </p:sp>
      <p:pic>
        <p:nvPicPr>
          <p:cNvPr id="5" name="圖片 4">
            <a:extLst>
              <a:ext uri="{FF2B5EF4-FFF2-40B4-BE49-F238E27FC236}">
                <a16:creationId xmlns:a16="http://schemas.microsoft.com/office/drawing/2014/main" id="{96CE79DF-EFE6-477B-A4AB-2191401259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34820" y="2966869"/>
            <a:ext cx="9248555" cy="1398250"/>
          </a:xfrm>
          <a:prstGeom prst="rect">
            <a:avLst/>
          </a:prstGeom>
        </p:spPr>
      </p:pic>
    </p:spTree>
    <p:extLst>
      <p:ext uri="{BB962C8B-B14F-4D97-AF65-F5344CB8AC3E}">
        <p14:creationId xmlns:p14="http://schemas.microsoft.com/office/powerpoint/2010/main" val="4003566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816E703-E7ED-4DB1-A831-1E897EE53DD6}"/>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Infeasible solution</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223F3A26-C90D-473A-904B-FEDF4EF03A12}"/>
              </a:ext>
            </a:extLst>
          </p:cNvPr>
          <p:cNvSpPr>
            <a:spLocks noGrp="1"/>
          </p:cNvSpPr>
          <p:nvPr>
            <p:ph idx="1"/>
          </p:nvPr>
        </p:nvSpPr>
        <p:spPr>
          <a:xfrm>
            <a:off x="838200" y="1825625"/>
            <a:ext cx="2654030" cy="3787235"/>
          </a:xfrm>
        </p:spPr>
        <p:txBody>
          <a:bodyPr/>
          <a:lstStyle/>
          <a:p>
            <a:r>
              <a:rPr lang="en-US" altLang="zh-TW" dirty="0">
                <a:latin typeface="Times New Roman" panose="02020603050405020304" pitchFamily="18" charset="0"/>
                <a:cs typeface="Times New Roman" panose="02020603050405020304" pitchFamily="18" charset="0"/>
              </a:rPr>
              <a:t>0--0--0</a:t>
            </a:r>
          </a:p>
          <a:p>
            <a:r>
              <a:rPr lang="en-US" altLang="zh-TW" dirty="0">
                <a:latin typeface="Times New Roman" panose="02020603050405020304" pitchFamily="18" charset="0"/>
                <a:cs typeface="Times New Roman" panose="02020603050405020304" pitchFamily="18" charset="0"/>
              </a:rPr>
              <a:t>0--2--6--7--0</a:t>
            </a:r>
          </a:p>
          <a:p>
            <a:r>
              <a:rPr lang="en-US" altLang="zh-TW" dirty="0">
                <a:latin typeface="Times New Roman" panose="02020603050405020304" pitchFamily="18" charset="0"/>
                <a:cs typeface="Times New Roman" panose="02020603050405020304" pitchFamily="18" charset="0"/>
              </a:rPr>
              <a:t>0--1--8--0</a:t>
            </a:r>
          </a:p>
          <a:p>
            <a:r>
              <a:rPr lang="en-US" altLang="zh-TW" dirty="0">
                <a:latin typeface="Times New Roman" panose="02020603050405020304" pitchFamily="18" charset="0"/>
                <a:cs typeface="Times New Roman" panose="02020603050405020304" pitchFamily="18" charset="0"/>
              </a:rPr>
              <a:t>0--3--4--0</a:t>
            </a:r>
          </a:p>
          <a:p>
            <a:r>
              <a:rPr lang="en-US" altLang="zh-TW" dirty="0">
                <a:latin typeface="Times New Roman" panose="02020603050405020304" pitchFamily="18" charset="0"/>
                <a:cs typeface="Times New Roman" panose="02020603050405020304" pitchFamily="18" charset="0"/>
              </a:rPr>
              <a:t>0--5--9--0</a:t>
            </a:r>
          </a:p>
          <a:p>
            <a:endParaRPr lang="zh-TW" altLang="en-US" dirty="0"/>
          </a:p>
        </p:txBody>
      </p:sp>
      <p:sp>
        <p:nvSpPr>
          <p:cNvPr id="4" name="文字方塊 3">
            <a:extLst>
              <a:ext uri="{FF2B5EF4-FFF2-40B4-BE49-F238E27FC236}">
                <a16:creationId xmlns:a16="http://schemas.microsoft.com/office/drawing/2014/main" id="{A5C78EC9-F725-445D-96C5-F1F3DB99C68D}"/>
              </a:ext>
            </a:extLst>
          </p:cNvPr>
          <p:cNvSpPr txBox="1"/>
          <p:nvPr/>
        </p:nvSpPr>
        <p:spPr>
          <a:xfrm>
            <a:off x="6632644" y="1954638"/>
            <a:ext cx="4134255" cy="3908762"/>
          </a:xfrm>
          <a:prstGeom prst="rect">
            <a:avLst/>
          </a:prstGeom>
          <a:noFill/>
        </p:spPr>
        <p:txBody>
          <a:bodyPr wrap="square" rtlCol="0">
            <a:spAutoFit/>
          </a:bodyPr>
          <a:lstStyle/>
          <a:p>
            <a:pPr marL="457200" indent="-457200">
              <a:buFont typeface="Arial" panose="020B0604020202020204" pitchFamily="34" charset="0"/>
              <a:buChar char="•"/>
            </a:pPr>
            <a:r>
              <a:rPr lang="en-US" altLang="zh-TW" sz="2800" dirty="0">
                <a:latin typeface="Times New Roman" panose="02020603050405020304" pitchFamily="18" charset="0"/>
                <a:cs typeface="Times New Roman" panose="02020603050405020304" pitchFamily="18" charset="0"/>
              </a:rPr>
              <a:t>0--6--2--0</a:t>
            </a:r>
          </a:p>
          <a:p>
            <a:pPr marL="457200" indent="-457200">
              <a:buFont typeface="Arial" panose="020B0604020202020204" pitchFamily="34" charset="0"/>
              <a:buChar char="•"/>
            </a:pPr>
            <a:r>
              <a:rPr lang="en-US" altLang="zh-TW" sz="2800" dirty="0">
                <a:latin typeface="Times New Roman" panose="02020603050405020304" pitchFamily="18" charset="0"/>
                <a:cs typeface="Times New Roman" panose="02020603050405020304" pitchFamily="18" charset="0"/>
              </a:rPr>
              <a:t>0--7--8--1--0</a:t>
            </a:r>
          </a:p>
          <a:p>
            <a:pPr marL="457200" indent="-457200">
              <a:buFont typeface="Arial" panose="020B0604020202020204" pitchFamily="34" charset="0"/>
              <a:buChar char="•"/>
            </a:pPr>
            <a:r>
              <a:rPr lang="en-US" altLang="zh-TW" sz="2800" dirty="0">
                <a:latin typeface="Times New Roman" panose="02020603050405020304" pitchFamily="18" charset="0"/>
                <a:cs typeface="Times New Roman" panose="02020603050405020304" pitchFamily="18" charset="0"/>
              </a:rPr>
              <a:t>0--0--0</a:t>
            </a:r>
          </a:p>
          <a:p>
            <a:pPr marL="457200" indent="-457200">
              <a:buFont typeface="Arial" panose="020B0604020202020204" pitchFamily="34" charset="0"/>
              <a:buChar char="•"/>
            </a:pPr>
            <a:r>
              <a:rPr lang="en-US" altLang="zh-TW" sz="2800" dirty="0">
                <a:latin typeface="Times New Roman" panose="02020603050405020304" pitchFamily="18" charset="0"/>
                <a:cs typeface="Times New Roman" panose="02020603050405020304" pitchFamily="18" charset="0"/>
              </a:rPr>
              <a:t>0--3--4--0</a:t>
            </a:r>
          </a:p>
          <a:p>
            <a:pPr marL="457200" indent="-457200">
              <a:buFont typeface="Arial" panose="020B0604020202020204" pitchFamily="34" charset="0"/>
              <a:buChar char="•"/>
            </a:pPr>
            <a:r>
              <a:rPr lang="en-US" altLang="zh-TW" sz="2800" dirty="0">
                <a:latin typeface="Times New Roman" panose="02020603050405020304" pitchFamily="18" charset="0"/>
                <a:cs typeface="Times New Roman" panose="02020603050405020304" pitchFamily="18" charset="0"/>
              </a:rPr>
              <a:t>0--5--9--0</a:t>
            </a:r>
          </a:p>
          <a:p>
            <a:endParaRPr lang="en-US" altLang="zh-TW" dirty="0"/>
          </a:p>
          <a:p>
            <a:endParaRPr lang="en-US" altLang="zh-TW" dirty="0"/>
          </a:p>
          <a:p>
            <a:endParaRPr lang="en-US" altLang="zh-TW" dirty="0"/>
          </a:p>
          <a:p>
            <a:endParaRPr lang="en-US" altLang="zh-TW" dirty="0"/>
          </a:p>
          <a:p>
            <a:endParaRPr lang="en-US" altLang="zh-TW" dirty="0"/>
          </a:p>
          <a:p>
            <a:endParaRPr lang="en-US" altLang="zh-TW" dirty="0"/>
          </a:p>
        </p:txBody>
      </p:sp>
      <p:pic>
        <p:nvPicPr>
          <p:cNvPr id="6" name="圖片 5">
            <a:extLst>
              <a:ext uri="{FF2B5EF4-FFF2-40B4-BE49-F238E27FC236}">
                <a16:creationId xmlns:a16="http://schemas.microsoft.com/office/drawing/2014/main" id="{EDEBFD65-5A18-4500-B4D9-A679D77881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816" y="4799126"/>
            <a:ext cx="9750580" cy="593006"/>
          </a:xfrm>
          <a:prstGeom prst="rect">
            <a:avLst/>
          </a:prstGeom>
        </p:spPr>
      </p:pic>
      <p:pic>
        <p:nvPicPr>
          <p:cNvPr id="8" name="圖片 7">
            <a:extLst>
              <a:ext uri="{FF2B5EF4-FFF2-40B4-BE49-F238E27FC236}">
                <a16:creationId xmlns:a16="http://schemas.microsoft.com/office/drawing/2014/main" id="{209E5830-3C9E-43C0-B0B3-291219F58BC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8816" y="5595028"/>
            <a:ext cx="9750580" cy="504006"/>
          </a:xfrm>
          <a:prstGeom prst="rect">
            <a:avLst/>
          </a:prstGeom>
        </p:spPr>
      </p:pic>
    </p:spTree>
    <p:extLst>
      <p:ext uri="{BB962C8B-B14F-4D97-AF65-F5344CB8AC3E}">
        <p14:creationId xmlns:p14="http://schemas.microsoft.com/office/powerpoint/2010/main" val="838550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38EE834-D614-4ADB-80C0-97D925F8D3F9}"/>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Selection</a:t>
            </a:r>
            <a:endParaRPr lang="zh-TW" altLang="en-US"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內容版面配置區 2">
                <a:extLst>
                  <a:ext uri="{FF2B5EF4-FFF2-40B4-BE49-F238E27FC236}">
                    <a16:creationId xmlns:a16="http://schemas.microsoft.com/office/drawing/2014/main" id="{175EF8FF-CB39-4BF5-BA71-CBCCB5026FCC}"/>
                  </a:ext>
                </a:extLst>
              </p:cNvPr>
              <p:cNvSpPr>
                <a:spLocks noGrp="1"/>
              </p:cNvSpPr>
              <p:nvPr>
                <p:ph idx="1"/>
              </p:nvPr>
            </p:nvSpPr>
            <p:spPr/>
            <p:txBody>
              <a:bodyPr/>
              <a:lstStyle/>
              <a:p>
                <a14:m>
                  <m:oMath xmlns:m="http://schemas.openxmlformats.org/officeDocument/2006/math">
                    <m:sSub>
                      <m:sSubPr>
                        <m:ctrlPr>
                          <a:rPr lang="zh-TW" altLang="en-US" i="1" dirty="0" smtClean="0">
                            <a:solidFill>
                              <a:srgbClr val="836967"/>
                            </a:solidFill>
                            <a:latin typeface="Cambria Math" panose="02040503050406030204" pitchFamily="18" charset="0"/>
                          </a:rPr>
                        </m:ctrlPr>
                      </m:sSubPr>
                      <m:e>
                        <m:r>
                          <a:rPr lang="zh-TW" altLang="en-US" i="1" dirty="0">
                            <a:latin typeface="Cambria Math" panose="02040503050406030204" pitchFamily="18" charset="0"/>
                          </a:rPr>
                          <m:t>𝑃</m:t>
                        </m:r>
                      </m:e>
                      <m:sub>
                        <m:r>
                          <a:rPr lang="zh-TW" altLang="en-US" i="1" dirty="0">
                            <a:latin typeface="Cambria Math" panose="02040503050406030204" pitchFamily="18" charset="0"/>
                          </a:rPr>
                          <m:t>𝑖</m:t>
                        </m:r>
                      </m:sub>
                    </m:sSub>
                    <m:r>
                      <a:rPr lang="en-US" altLang="zh-TW" b="0" i="1" dirty="0" smtClean="0">
                        <a:latin typeface="Cambria Math" panose="02040503050406030204" pitchFamily="18" charset="0"/>
                      </a:rPr>
                      <m:t>=</m:t>
                    </m:r>
                    <m:r>
                      <a:rPr lang="zh-TW" altLang="en-US" i="1" dirty="0" smtClean="0">
                        <a:latin typeface="Cambria Math" panose="02040503050406030204" pitchFamily="18" charset="0"/>
                      </a:rPr>
                      <m:t>𝑓</m:t>
                    </m:r>
                    <m:r>
                      <a:rPr lang="zh-TW" altLang="en-US" i="0" dirty="0">
                        <a:latin typeface="Cambria Math" panose="02040503050406030204" pitchFamily="18" charset="0"/>
                      </a:rPr>
                      <m:t>ⅈ</m:t>
                    </m:r>
                    <m:r>
                      <a:rPr lang="en-US" altLang="zh-TW" b="0" i="0" dirty="0" smtClean="0">
                        <a:latin typeface="Cambria Math" panose="02040503050406030204" pitchFamily="18" charset="0"/>
                      </a:rPr>
                      <m:t>/</m:t>
                    </m:r>
                    <m:nary>
                      <m:naryPr>
                        <m:chr m:val="∑"/>
                        <m:limLoc m:val="undOvr"/>
                        <m:grow m:val="on"/>
                        <m:ctrlPr>
                          <a:rPr lang="zh-TW" altLang="en-US" i="1" dirty="0" smtClean="0">
                            <a:latin typeface="Cambria Math" panose="02040503050406030204" pitchFamily="18" charset="0"/>
                          </a:rPr>
                        </m:ctrlPr>
                      </m:naryPr>
                      <m:sub>
                        <m:r>
                          <a:rPr lang="zh-TW" altLang="en-US" i="1" dirty="0">
                            <a:latin typeface="Cambria Math" panose="02040503050406030204" pitchFamily="18" charset="0"/>
                          </a:rPr>
                          <m:t>𝑘</m:t>
                        </m:r>
                        <m:r>
                          <a:rPr lang="zh-TW" altLang="en-US" i="0" dirty="0">
                            <a:latin typeface="Cambria Math" panose="02040503050406030204" pitchFamily="18" charset="0"/>
                          </a:rPr>
                          <m:t>=1</m:t>
                        </m:r>
                      </m:sub>
                      <m:sup>
                        <m:r>
                          <a:rPr lang="zh-TW" altLang="en-US" i="1" dirty="0">
                            <a:latin typeface="Cambria Math" panose="02040503050406030204" pitchFamily="18" charset="0"/>
                          </a:rPr>
                          <m:t>𝑄</m:t>
                        </m:r>
                      </m:sup>
                      <m:e>
                        <m:sSub>
                          <m:sSubPr>
                            <m:ctrlPr>
                              <a:rPr lang="zh-TW" altLang="en-US" i="1" dirty="0">
                                <a:solidFill>
                                  <a:srgbClr val="836967"/>
                                </a:solidFill>
                                <a:latin typeface="Cambria Math" panose="02040503050406030204" pitchFamily="18" charset="0"/>
                              </a:rPr>
                            </m:ctrlPr>
                          </m:sSubPr>
                          <m:e>
                            <m:r>
                              <a:rPr lang="zh-TW" altLang="en-US" i="1" dirty="0">
                                <a:latin typeface="Cambria Math" panose="02040503050406030204" pitchFamily="18" charset="0"/>
                              </a:rPr>
                              <m:t>𝑓</m:t>
                            </m:r>
                          </m:e>
                          <m:sub>
                            <m:r>
                              <a:rPr lang="zh-TW" altLang="en-US" i="1" dirty="0">
                                <a:latin typeface="Cambria Math" panose="02040503050406030204" pitchFamily="18" charset="0"/>
                              </a:rPr>
                              <m:t>𝑘</m:t>
                            </m:r>
                          </m:sub>
                        </m:sSub>
                      </m:e>
                    </m:nary>
                  </m:oMath>
                </a14:m>
                <a:endParaRPr lang="zh-TW" altLang="en-US" dirty="0"/>
              </a:p>
            </p:txBody>
          </p:sp>
        </mc:Choice>
        <mc:Fallback xmlns="">
          <p:sp>
            <p:nvSpPr>
              <p:cNvPr id="3" name="內容版面配置區 2">
                <a:extLst>
                  <a:ext uri="{FF2B5EF4-FFF2-40B4-BE49-F238E27FC236}">
                    <a16:creationId xmlns:a16="http://schemas.microsoft.com/office/drawing/2014/main" id="{175EF8FF-CB39-4BF5-BA71-CBCCB5026FCC}"/>
                  </a:ext>
                </a:extLst>
              </p:cNvPr>
              <p:cNvSpPr>
                <a:spLocks noGrp="1" noRot="1" noChangeAspect="1" noMove="1" noResize="1" noEditPoints="1" noAdjustHandles="1" noChangeArrowheads="1" noChangeShapeType="1" noTextEdit="1"/>
              </p:cNvSpPr>
              <p:nvPr>
                <p:ph idx="1"/>
              </p:nvPr>
            </p:nvSpPr>
            <p:spPr>
              <a:blipFill>
                <a:blip r:embed="rId2"/>
                <a:stretch>
                  <a:fillRect/>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3111698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8EFD21E-126F-44CD-9AE3-E22A588BC632}"/>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Three-exchange heuristic crossover</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D57AA3B8-E8E5-4D2C-AE88-B55545C84E7C}"/>
              </a:ext>
            </a:extLst>
          </p:cNvPr>
          <p:cNvSpPr>
            <a:spLocks noGrp="1"/>
          </p:cNvSpPr>
          <p:nvPr>
            <p:ph idx="1"/>
          </p:nvPr>
        </p:nvSpPr>
        <p:spPr/>
        <p:txBody>
          <a:bodyPr/>
          <a:lstStyle/>
          <a:p>
            <a:pPr marL="0" indent="0">
              <a:buNone/>
            </a:pPr>
            <a:r>
              <a:rPr lang="pt-BR" altLang="zh-TW" dirty="0"/>
              <a:t>A = 6 2 12 7 11 1 8 10 3 4 13 5 9</a:t>
            </a:r>
          </a:p>
          <a:p>
            <a:pPr marL="0" indent="0">
              <a:buNone/>
            </a:pPr>
            <a:r>
              <a:rPr lang="pl-PL" altLang="zh-TW" dirty="0"/>
              <a:t>B = 3 2 12 7 9 11 1 4 13 5 10 6 8</a:t>
            </a:r>
            <a:endParaRPr lang="en-US" altLang="zh-TW" dirty="0"/>
          </a:p>
          <a:p>
            <a:pPr marL="0" indent="0">
              <a:buNone/>
            </a:pPr>
            <a:r>
              <a:rPr lang="en-US" altLang="zh-TW" dirty="0"/>
              <a:t>C = 5 3 10 8 7 11 2 6 12 1 4 13 9</a:t>
            </a:r>
          </a:p>
          <a:p>
            <a:pPr marL="0" indent="0">
              <a:buNone/>
            </a:pPr>
            <a:r>
              <a:rPr lang="en-US" altLang="zh-TW" dirty="0"/>
              <a:t>S = 6 </a:t>
            </a:r>
            <a:r>
              <a:rPr lang="zh-TW" altLang="en-US" dirty="0">
                <a:latin typeface="PMingLiU" panose="02020500000000000000" pitchFamily="18" charset="-120"/>
                <a:ea typeface="PMingLiU" panose="02020500000000000000" pitchFamily="18" charset="-120"/>
              </a:rPr>
              <a:t>＊＊＊＊＊＊＊＊＊＊＊</a:t>
            </a:r>
            <a:endParaRPr lang="en-US" altLang="zh-TW" dirty="0">
              <a:latin typeface="PMingLiU" panose="02020500000000000000" pitchFamily="18" charset="-120"/>
              <a:ea typeface="PMingLiU" panose="02020500000000000000" pitchFamily="18" charset="-120"/>
            </a:endParaRPr>
          </a:p>
          <a:p>
            <a:pPr marL="0" indent="0">
              <a:buNone/>
            </a:pPr>
            <a:r>
              <a:rPr lang="en-US" altLang="zh-TW" dirty="0"/>
              <a:t>d(6,2)=8 , d(6,8)=11 , d(6,12)=d(6,0)=9</a:t>
            </a:r>
          </a:p>
          <a:p>
            <a:pPr marL="0" indent="0">
              <a:buNone/>
            </a:pPr>
            <a:r>
              <a:rPr lang="pt-BR" altLang="zh-TW" dirty="0"/>
              <a:t>A = 6 2 12 7 11 1 8 10 3 4 13 5 9</a:t>
            </a:r>
            <a:endParaRPr lang="en-US" altLang="zh-TW" dirty="0"/>
          </a:p>
          <a:p>
            <a:pPr marL="0" indent="0">
              <a:buNone/>
            </a:pPr>
            <a:r>
              <a:rPr lang="pl-PL" altLang="zh-TW" dirty="0"/>
              <a:t>B = 6 2 12 7 9 11 1 4 13 5 10 8 3</a:t>
            </a:r>
            <a:endParaRPr lang="en-US" altLang="zh-TW" dirty="0"/>
          </a:p>
          <a:p>
            <a:pPr marL="0" indent="0">
              <a:buNone/>
            </a:pPr>
            <a:r>
              <a:rPr lang="en-US" altLang="zh-TW" dirty="0"/>
              <a:t>C = 6 2 12 1 4 13 9 5 3 10 8 7 11</a:t>
            </a:r>
          </a:p>
          <a:p>
            <a:endParaRPr lang="en-US" altLang="zh-TW" dirty="0"/>
          </a:p>
          <a:p>
            <a:endParaRPr lang="en-US" altLang="zh-TW" dirty="0"/>
          </a:p>
          <a:p>
            <a:endParaRPr lang="zh-TW" altLang="en-US" dirty="0"/>
          </a:p>
        </p:txBody>
      </p:sp>
      <p:pic>
        <p:nvPicPr>
          <p:cNvPr id="5" name="圖片 4" descr="一張含有 文字, 白色, 架子 的圖片&#10;&#10;自動產生的描述">
            <a:extLst>
              <a:ext uri="{FF2B5EF4-FFF2-40B4-BE49-F238E27FC236}">
                <a16:creationId xmlns:a16="http://schemas.microsoft.com/office/drawing/2014/main" id="{CE305E68-9A72-4AF4-805A-9A0485B03A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95492" y="1659003"/>
            <a:ext cx="6496508" cy="1688322"/>
          </a:xfrm>
          <a:prstGeom prst="rect">
            <a:avLst/>
          </a:prstGeom>
        </p:spPr>
      </p:pic>
      <mc:AlternateContent xmlns:mc="http://schemas.openxmlformats.org/markup-compatibility/2006" xmlns:p14="http://schemas.microsoft.com/office/powerpoint/2010/main">
        <mc:Choice Requires="p14">
          <p:contentPart p14:bwMode="auto" r:id="rId4">
            <p14:nvContentPartPr>
              <p14:cNvPr id="11" name="筆跡 10">
                <a:extLst>
                  <a:ext uri="{FF2B5EF4-FFF2-40B4-BE49-F238E27FC236}">
                    <a16:creationId xmlns:a16="http://schemas.microsoft.com/office/drawing/2014/main" id="{613F6B6D-B8CE-48C6-9702-8630C686EE41}"/>
                  </a:ext>
                </a:extLst>
              </p14:cNvPr>
              <p14:cNvContentPartPr/>
              <p14:nvPr/>
            </p14:nvContentPartPr>
            <p14:xfrm>
              <a:off x="7805153" y="2861558"/>
              <a:ext cx="121680" cy="3960"/>
            </p14:xfrm>
          </p:contentPart>
        </mc:Choice>
        <mc:Fallback xmlns="">
          <p:pic>
            <p:nvPicPr>
              <p:cNvPr id="11" name="筆跡 10">
                <a:extLst>
                  <a:ext uri="{FF2B5EF4-FFF2-40B4-BE49-F238E27FC236}">
                    <a16:creationId xmlns:a16="http://schemas.microsoft.com/office/drawing/2014/main" id="{613F6B6D-B8CE-48C6-9702-8630C686EE41}"/>
                  </a:ext>
                </a:extLst>
              </p:cNvPr>
              <p:cNvPicPr/>
              <p:nvPr/>
            </p:nvPicPr>
            <p:blipFill>
              <a:blip r:embed="rId5"/>
              <a:stretch>
                <a:fillRect/>
              </a:stretch>
            </p:blipFill>
            <p:spPr>
              <a:xfrm>
                <a:off x="7796513" y="2852918"/>
                <a:ext cx="139320" cy="216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4" name="筆跡 13">
                <a:extLst>
                  <a:ext uri="{FF2B5EF4-FFF2-40B4-BE49-F238E27FC236}">
                    <a16:creationId xmlns:a16="http://schemas.microsoft.com/office/drawing/2014/main" id="{567AC233-88CA-4234-8E73-846FA503B150}"/>
                  </a:ext>
                </a:extLst>
              </p14:cNvPr>
              <p14:cNvContentPartPr/>
              <p14:nvPr/>
            </p14:nvContentPartPr>
            <p14:xfrm>
              <a:off x="11170433" y="2864798"/>
              <a:ext cx="146160" cy="9720"/>
            </p14:xfrm>
          </p:contentPart>
        </mc:Choice>
        <mc:Fallback xmlns="">
          <p:pic>
            <p:nvPicPr>
              <p:cNvPr id="14" name="筆跡 13">
                <a:extLst>
                  <a:ext uri="{FF2B5EF4-FFF2-40B4-BE49-F238E27FC236}">
                    <a16:creationId xmlns:a16="http://schemas.microsoft.com/office/drawing/2014/main" id="{567AC233-88CA-4234-8E73-846FA503B150}"/>
                  </a:ext>
                </a:extLst>
              </p:cNvPr>
              <p:cNvPicPr/>
              <p:nvPr/>
            </p:nvPicPr>
            <p:blipFill>
              <a:blip r:embed="rId7"/>
              <a:stretch>
                <a:fillRect/>
              </a:stretch>
            </p:blipFill>
            <p:spPr>
              <a:xfrm>
                <a:off x="11161433" y="2856158"/>
                <a:ext cx="163800" cy="273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5" name="筆跡 14">
                <a:extLst>
                  <a:ext uri="{FF2B5EF4-FFF2-40B4-BE49-F238E27FC236}">
                    <a16:creationId xmlns:a16="http://schemas.microsoft.com/office/drawing/2014/main" id="{B173BC13-40FC-42CE-8789-FBAF68E3BBE9}"/>
                  </a:ext>
                </a:extLst>
              </p14:cNvPr>
              <p14:cNvContentPartPr/>
              <p14:nvPr/>
            </p14:nvContentPartPr>
            <p14:xfrm>
              <a:off x="6664313" y="2855438"/>
              <a:ext cx="121680" cy="10080"/>
            </p14:xfrm>
          </p:contentPart>
        </mc:Choice>
        <mc:Fallback xmlns="">
          <p:pic>
            <p:nvPicPr>
              <p:cNvPr id="15" name="筆跡 14">
                <a:extLst>
                  <a:ext uri="{FF2B5EF4-FFF2-40B4-BE49-F238E27FC236}">
                    <a16:creationId xmlns:a16="http://schemas.microsoft.com/office/drawing/2014/main" id="{B173BC13-40FC-42CE-8789-FBAF68E3BBE9}"/>
                  </a:ext>
                </a:extLst>
              </p:cNvPr>
              <p:cNvPicPr/>
              <p:nvPr/>
            </p:nvPicPr>
            <p:blipFill>
              <a:blip r:embed="rId9"/>
              <a:stretch>
                <a:fillRect/>
              </a:stretch>
            </p:blipFill>
            <p:spPr>
              <a:xfrm>
                <a:off x="6655313" y="2846798"/>
                <a:ext cx="139320" cy="27720"/>
              </a:xfrm>
              <a:prstGeom prst="rect">
                <a:avLst/>
              </a:prstGeom>
            </p:spPr>
          </p:pic>
        </mc:Fallback>
      </mc:AlternateContent>
    </p:spTree>
    <p:extLst>
      <p:ext uri="{BB962C8B-B14F-4D97-AF65-F5344CB8AC3E}">
        <p14:creationId xmlns:p14="http://schemas.microsoft.com/office/powerpoint/2010/main" val="1775512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564C621-11AE-470B-93A7-85CA4FA7A3B4}"/>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0982CD7C-9A3B-423D-A303-BA3E6D65A623}"/>
              </a:ext>
            </a:extLst>
          </p:cNvPr>
          <p:cNvSpPr>
            <a:spLocks noGrp="1"/>
          </p:cNvSpPr>
          <p:nvPr>
            <p:ph idx="1"/>
          </p:nvPr>
        </p:nvSpPr>
        <p:spPr/>
        <p:txBody>
          <a:bodyPr/>
          <a:lstStyle/>
          <a:p>
            <a:pPr marL="0" indent="0">
              <a:buNone/>
            </a:pPr>
            <a:r>
              <a:rPr lang="pt-BR" altLang="zh-TW" dirty="0"/>
              <a:t>A = 6 2 12 7 11 1 8 10 3 4 13 5 9</a:t>
            </a:r>
            <a:endParaRPr lang="en-US" altLang="zh-TW" dirty="0"/>
          </a:p>
          <a:p>
            <a:pPr marL="0" indent="0">
              <a:buNone/>
            </a:pPr>
            <a:r>
              <a:rPr lang="pl-PL" altLang="zh-TW" dirty="0"/>
              <a:t>B = 6 2 12 7 9 11 1 4 13 5 10 8 3</a:t>
            </a:r>
            <a:endParaRPr lang="en-US" altLang="zh-TW" dirty="0"/>
          </a:p>
          <a:p>
            <a:pPr marL="0" indent="0">
              <a:buNone/>
            </a:pPr>
            <a:r>
              <a:rPr lang="en-US" altLang="zh-TW" dirty="0"/>
              <a:t>C = 6 2 12 1 4 13 9 5 3 10 8 7 11</a:t>
            </a:r>
          </a:p>
          <a:p>
            <a:pPr marL="0" indent="0">
              <a:buNone/>
            </a:pPr>
            <a:r>
              <a:rPr lang="en-US" altLang="zh-TW" dirty="0"/>
              <a:t>S = 6 2 12 </a:t>
            </a:r>
            <a:r>
              <a:rPr lang="zh-TW" altLang="en-US" dirty="0">
                <a:latin typeface="PMingLiU" panose="02020500000000000000" pitchFamily="18" charset="-120"/>
                <a:ea typeface="PMingLiU" panose="02020500000000000000" pitchFamily="18" charset="-120"/>
              </a:rPr>
              <a:t>＊＊＊＊＊＊＊＊＊</a:t>
            </a:r>
            <a:endParaRPr lang="en-US" altLang="zh-TW" dirty="0">
              <a:latin typeface="PMingLiU" panose="02020500000000000000" pitchFamily="18" charset="-120"/>
              <a:ea typeface="PMingLiU" panose="02020500000000000000" pitchFamily="18" charset="-120"/>
            </a:endParaRPr>
          </a:p>
          <a:p>
            <a:pPr marL="0" indent="0">
              <a:buNone/>
            </a:pPr>
            <a:r>
              <a:rPr lang="en-US" altLang="zh-TW" dirty="0"/>
              <a:t>d(0,7)=3 , d(0,1)=4</a:t>
            </a:r>
          </a:p>
          <a:p>
            <a:pPr marL="0" indent="0">
              <a:buNone/>
            </a:pPr>
            <a:endParaRPr lang="en-US" altLang="zh-TW" dirty="0"/>
          </a:p>
          <a:p>
            <a:pPr marL="0" indent="0">
              <a:buNone/>
            </a:pPr>
            <a:r>
              <a:rPr lang="en-US" altLang="zh-TW" dirty="0"/>
              <a:t>S = 6 2 12 7 9 11 1 4 13 5 10 8 3</a:t>
            </a:r>
          </a:p>
          <a:p>
            <a:endParaRPr lang="zh-TW" altLang="en-US" dirty="0"/>
          </a:p>
        </p:txBody>
      </p:sp>
      <p:pic>
        <p:nvPicPr>
          <p:cNvPr id="8" name="圖片 7" descr="一張含有 文字, 架子, 白色 的圖片&#10;&#10;自動產生的描述">
            <a:extLst>
              <a:ext uri="{FF2B5EF4-FFF2-40B4-BE49-F238E27FC236}">
                <a16:creationId xmlns:a16="http://schemas.microsoft.com/office/drawing/2014/main" id="{B55C21CC-0D71-4BE8-BF2A-E65988B2E3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99748" y="1825625"/>
            <a:ext cx="6485245" cy="1913541"/>
          </a:xfrm>
          <a:prstGeom prst="rect">
            <a:avLst/>
          </a:prstGeom>
        </p:spPr>
      </p:pic>
      <mc:AlternateContent xmlns:mc="http://schemas.openxmlformats.org/markup-compatibility/2006" xmlns:p14="http://schemas.microsoft.com/office/powerpoint/2010/main">
        <mc:Choice Requires="p14">
          <p:contentPart p14:bwMode="auto" r:id="rId3">
            <p14:nvContentPartPr>
              <p14:cNvPr id="9" name="筆跡 8">
                <a:extLst>
                  <a:ext uri="{FF2B5EF4-FFF2-40B4-BE49-F238E27FC236}">
                    <a16:creationId xmlns:a16="http://schemas.microsoft.com/office/drawing/2014/main" id="{6A1D824C-99A7-4C6B-B449-B02F6D6891A1}"/>
                  </a:ext>
                </a:extLst>
              </p14:cNvPr>
              <p14:cNvContentPartPr/>
              <p14:nvPr/>
            </p14:nvContentPartPr>
            <p14:xfrm>
              <a:off x="10515439" y="2168816"/>
              <a:ext cx="96480" cy="9360"/>
            </p14:xfrm>
          </p:contentPart>
        </mc:Choice>
        <mc:Fallback xmlns="">
          <p:pic>
            <p:nvPicPr>
              <p:cNvPr id="9" name="筆跡 8">
                <a:extLst>
                  <a:ext uri="{FF2B5EF4-FFF2-40B4-BE49-F238E27FC236}">
                    <a16:creationId xmlns:a16="http://schemas.microsoft.com/office/drawing/2014/main" id="{6A1D824C-99A7-4C6B-B449-B02F6D6891A1}"/>
                  </a:ext>
                </a:extLst>
              </p:cNvPr>
              <p:cNvPicPr/>
              <p:nvPr/>
            </p:nvPicPr>
            <p:blipFill>
              <a:blip r:embed="rId4"/>
              <a:stretch>
                <a:fillRect/>
              </a:stretch>
            </p:blipFill>
            <p:spPr>
              <a:xfrm>
                <a:off x="10506439" y="2160176"/>
                <a:ext cx="114120" cy="27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0" name="筆跡 9">
                <a:extLst>
                  <a:ext uri="{FF2B5EF4-FFF2-40B4-BE49-F238E27FC236}">
                    <a16:creationId xmlns:a16="http://schemas.microsoft.com/office/drawing/2014/main" id="{C6E52502-B6D6-4C28-B84F-CD8F10F1B143}"/>
                  </a:ext>
                </a:extLst>
              </p14:cNvPr>
              <p14:cNvContentPartPr/>
              <p14:nvPr/>
            </p14:nvContentPartPr>
            <p14:xfrm>
              <a:off x="7110919" y="2178896"/>
              <a:ext cx="135360" cy="360"/>
            </p14:xfrm>
          </p:contentPart>
        </mc:Choice>
        <mc:Fallback xmlns="">
          <p:pic>
            <p:nvPicPr>
              <p:cNvPr id="10" name="筆跡 9">
                <a:extLst>
                  <a:ext uri="{FF2B5EF4-FFF2-40B4-BE49-F238E27FC236}">
                    <a16:creationId xmlns:a16="http://schemas.microsoft.com/office/drawing/2014/main" id="{C6E52502-B6D6-4C28-B84F-CD8F10F1B143}"/>
                  </a:ext>
                </a:extLst>
              </p:cNvPr>
              <p:cNvPicPr/>
              <p:nvPr/>
            </p:nvPicPr>
            <p:blipFill>
              <a:blip r:embed="rId6"/>
              <a:stretch>
                <a:fillRect/>
              </a:stretch>
            </p:blipFill>
            <p:spPr>
              <a:xfrm>
                <a:off x="7101919" y="2169896"/>
                <a:ext cx="153000" cy="18000"/>
              </a:xfrm>
              <a:prstGeom prst="rect">
                <a:avLst/>
              </a:prstGeom>
            </p:spPr>
          </p:pic>
        </mc:Fallback>
      </mc:AlternateContent>
    </p:spTree>
    <p:extLst>
      <p:ext uri="{BB962C8B-B14F-4D97-AF65-F5344CB8AC3E}">
        <p14:creationId xmlns:p14="http://schemas.microsoft.com/office/powerpoint/2010/main" val="2075340594"/>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343</TotalTime>
  <Words>619</Words>
  <Application>Microsoft Office PowerPoint</Application>
  <PresentationFormat>寬螢幕</PresentationFormat>
  <Paragraphs>70</Paragraphs>
  <Slides>11</Slides>
  <Notes>2</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11</vt:i4>
      </vt:variant>
    </vt:vector>
  </HeadingPairs>
  <TitlesOfParts>
    <vt:vector size="18" baseType="lpstr">
      <vt:lpstr>PMingLiU</vt:lpstr>
      <vt:lpstr>Arial</vt:lpstr>
      <vt:lpstr>Calibri</vt:lpstr>
      <vt:lpstr>Calibri Light</vt:lpstr>
      <vt:lpstr>Cambria Math</vt:lpstr>
      <vt:lpstr>Times New Roman</vt:lpstr>
      <vt:lpstr>Office 佈景主題</vt:lpstr>
      <vt:lpstr>Multi-AGV Path Planning with Double-Path Constraints by Using an Improved Genetic Algorithm</vt:lpstr>
      <vt:lpstr>Abstract</vt:lpstr>
      <vt:lpstr>Constraints</vt:lpstr>
      <vt:lpstr>PowerPoint 簡報</vt:lpstr>
      <vt:lpstr>Gene encoding</vt:lpstr>
      <vt:lpstr>Infeasible solution</vt:lpstr>
      <vt:lpstr>Selection</vt:lpstr>
      <vt:lpstr>Three-exchange heuristic crossover</vt:lpstr>
      <vt:lpstr>PowerPoint 簡報</vt:lpstr>
      <vt:lpstr>Mutation</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Multi-AGV path planning with double-path constraints by using an improved genetic algorithm</dc:title>
  <dc:creator>M103040069</dc:creator>
  <cp:lastModifiedBy>M103040069</cp:lastModifiedBy>
  <cp:revision>16</cp:revision>
  <dcterms:created xsi:type="dcterms:W3CDTF">2022-04-20T07:38:24Z</dcterms:created>
  <dcterms:modified xsi:type="dcterms:W3CDTF">2022-05-03T10:29:38Z</dcterms:modified>
</cp:coreProperties>
</file>