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647" autoAdjust="0"/>
  </p:normalViewPr>
  <p:slideViewPr>
    <p:cSldViewPr snapToGrid="0">
      <p:cViewPr varScale="1">
        <p:scale>
          <a:sx n="88" d="100"/>
          <a:sy n="88" d="100"/>
        </p:scale>
        <p:origin x="147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56D34A-238D-4485-A40B-F87E86E9258E}" type="datetimeFigureOut">
              <a:rPr lang="zh-TW" altLang="en-US" smtClean="0"/>
              <a:t>2022/7/26</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F64390-0ED7-4C75-BFE1-36BE5D3D4367}" type="slidenum">
              <a:rPr lang="zh-TW" altLang="en-US" smtClean="0"/>
              <a:t>‹#›</a:t>
            </a:fld>
            <a:endParaRPr lang="zh-TW" altLang="en-US"/>
          </a:p>
        </p:txBody>
      </p:sp>
    </p:spTree>
    <p:extLst>
      <p:ext uri="{BB962C8B-B14F-4D97-AF65-F5344CB8AC3E}">
        <p14:creationId xmlns:p14="http://schemas.microsoft.com/office/powerpoint/2010/main" val="2996556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latin typeface="Times New Roman" panose="02020603050405020304" pitchFamily="18" charset="0"/>
                <a:cs typeface="Times New Roman" panose="02020603050405020304" pitchFamily="18" charset="0"/>
              </a:rPr>
              <a:t>Paradigm</a:t>
            </a:r>
            <a:r>
              <a:rPr lang="zh-TW" altLang="en-US" dirty="0">
                <a:latin typeface="Times New Roman" panose="02020603050405020304" pitchFamily="18" charset="0"/>
                <a:cs typeface="Times New Roman" panose="02020603050405020304" pitchFamily="18" charset="0"/>
              </a:rPr>
              <a:t> 示範</a:t>
            </a:r>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Viable</a:t>
            </a:r>
            <a:r>
              <a:rPr lang="zh-TW" altLang="en-US" dirty="0">
                <a:latin typeface="Times New Roman" panose="02020603050405020304" pitchFamily="18" charset="0"/>
                <a:cs typeface="Times New Roman" panose="02020603050405020304" pitchFamily="18" charset="0"/>
              </a:rPr>
              <a:t> 可行的</a:t>
            </a:r>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Orchestration</a:t>
            </a:r>
            <a:r>
              <a:rPr lang="zh-TW" altLang="en-US" dirty="0">
                <a:latin typeface="Times New Roman" panose="02020603050405020304" pitchFamily="18" charset="0"/>
                <a:cs typeface="Times New Roman" panose="02020603050405020304" pitchFamily="18" charset="0"/>
              </a:rPr>
              <a:t> 編排</a:t>
            </a:r>
            <a:endParaRPr lang="zh-TW" altLang="en-US" dirty="0"/>
          </a:p>
        </p:txBody>
      </p:sp>
      <p:sp>
        <p:nvSpPr>
          <p:cNvPr id="4" name="投影片編號版面配置區 3"/>
          <p:cNvSpPr>
            <a:spLocks noGrp="1"/>
          </p:cNvSpPr>
          <p:nvPr>
            <p:ph type="sldNum" sz="quarter" idx="5"/>
          </p:nvPr>
        </p:nvSpPr>
        <p:spPr/>
        <p:txBody>
          <a:bodyPr/>
          <a:lstStyle/>
          <a:p>
            <a:fld id="{1FF64390-0ED7-4C75-BFE1-36BE5D3D4367}" type="slidenum">
              <a:rPr lang="zh-TW" altLang="en-US" smtClean="0"/>
              <a:t>2</a:t>
            </a:fld>
            <a:endParaRPr lang="zh-TW" altLang="en-US"/>
          </a:p>
        </p:txBody>
      </p:sp>
    </p:spTree>
    <p:extLst>
      <p:ext uri="{BB962C8B-B14F-4D97-AF65-F5344CB8AC3E}">
        <p14:creationId xmlns:p14="http://schemas.microsoft.com/office/powerpoint/2010/main" val="177225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err="1"/>
              <a:t>Pcp</a:t>
            </a:r>
            <a:r>
              <a:rPr lang="zh-TW" altLang="en-US" dirty="0"/>
              <a:t>沒有考慮到效能的變動所以都沒達到</a:t>
            </a:r>
            <a:r>
              <a:rPr lang="en-US" altLang="zh-TW" dirty="0"/>
              <a:t>deadline</a:t>
            </a:r>
          </a:p>
          <a:p>
            <a:r>
              <a:rPr lang="en-US" altLang="zh-TW" dirty="0" err="1"/>
              <a:t>Rct</a:t>
            </a:r>
            <a:r>
              <a:rPr lang="zh-TW" altLang="en-US" dirty="0"/>
              <a:t>和</a:t>
            </a:r>
            <a:r>
              <a:rPr lang="en-US" altLang="zh-TW" dirty="0" err="1"/>
              <a:t>rtc</a:t>
            </a:r>
            <a:r>
              <a:rPr lang="zh-TW" altLang="en-US" dirty="0"/>
              <a:t>將一些</a:t>
            </a:r>
            <a:r>
              <a:rPr lang="en-US" altLang="zh-TW" dirty="0"/>
              <a:t>time</a:t>
            </a:r>
            <a:r>
              <a:rPr lang="zh-TW" altLang="en-US" dirty="0"/>
              <a:t>加到</a:t>
            </a:r>
            <a:r>
              <a:rPr lang="en-US" altLang="zh-TW" dirty="0" err="1"/>
              <a:t>pcp</a:t>
            </a:r>
            <a:r>
              <a:rPr lang="en-US" altLang="zh-TW" dirty="0"/>
              <a:t> deadline</a:t>
            </a:r>
            <a:r>
              <a:rPr lang="zh-TW" altLang="en-US" dirty="0"/>
              <a:t>裡</a:t>
            </a:r>
          </a:p>
        </p:txBody>
      </p:sp>
      <p:sp>
        <p:nvSpPr>
          <p:cNvPr id="4" name="投影片編號版面配置區 3"/>
          <p:cNvSpPr>
            <a:spLocks noGrp="1"/>
          </p:cNvSpPr>
          <p:nvPr>
            <p:ph type="sldNum" sz="quarter" idx="5"/>
          </p:nvPr>
        </p:nvSpPr>
        <p:spPr/>
        <p:txBody>
          <a:bodyPr/>
          <a:lstStyle/>
          <a:p>
            <a:fld id="{1FF64390-0ED7-4C75-BFE1-36BE5D3D4367}" type="slidenum">
              <a:rPr lang="zh-TW" altLang="en-US" smtClean="0"/>
              <a:t>7</a:t>
            </a:fld>
            <a:endParaRPr lang="zh-TW" altLang="en-US"/>
          </a:p>
        </p:txBody>
      </p:sp>
    </p:spTree>
    <p:extLst>
      <p:ext uri="{BB962C8B-B14F-4D97-AF65-F5344CB8AC3E}">
        <p14:creationId xmlns:p14="http://schemas.microsoft.com/office/powerpoint/2010/main" val="2240097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err="1"/>
              <a:t>Ic-pcp</a:t>
            </a:r>
            <a:r>
              <a:rPr lang="zh-TW" altLang="en-US" dirty="0"/>
              <a:t>因為都沒達到</a:t>
            </a:r>
            <a:r>
              <a:rPr lang="en-US" altLang="zh-TW" dirty="0"/>
              <a:t>deadline</a:t>
            </a:r>
            <a:r>
              <a:rPr lang="zh-TW" altLang="en-US" dirty="0"/>
              <a:t> 所以她的</a:t>
            </a:r>
            <a:r>
              <a:rPr lang="en-US" altLang="zh-TW" dirty="0"/>
              <a:t>cost</a:t>
            </a:r>
            <a:r>
              <a:rPr lang="zh-TW" altLang="en-US" dirty="0"/>
              <a:t>都是最高的</a:t>
            </a:r>
          </a:p>
        </p:txBody>
      </p:sp>
      <p:sp>
        <p:nvSpPr>
          <p:cNvPr id="4" name="投影片編號版面配置區 3"/>
          <p:cNvSpPr>
            <a:spLocks noGrp="1"/>
          </p:cNvSpPr>
          <p:nvPr>
            <p:ph type="sldNum" sz="quarter" idx="5"/>
          </p:nvPr>
        </p:nvSpPr>
        <p:spPr/>
        <p:txBody>
          <a:bodyPr/>
          <a:lstStyle/>
          <a:p>
            <a:fld id="{1FF64390-0ED7-4C75-BFE1-36BE5D3D4367}" type="slidenum">
              <a:rPr lang="zh-TW" altLang="en-US" smtClean="0"/>
              <a:t>8</a:t>
            </a:fld>
            <a:endParaRPr lang="zh-TW" altLang="en-US"/>
          </a:p>
        </p:txBody>
      </p:sp>
    </p:spTree>
    <p:extLst>
      <p:ext uri="{BB962C8B-B14F-4D97-AF65-F5344CB8AC3E}">
        <p14:creationId xmlns:p14="http://schemas.microsoft.com/office/powerpoint/2010/main" val="1883835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04ABE8-C94B-E18D-858B-D5BD0B4579DF}"/>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7CA81801-27CB-33FE-9BBB-35B4A8F852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68ADB085-0E96-5673-674A-BC4F57676851}"/>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5" name="頁尾版面配置區 4">
            <a:extLst>
              <a:ext uri="{FF2B5EF4-FFF2-40B4-BE49-F238E27FC236}">
                <a16:creationId xmlns:a16="http://schemas.microsoft.com/office/drawing/2014/main" id="{1831A456-1F52-86D4-BFE3-76ABE85BB60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3DF849C-9AC1-D660-80F3-CABBA22CD5CE}"/>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243482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80DE12D-8D14-DE93-59D0-3BFA90F41DF9}"/>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0B086A79-EF8D-9ED3-294A-0EDB04DF9101}"/>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0D790C4-7B71-165D-CED5-B5A3CC60F375}"/>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5" name="頁尾版面配置區 4">
            <a:extLst>
              <a:ext uri="{FF2B5EF4-FFF2-40B4-BE49-F238E27FC236}">
                <a16:creationId xmlns:a16="http://schemas.microsoft.com/office/drawing/2014/main" id="{01022FF6-BD27-B989-BD6E-04A8E6F7E5E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16AB840-CA5F-FE7D-F5B2-A2A94306FCD6}"/>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2530010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AEB9134E-AF1E-B42A-2102-7665CE0D6380}"/>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990DAC8B-1A34-5904-7632-9E9B2121BA8A}"/>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1E19192-D5C1-DC8D-BAE0-86BDD62952DF}"/>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5" name="頁尾版面配置區 4">
            <a:extLst>
              <a:ext uri="{FF2B5EF4-FFF2-40B4-BE49-F238E27FC236}">
                <a16:creationId xmlns:a16="http://schemas.microsoft.com/office/drawing/2014/main" id="{F9947EDF-FE6F-BF6C-D0EB-476DA14D7A2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75C11C2-33BA-4948-8EB8-C09F19D6E30F}"/>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2886665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8899BAC-4486-BEF7-ED50-76C27F54AF13}"/>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7F2E3A36-69DA-7675-1A1B-4D2E591884A1}"/>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C821D62-ACEA-785E-4FFC-8E12E75126CD}"/>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5" name="頁尾版面配置區 4">
            <a:extLst>
              <a:ext uri="{FF2B5EF4-FFF2-40B4-BE49-F238E27FC236}">
                <a16:creationId xmlns:a16="http://schemas.microsoft.com/office/drawing/2014/main" id="{4841D5E2-D6EE-E68D-93EB-CCA47810EF9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311382C-634C-3346-3E34-C9DBDEC86A59}"/>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251487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4DA36C7-53F1-0E07-AE4C-737515EF7220}"/>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7A0F2F28-0C20-E02F-D9F5-F925DC3A0B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233F3457-6D4B-1B0D-B443-1D535B4D6AA4}"/>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5" name="頁尾版面配置區 4">
            <a:extLst>
              <a:ext uri="{FF2B5EF4-FFF2-40B4-BE49-F238E27FC236}">
                <a16:creationId xmlns:a16="http://schemas.microsoft.com/office/drawing/2014/main" id="{299A57AC-C319-CF75-1669-B27D371A821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3D198BE-D8B1-8E13-013A-C67E3615DDB4}"/>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291309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91C669-6150-BD36-BB37-4BEF5D5EBF5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3063AE35-8B3A-D343-2183-BAB81EFC27CE}"/>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50271FDD-84FF-945B-DE66-2BCCF0B2DCF2}"/>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942860B6-9AB1-02DB-31C2-8D48D592E298}"/>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6" name="頁尾版面配置區 5">
            <a:extLst>
              <a:ext uri="{FF2B5EF4-FFF2-40B4-BE49-F238E27FC236}">
                <a16:creationId xmlns:a16="http://schemas.microsoft.com/office/drawing/2014/main" id="{FE995E2A-3CD8-8A87-DC71-C38BF7D4A07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132CE0F6-D5BF-132D-C7DF-40A33A4BBF24}"/>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774628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C4C8182-EBB8-EE7D-8C08-A13FEBAE9C5E}"/>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08CEE536-50FA-581D-B2BE-81FD97BA96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A2F668FA-86CB-DA15-AB1A-E311480B8067}"/>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85881DE1-F36F-92A4-FC1C-8AEA2099AA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B32B3EA3-970C-61D2-A1B8-E1EDEE49C775}"/>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396277DE-52AE-290B-5D6D-2B1FBCEC6DA4}"/>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8" name="頁尾版面配置區 7">
            <a:extLst>
              <a:ext uri="{FF2B5EF4-FFF2-40B4-BE49-F238E27FC236}">
                <a16:creationId xmlns:a16="http://schemas.microsoft.com/office/drawing/2014/main" id="{59E9EE01-71CA-9575-4F3B-5E4014D35FE2}"/>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BA9CFD94-812A-F5B7-A452-671C0AE9E59F}"/>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377704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B4B7F7-64B8-FFE6-EA23-1CA37B4DAA55}"/>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4F139E3A-2C6B-C838-82DD-2046F3CB9E37}"/>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4" name="頁尾版面配置區 3">
            <a:extLst>
              <a:ext uri="{FF2B5EF4-FFF2-40B4-BE49-F238E27FC236}">
                <a16:creationId xmlns:a16="http://schemas.microsoft.com/office/drawing/2014/main" id="{98A57213-0BE3-60B7-E7B6-8C1ECA997C52}"/>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3B1CA4A1-5503-DFDB-78CE-BB6301F635B5}"/>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1416995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390E34BB-6EB1-BAD1-FC6D-EE971E88AAF6}"/>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3" name="頁尾版面配置區 2">
            <a:extLst>
              <a:ext uri="{FF2B5EF4-FFF2-40B4-BE49-F238E27FC236}">
                <a16:creationId xmlns:a16="http://schemas.microsoft.com/office/drawing/2014/main" id="{4E6D17BE-E03F-39BD-6867-426E8BA17001}"/>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E6860872-9876-819D-901A-979413381FFA}"/>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3935264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9F21EDC-93FA-CEEC-2DC0-296C8A5DF63A}"/>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1E4966D3-0321-9530-3BBE-6A172CD7E2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E853AC8E-357E-B12C-959A-68FC689CBF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03921B7E-E740-F038-426B-5A80531C4364}"/>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6" name="頁尾版面配置區 5">
            <a:extLst>
              <a:ext uri="{FF2B5EF4-FFF2-40B4-BE49-F238E27FC236}">
                <a16:creationId xmlns:a16="http://schemas.microsoft.com/office/drawing/2014/main" id="{2499217B-E73E-A066-AFAB-3DB571E2F13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2773783-7C44-3528-705C-820CBFB9237A}"/>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277087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2305790-6942-CB7A-4284-94709472C622}"/>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942F9CDC-8A00-5D70-4208-2928A6442F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439506B2-7081-438F-73C0-5F19382500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84FB9D4E-3F43-D3BC-24A8-B5EA2B4379ED}"/>
              </a:ext>
            </a:extLst>
          </p:cNvPr>
          <p:cNvSpPr>
            <a:spLocks noGrp="1"/>
          </p:cNvSpPr>
          <p:nvPr>
            <p:ph type="dt" sz="half" idx="10"/>
          </p:nvPr>
        </p:nvSpPr>
        <p:spPr/>
        <p:txBody>
          <a:bodyPr/>
          <a:lstStyle/>
          <a:p>
            <a:fld id="{CC033F32-0F6C-4691-9822-F43EC9D63E1A}" type="datetimeFigureOut">
              <a:rPr lang="zh-TW" altLang="en-US" smtClean="0"/>
              <a:t>2022/7/26</a:t>
            </a:fld>
            <a:endParaRPr lang="zh-TW" altLang="en-US"/>
          </a:p>
        </p:txBody>
      </p:sp>
      <p:sp>
        <p:nvSpPr>
          <p:cNvPr id="6" name="頁尾版面配置區 5">
            <a:extLst>
              <a:ext uri="{FF2B5EF4-FFF2-40B4-BE49-F238E27FC236}">
                <a16:creationId xmlns:a16="http://schemas.microsoft.com/office/drawing/2014/main" id="{B72AE023-8F09-3BE0-F98C-7478FB829015}"/>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AA4E2CE-60C0-A2D3-7563-D84C7AD366F7}"/>
              </a:ext>
            </a:extLst>
          </p:cNvPr>
          <p:cNvSpPr>
            <a:spLocks noGrp="1"/>
          </p:cNvSpPr>
          <p:nvPr>
            <p:ph type="sldNum" sz="quarter" idx="12"/>
          </p:nvPr>
        </p:nvSpPr>
        <p:spPr/>
        <p:txBody>
          <a:body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259191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01C5B211-6D25-144F-AF56-36672E6CFB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2C0595F-6EF9-4A8A-CE24-F423A32581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6073B7A-3877-B4D7-EC9E-AD672F2068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33F32-0F6C-4691-9822-F43EC9D63E1A}" type="datetimeFigureOut">
              <a:rPr lang="zh-TW" altLang="en-US" smtClean="0"/>
              <a:t>2022/7/26</a:t>
            </a:fld>
            <a:endParaRPr lang="zh-TW" altLang="en-US"/>
          </a:p>
        </p:txBody>
      </p:sp>
      <p:sp>
        <p:nvSpPr>
          <p:cNvPr id="5" name="頁尾版面配置區 4">
            <a:extLst>
              <a:ext uri="{FF2B5EF4-FFF2-40B4-BE49-F238E27FC236}">
                <a16:creationId xmlns:a16="http://schemas.microsoft.com/office/drawing/2014/main" id="{1A50C37F-EF86-75C0-3D9C-8A5C9D823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03F84A5E-DB06-195D-E20D-1A9F0FEE11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1DDDBD-C5B1-411B-AB10-6930BC639719}" type="slidenum">
              <a:rPr lang="zh-TW" altLang="en-US" smtClean="0"/>
              <a:t>‹#›</a:t>
            </a:fld>
            <a:endParaRPr lang="zh-TW" altLang="en-US"/>
          </a:p>
        </p:txBody>
      </p:sp>
    </p:spTree>
    <p:extLst>
      <p:ext uri="{BB962C8B-B14F-4D97-AF65-F5344CB8AC3E}">
        <p14:creationId xmlns:p14="http://schemas.microsoft.com/office/powerpoint/2010/main" val="3528470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7390EC-3505-4614-AC8B-E5220F3B9165}"/>
              </a:ext>
            </a:extLst>
          </p:cNvPr>
          <p:cNvSpPr>
            <a:spLocks noGrp="1"/>
          </p:cNvSpPr>
          <p:nvPr>
            <p:ph type="ctrTitle"/>
          </p:nvPr>
        </p:nvSpPr>
        <p:spPr/>
        <p:txBody>
          <a:bodyPr>
            <a:noAutofit/>
          </a:bodyPr>
          <a:lstStyle/>
          <a:p>
            <a:r>
              <a:rPr lang="en-US" altLang="zh-TW" sz="4400" dirty="0">
                <a:latin typeface="Times New Roman" panose="02020603050405020304" pitchFamily="18" charset="0"/>
                <a:cs typeface="Times New Roman" panose="02020603050405020304" pitchFamily="18" charset="0"/>
              </a:rPr>
              <a:t>A Cost-Effective Deadline-Constrained Dynamic Scheduling Algorithm for Scientific Workflows in a Cloud Environment</a:t>
            </a:r>
            <a:endParaRPr lang="zh-TW" altLang="en-US" sz="44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6C88D9F7-F986-E365-FDC2-C6659A6332D8}"/>
              </a:ext>
            </a:extLst>
          </p:cNvPr>
          <p:cNvSpPr>
            <a:spLocks noGrp="1"/>
          </p:cNvSpPr>
          <p:nvPr>
            <p:ph type="subTitle" idx="1"/>
          </p:nvPr>
        </p:nvSpPr>
        <p:spPr/>
        <p:txBody>
          <a:bodyPr/>
          <a:lstStyle/>
          <a:p>
            <a:r>
              <a:rPr lang="en-US" altLang="zh-TW" dirty="0">
                <a:latin typeface="Times New Roman" panose="02020603050405020304" pitchFamily="18" charset="0"/>
                <a:cs typeface="Times New Roman" panose="02020603050405020304" pitchFamily="18" charset="0"/>
              </a:rPr>
              <a:t>Jyoti </a:t>
            </a:r>
            <a:r>
              <a:rPr lang="en-US" altLang="zh-TW" dirty="0" err="1">
                <a:latin typeface="Times New Roman" panose="02020603050405020304" pitchFamily="18" charset="0"/>
                <a:cs typeface="Times New Roman" panose="02020603050405020304" pitchFamily="18" charset="0"/>
              </a:rPr>
              <a:t>Sahni</a:t>
            </a:r>
            <a:r>
              <a:rPr lang="en-US" altLang="zh-TW" dirty="0">
                <a:latin typeface="Times New Roman" panose="02020603050405020304" pitchFamily="18" charset="0"/>
                <a:cs typeface="Times New Roman" panose="02020603050405020304" pitchFamily="18" charset="0"/>
              </a:rPr>
              <a:t> and Deo Prakash Vidyarthi</a:t>
            </a:r>
          </a:p>
          <a:p>
            <a:r>
              <a:rPr lang="en-US" altLang="zh-TW" sz="2400" dirty="0">
                <a:latin typeface="Times New Roman" panose="02020603050405020304" pitchFamily="18" charset="0"/>
                <a:cs typeface="Times New Roman" panose="02020603050405020304" pitchFamily="18" charset="0"/>
              </a:rPr>
              <a:t>IEEE Transactions on Cloud Computing, Vol. 6, no. 1, pp.</a:t>
            </a:r>
            <a:r>
              <a:rPr lang="zh-TW" altLang="en-US" b="1" i="0" dirty="0">
                <a:solidFill>
                  <a:srgbClr val="333333"/>
                </a:solidFill>
                <a:effectLst/>
                <a:latin typeface="Times New Roman" panose="02020603050405020304" pitchFamily="18" charset="0"/>
                <a:cs typeface="Times New Roman" panose="02020603050405020304" pitchFamily="18" charset="0"/>
              </a:rPr>
              <a:t> </a:t>
            </a:r>
            <a:r>
              <a:rPr lang="en-US" altLang="zh-TW" b="0" i="0" dirty="0">
                <a:solidFill>
                  <a:srgbClr val="333333"/>
                </a:solidFill>
                <a:effectLst/>
                <a:latin typeface="Times New Roman" panose="02020603050405020304" pitchFamily="18" charset="0"/>
                <a:cs typeface="Times New Roman" panose="02020603050405020304" pitchFamily="18" charset="0"/>
              </a:rPr>
              <a:t>2- 18,</a:t>
            </a:r>
            <a:r>
              <a:rPr lang="en-US" altLang="zh-TW" sz="2400" dirty="0">
                <a:latin typeface="Times New Roman" panose="02020603050405020304" pitchFamily="18" charset="0"/>
                <a:cs typeface="Times New Roman" panose="02020603050405020304" pitchFamily="18" charset="0"/>
              </a:rPr>
              <a:t> Jan.- March, 1, 2018</a:t>
            </a:r>
            <a:endParaRPr lang="zh-TW" altLang="en-US" dirty="0">
              <a:latin typeface="Times New Roman" panose="02020603050405020304" pitchFamily="18" charset="0"/>
              <a:cs typeface="Times New Roman" panose="02020603050405020304" pitchFamily="18" charset="0"/>
            </a:endParaRPr>
          </a:p>
        </p:txBody>
      </p:sp>
      <p:sp>
        <p:nvSpPr>
          <p:cNvPr id="4" name="文字方塊 3">
            <a:extLst>
              <a:ext uri="{FF2B5EF4-FFF2-40B4-BE49-F238E27FC236}">
                <a16:creationId xmlns:a16="http://schemas.microsoft.com/office/drawing/2014/main" id="{B0B04478-59CB-DCC3-9EC8-DF5AE437110D}"/>
              </a:ext>
            </a:extLst>
          </p:cNvPr>
          <p:cNvSpPr txBox="1"/>
          <p:nvPr/>
        </p:nvSpPr>
        <p:spPr>
          <a:xfrm>
            <a:off x="8489576" y="5531224"/>
            <a:ext cx="3397624" cy="646331"/>
          </a:xfrm>
          <a:prstGeom prst="rect">
            <a:avLst/>
          </a:prstGeom>
          <a:noFill/>
        </p:spPr>
        <p:txBody>
          <a:bodyPr wrap="square" rtlCol="0">
            <a:spAutoFit/>
          </a:bodyPr>
          <a:lstStyle/>
          <a:p>
            <a:pPr rtl="0">
              <a:spcBef>
                <a:spcPts val="0"/>
              </a:spcBef>
              <a:spcAft>
                <a:spcPts val="0"/>
              </a:spcAft>
            </a:pP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Presenter: </a:t>
            </a:r>
            <a:r>
              <a:rPr lang="en-US" altLang="zh-TW" sz="1800" b="0" i="0" u="none" strike="noStrike" dirty="0" err="1">
                <a:solidFill>
                  <a:srgbClr val="000000"/>
                </a:solidFill>
                <a:effectLst/>
                <a:latin typeface="Times New Roman" panose="02020603050405020304" pitchFamily="18" charset="0"/>
                <a:cs typeface="Times New Roman" panose="02020603050405020304" pitchFamily="18" charset="0"/>
              </a:rPr>
              <a:t>Chih-Hsuan</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 </a:t>
            </a:r>
            <a:r>
              <a:rPr lang="en-US" altLang="zh-TW" sz="1800" b="0" i="0" u="none" strike="noStrike" dirty="0" err="1">
                <a:solidFill>
                  <a:srgbClr val="000000"/>
                </a:solidFill>
                <a:effectLst/>
                <a:latin typeface="Times New Roman" panose="02020603050405020304" pitchFamily="18" charset="0"/>
                <a:cs typeface="Times New Roman" panose="02020603050405020304" pitchFamily="18" charset="0"/>
              </a:rPr>
              <a:t>Chien</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a:t>
            </a:r>
            <a:endParaRPr lang="en-US" altLang="zh-TW" b="0" dirty="0">
              <a:effectLst/>
              <a:latin typeface="Times New Roman" panose="02020603050405020304" pitchFamily="18" charset="0"/>
              <a:cs typeface="Times New Roman" panose="02020603050405020304" pitchFamily="18" charset="0"/>
            </a:endParaRPr>
          </a:p>
          <a:p>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Date: July </a:t>
            </a:r>
            <a:r>
              <a:rPr lang="en-US" altLang="zh-TW" dirty="0">
                <a:solidFill>
                  <a:srgbClr val="000000"/>
                </a:solidFill>
                <a:latin typeface="Times New Roman" panose="02020603050405020304" pitchFamily="18" charset="0"/>
                <a:cs typeface="Times New Roman" panose="02020603050405020304" pitchFamily="18" charset="0"/>
              </a:rPr>
              <a:t>26</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 2022</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5021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AA023B-D9C9-363E-0730-DE94BC6B2AD2}"/>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 (1/2)</a:t>
            </a:r>
            <a:endParaRPr lang="zh-TW" altLang="en-US" dirty="0"/>
          </a:p>
        </p:txBody>
      </p:sp>
      <p:sp>
        <p:nvSpPr>
          <p:cNvPr id="3" name="內容版面配置區 2">
            <a:extLst>
              <a:ext uri="{FF2B5EF4-FFF2-40B4-BE49-F238E27FC236}">
                <a16:creationId xmlns:a16="http://schemas.microsoft.com/office/drawing/2014/main" id="{AD20B566-6CC0-DA0E-6E4E-CF625178FFC2}"/>
              </a:ext>
            </a:extLst>
          </p:cNvPr>
          <p:cNvSpPr>
            <a:spLocks noGrp="1"/>
          </p:cNvSpPr>
          <p:nvPr>
            <p:ph idx="1"/>
          </p:nvPr>
        </p:nvSpPr>
        <p:spPr/>
        <p:txBody>
          <a:bodyPr>
            <a:noAutofit/>
          </a:bodyPr>
          <a:lstStyle/>
          <a:p>
            <a:r>
              <a:rPr lang="en-US" altLang="zh-TW" dirty="0">
                <a:latin typeface="Times New Roman" panose="02020603050405020304" pitchFamily="18" charset="0"/>
                <a:cs typeface="Times New Roman" panose="02020603050405020304" pitchFamily="18" charset="0"/>
              </a:rPr>
              <a:t>Cloud computing, a distributed computing paradigm, enables delivery of IT resources over the Internet and follows the pay-as-you-go billing model. Workflow scheduling is one of the most challenging problems in cloud computing. Although, workflow scheduling on distributed systems like grids and clusters have been extensively studied, however, these solutions are not viable for a cloud environment. It is because, a cloud environment differs from other distributed environment in two major ways: on-demand resource provisioning and pay-as-you-go pricing model. Thus, to achieve the true benefits of workflow orchestration onto cloud resources novel approaches that can capitalize the advantages and address the challenges specific to a cloud environment needs to be developed. </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1739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36979C-CA4D-7A66-7CD0-EADF8C546F7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 (2/2)</a:t>
            </a:r>
            <a:endParaRPr lang="zh-TW" altLang="en-US" dirty="0"/>
          </a:p>
        </p:txBody>
      </p:sp>
      <p:sp>
        <p:nvSpPr>
          <p:cNvPr id="3" name="內容版面配置區 2">
            <a:extLst>
              <a:ext uri="{FF2B5EF4-FFF2-40B4-BE49-F238E27FC236}">
                <a16:creationId xmlns:a16="http://schemas.microsoft.com/office/drawing/2014/main" id="{15458660-DDC9-CFEA-36B1-2389DF33C0E3}"/>
              </a:ext>
            </a:extLst>
          </p:cNvPr>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This work proposes a dynamic cost-effective deadline-constrained heuristic algorithm for scheduling a scientific workflow in a public cloud. The proposed technique aims to exploit the advantages offered by cloud computing while taking into account the virtual machine (VM) performance variability and instance acquisition delay to identify a just-in-time schedule of a deadline constrained scientific workflow at lesser costs. Performance evaluation on some well-known scientific workflows exhibit that the proposed algorithm delivers better performance in comparison to the current state-of-the-art heuristics.</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0997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9D3EA1E-5BD6-8D93-203B-615D23F42981}"/>
              </a:ext>
            </a:extLst>
          </p:cNvPr>
          <p:cNvSpPr>
            <a:spLocks noGrp="1"/>
          </p:cNvSpPr>
          <p:nvPr>
            <p:ph type="title"/>
          </p:nvPr>
        </p:nvSpPr>
        <p:spPr/>
        <p:txBody>
          <a:bodyPr/>
          <a:lstStyle/>
          <a:p>
            <a:r>
              <a:rPr lang="en-US" altLang="zh-TW" dirty="0"/>
              <a:t>Preprocess</a:t>
            </a:r>
            <a:endParaRPr lang="zh-TW" altLang="en-US" dirty="0"/>
          </a:p>
        </p:txBody>
      </p:sp>
      <p:sp>
        <p:nvSpPr>
          <p:cNvPr id="7" name="內容版面配置區 6">
            <a:extLst>
              <a:ext uri="{FF2B5EF4-FFF2-40B4-BE49-F238E27FC236}">
                <a16:creationId xmlns:a16="http://schemas.microsoft.com/office/drawing/2014/main" id="{3CE31E1A-22BF-912A-8C97-73B403DB7072}"/>
              </a:ext>
            </a:extLst>
          </p:cNvPr>
          <p:cNvSpPr>
            <a:spLocks noGrp="1"/>
          </p:cNvSpPr>
          <p:nvPr>
            <p:ph idx="1"/>
          </p:nvPr>
        </p:nvSpPr>
        <p:spPr/>
        <p:txBody>
          <a:bodyPr/>
          <a:lstStyle/>
          <a:p>
            <a:endParaRPr lang="zh-TW" altLang="en-US" dirty="0"/>
          </a:p>
        </p:txBody>
      </p:sp>
      <p:pic>
        <p:nvPicPr>
          <p:cNvPr id="9" name="圖片 8">
            <a:extLst>
              <a:ext uri="{FF2B5EF4-FFF2-40B4-BE49-F238E27FC236}">
                <a16:creationId xmlns:a16="http://schemas.microsoft.com/office/drawing/2014/main" id="{79CB64D2-48A5-C458-BB0E-18580782568E}"/>
              </a:ext>
            </a:extLst>
          </p:cNvPr>
          <p:cNvPicPr>
            <a:picLocks noChangeAspect="1"/>
          </p:cNvPicPr>
          <p:nvPr/>
        </p:nvPicPr>
        <p:blipFill>
          <a:blip r:embed="rId2"/>
          <a:stretch>
            <a:fillRect/>
          </a:stretch>
        </p:blipFill>
        <p:spPr>
          <a:xfrm>
            <a:off x="838200" y="2609848"/>
            <a:ext cx="5126986" cy="2782891"/>
          </a:xfrm>
          <a:prstGeom prst="rect">
            <a:avLst/>
          </a:prstGeom>
        </p:spPr>
      </p:pic>
      <p:pic>
        <p:nvPicPr>
          <p:cNvPr id="11" name="圖片 10">
            <a:extLst>
              <a:ext uri="{FF2B5EF4-FFF2-40B4-BE49-F238E27FC236}">
                <a16:creationId xmlns:a16="http://schemas.microsoft.com/office/drawing/2014/main" id="{1CEF70E8-C5AB-7061-7DA3-1F5973CEBE93}"/>
              </a:ext>
            </a:extLst>
          </p:cNvPr>
          <p:cNvPicPr>
            <a:picLocks noChangeAspect="1"/>
          </p:cNvPicPr>
          <p:nvPr/>
        </p:nvPicPr>
        <p:blipFill>
          <a:blip r:embed="rId3"/>
          <a:stretch>
            <a:fillRect/>
          </a:stretch>
        </p:blipFill>
        <p:spPr>
          <a:xfrm>
            <a:off x="6578701" y="2504718"/>
            <a:ext cx="5029473" cy="2993149"/>
          </a:xfrm>
          <a:prstGeom prst="rect">
            <a:avLst/>
          </a:prstGeom>
        </p:spPr>
      </p:pic>
    </p:spTree>
    <p:extLst>
      <p:ext uri="{BB962C8B-B14F-4D97-AF65-F5344CB8AC3E}">
        <p14:creationId xmlns:p14="http://schemas.microsoft.com/office/powerpoint/2010/main" val="2849845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20B3EC-5321-FDCB-BF44-58D55864E357}"/>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0B64EF62-0ABE-2580-2365-2DFF0400C350}"/>
              </a:ext>
            </a:extLst>
          </p:cNvPr>
          <p:cNvPicPr>
            <a:picLocks noGrp="1" noChangeAspect="1"/>
          </p:cNvPicPr>
          <p:nvPr>
            <p:ph idx="1"/>
          </p:nvPr>
        </p:nvPicPr>
        <p:blipFill>
          <a:blip r:embed="rId2"/>
          <a:stretch>
            <a:fillRect/>
          </a:stretch>
        </p:blipFill>
        <p:spPr>
          <a:xfrm>
            <a:off x="171450" y="0"/>
            <a:ext cx="3648075" cy="2203606"/>
          </a:xfrm>
        </p:spPr>
      </p:pic>
      <p:pic>
        <p:nvPicPr>
          <p:cNvPr id="7" name="圖片 6">
            <a:extLst>
              <a:ext uri="{FF2B5EF4-FFF2-40B4-BE49-F238E27FC236}">
                <a16:creationId xmlns:a16="http://schemas.microsoft.com/office/drawing/2014/main" id="{629DB65B-8034-60C4-02C4-FEB2CD8228F4}"/>
              </a:ext>
            </a:extLst>
          </p:cNvPr>
          <p:cNvPicPr>
            <a:picLocks noChangeAspect="1"/>
          </p:cNvPicPr>
          <p:nvPr/>
        </p:nvPicPr>
        <p:blipFill>
          <a:blip r:embed="rId3"/>
          <a:stretch>
            <a:fillRect/>
          </a:stretch>
        </p:blipFill>
        <p:spPr>
          <a:xfrm>
            <a:off x="0" y="4767342"/>
            <a:ext cx="5995793" cy="1954282"/>
          </a:xfrm>
          <a:prstGeom prst="rect">
            <a:avLst/>
          </a:prstGeom>
        </p:spPr>
      </p:pic>
      <p:pic>
        <p:nvPicPr>
          <p:cNvPr id="11" name="圖片 10">
            <a:extLst>
              <a:ext uri="{FF2B5EF4-FFF2-40B4-BE49-F238E27FC236}">
                <a16:creationId xmlns:a16="http://schemas.microsoft.com/office/drawing/2014/main" id="{7424D962-4D13-9AA2-0053-34397A751CAA}"/>
              </a:ext>
            </a:extLst>
          </p:cNvPr>
          <p:cNvPicPr>
            <a:picLocks noChangeAspect="1"/>
          </p:cNvPicPr>
          <p:nvPr/>
        </p:nvPicPr>
        <p:blipFill>
          <a:blip r:embed="rId4"/>
          <a:stretch>
            <a:fillRect/>
          </a:stretch>
        </p:blipFill>
        <p:spPr>
          <a:xfrm>
            <a:off x="6924330" y="204587"/>
            <a:ext cx="4934639" cy="1438476"/>
          </a:xfrm>
          <a:prstGeom prst="rect">
            <a:avLst/>
          </a:prstGeom>
        </p:spPr>
      </p:pic>
      <p:pic>
        <p:nvPicPr>
          <p:cNvPr id="13" name="圖片 12">
            <a:extLst>
              <a:ext uri="{FF2B5EF4-FFF2-40B4-BE49-F238E27FC236}">
                <a16:creationId xmlns:a16="http://schemas.microsoft.com/office/drawing/2014/main" id="{B3F7C018-BA90-2F4F-8B02-A78E67C3980A}"/>
              </a:ext>
            </a:extLst>
          </p:cNvPr>
          <p:cNvPicPr>
            <a:picLocks noChangeAspect="1"/>
          </p:cNvPicPr>
          <p:nvPr/>
        </p:nvPicPr>
        <p:blipFill>
          <a:blip r:embed="rId5"/>
          <a:stretch>
            <a:fillRect/>
          </a:stretch>
        </p:blipFill>
        <p:spPr>
          <a:xfrm>
            <a:off x="6924329" y="1803601"/>
            <a:ext cx="4934639" cy="2019582"/>
          </a:xfrm>
          <a:prstGeom prst="rect">
            <a:avLst/>
          </a:prstGeom>
        </p:spPr>
      </p:pic>
      <p:pic>
        <p:nvPicPr>
          <p:cNvPr id="15" name="圖片 14">
            <a:extLst>
              <a:ext uri="{FF2B5EF4-FFF2-40B4-BE49-F238E27FC236}">
                <a16:creationId xmlns:a16="http://schemas.microsoft.com/office/drawing/2014/main" id="{C464F921-353A-1C16-3927-B3B4B409E611}"/>
              </a:ext>
            </a:extLst>
          </p:cNvPr>
          <p:cNvPicPr>
            <a:picLocks noChangeAspect="1"/>
          </p:cNvPicPr>
          <p:nvPr/>
        </p:nvPicPr>
        <p:blipFill>
          <a:blip r:embed="rId6"/>
          <a:stretch>
            <a:fillRect/>
          </a:stretch>
        </p:blipFill>
        <p:spPr>
          <a:xfrm>
            <a:off x="6924329" y="3986826"/>
            <a:ext cx="4925112" cy="2143424"/>
          </a:xfrm>
          <a:prstGeom prst="rect">
            <a:avLst/>
          </a:prstGeom>
        </p:spPr>
      </p:pic>
      <p:sp>
        <p:nvSpPr>
          <p:cNvPr id="3" name="文字方塊 2">
            <a:extLst>
              <a:ext uri="{FF2B5EF4-FFF2-40B4-BE49-F238E27FC236}">
                <a16:creationId xmlns:a16="http://schemas.microsoft.com/office/drawing/2014/main" id="{07A791D5-5D8B-A2B0-C735-CF4D9A424A0E}"/>
              </a:ext>
            </a:extLst>
          </p:cNvPr>
          <p:cNvSpPr txBox="1"/>
          <p:nvPr/>
        </p:nvSpPr>
        <p:spPr>
          <a:xfrm>
            <a:off x="4295163" y="204587"/>
            <a:ext cx="2340529" cy="369332"/>
          </a:xfrm>
          <a:prstGeom prst="rect">
            <a:avLst/>
          </a:prstGeom>
          <a:noFill/>
        </p:spPr>
        <p:txBody>
          <a:bodyPr wrap="square" rtlCol="0">
            <a:spAutoFit/>
          </a:bodyPr>
          <a:lstStyle/>
          <a:p>
            <a:r>
              <a:rPr lang="en-US" altLang="zh-TW" dirty="0"/>
              <a:t>VM </a:t>
            </a:r>
            <a:r>
              <a:rPr lang="en-US" altLang="zh-TW" dirty="0" err="1"/>
              <a:t>boottime</a:t>
            </a:r>
            <a:r>
              <a:rPr lang="en-US" altLang="zh-TW" dirty="0"/>
              <a:t>=1</a:t>
            </a:r>
            <a:endParaRPr lang="zh-TW" altLang="en-US" dirty="0"/>
          </a:p>
        </p:txBody>
      </p:sp>
      <p:pic>
        <p:nvPicPr>
          <p:cNvPr id="8" name="圖片 7">
            <a:extLst>
              <a:ext uri="{FF2B5EF4-FFF2-40B4-BE49-F238E27FC236}">
                <a16:creationId xmlns:a16="http://schemas.microsoft.com/office/drawing/2014/main" id="{394C29EA-BDAD-2FB0-EC39-CBC2F90F1A38}"/>
              </a:ext>
            </a:extLst>
          </p:cNvPr>
          <p:cNvPicPr>
            <a:picLocks noChangeAspect="1"/>
          </p:cNvPicPr>
          <p:nvPr/>
        </p:nvPicPr>
        <p:blipFill>
          <a:blip r:embed="rId7"/>
          <a:stretch>
            <a:fillRect/>
          </a:stretch>
        </p:blipFill>
        <p:spPr>
          <a:xfrm>
            <a:off x="-89011" y="2903259"/>
            <a:ext cx="4236468" cy="1535719"/>
          </a:xfrm>
          <a:prstGeom prst="rect">
            <a:avLst/>
          </a:prstGeom>
        </p:spPr>
      </p:pic>
      <p:pic>
        <p:nvPicPr>
          <p:cNvPr id="12" name="圖片 11">
            <a:extLst>
              <a:ext uri="{FF2B5EF4-FFF2-40B4-BE49-F238E27FC236}">
                <a16:creationId xmlns:a16="http://schemas.microsoft.com/office/drawing/2014/main" id="{59F78F36-6391-6BBE-4372-0DB6B2CCC208}"/>
              </a:ext>
            </a:extLst>
          </p:cNvPr>
          <p:cNvPicPr>
            <a:picLocks noChangeAspect="1"/>
          </p:cNvPicPr>
          <p:nvPr/>
        </p:nvPicPr>
        <p:blipFill>
          <a:blip r:embed="rId8"/>
          <a:stretch>
            <a:fillRect/>
          </a:stretch>
        </p:blipFill>
        <p:spPr>
          <a:xfrm>
            <a:off x="4092391" y="2903259"/>
            <a:ext cx="2887004" cy="1589263"/>
          </a:xfrm>
          <a:prstGeom prst="rect">
            <a:avLst/>
          </a:prstGeom>
        </p:spPr>
      </p:pic>
    </p:spTree>
    <p:extLst>
      <p:ext uri="{BB962C8B-B14F-4D97-AF65-F5344CB8AC3E}">
        <p14:creationId xmlns:p14="http://schemas.microsoft.com/office/powerpoint/2010/main" val="2036566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FF1AE2D-74F9-C2C0-668B-735385DA1AD4}"/>
              </a:ext>
            </a:extLst>
          </p:cNvPr>
          <p:cNvSpPr>
            <a:spLocks noGrp="1"/>
          </p:cNvSpPr>
          <p:nvPr>
            <p:ph type="title"/>
          </p:nvPr>
        </p:nvSpPr>
        <p:spPr/>
        <p:txBody>
          <a:bodyPr/>
          <a:lstStyle/>
          <a:p>
            <a:endParaRPr lang="zh-TW" altLang="en-US" dirty="0"/>
          </a:p>
        </p:txBody>
      </p:sp>
      <p:pic>
        <p:nvPicPr>
          <p:cNvPr id="5" name="圖片 4">
            <a:extLst>
              <a:ext uri="{FF2B5EF4-FFF2-40B4-BE49-F238E27FC236}">
                <a16:creationId xmlns:a16="http://schemas.microsoft.com/office/drawing/2014/main" id="{C5CAAE42-7936-7614-426F-1B13CA5FDC9B}"/>
              </a:ext>
            </a:extLst>
          </p:cNvPr>
          <p:cNvPicPr>
            <a:picLocks noChangeAspect="1"/>
          </p:cNvPicPr>
          <p:nvPr/>
        </p:nvPicPr>
        <p:blipFill>
          <a:blip r:embed="rId2"/>
          <a:stretch>
            <a:fillRect/>
          </a:stretch>
        </p:blipFill>
        <p:spPr>
          <a:xfrm>
            <a:off x="5766178" y="180975"/>
            <a:ext cx="5894330" cy="2474022"/>
          </a:xfrm>
          <a:prstGeom prst="rect">
            <a:avLst/>
          </a:prstGeom>
        </p:spPr>
      </p:pic>
      <p:pic>
        <p:nvPicPr>
          <p:cNvPr id="10" name="圖片 9">
            <a:extLst>
              <a:ext uri="{FF2B5EF4-FFF2-40B4-BE49-F238E27FC236}">
                <a16:creationId xmlns:a16="http://schemas.microsoft.com/office/drawing/2014/main" id="{D22C0D9A-2453-1B42-DE69-6D95ABB04BEB}"/>
              </a:ext>
            </a:extLst>
          </p:cNvPr>
          <p:cNvPicPr>
            <a:picLocks noChangeAspect="1"/>
          </p:cNvPicPr>
          <p:nvPr/>
        </p:nvPicPr>
        <p:blipFill>
          <a:blip r:embed="rId3"/>
          <a:stretch>
            <a:fillRect/>
          </a:stretch>
        </p:blipFill>
        <p:spPr>
          <a:xfrm>
            <a:off x="16497" y="4627493"/>
            <a:ext cx="5995793" cy="1954282"/>
          </a:xfrm>
          <a:prstGeom prst="rect">
            <a:avLst/>
          </a:prstGeom>
        </p:spPr>
      </p:pic>
      <p:pic>
        <p:nvPicPr>
          <p:cNvPr id="11" name="內容版面配置區 4">
            <a:extLst>
              <a:ext uri="{FF2B5EF4-FFF2-40B4-BE49-F238E27FC236}">
                <a16:creationId xmlns:a16="http://schemas.microsoft.com/office/drawing/2014/main" id="{8867DCC6-F9AD-DC95-D646-FB8E12CF4716}"/>
              </a:ext>
            </a:extLst>
          </p:cNvPr>
          <p:cNvPicPr>
            <a:picLocks noGrp="1" noChangeAspect="1"/>
          </p:cNvPicPr>
          <p:nvPr>
            <p:ph idx="1"/>
          </p:nvPr>
        </p:nvPicPr>
        <p:blipFill>
          <a:blip r:embed="rId4"/>
          <a:stretch>
            <a:fillRect/>
          </a:stretch>
        </p:blipFill>
        <p:spPr>
          <a:xfrm>
            <a:off x="319604" y="117923"/>
            <a:ext cx="4095750" cy="2474022"/>
          </a:xfrm>
        </p:spPr>
      </p:pic>
      <p:pic>
        <p:nvPicPr>
          <p:cNvPr id="12" name="圖片 11">
            <a:extLst>
              <a:ext uri="{FF2B5EF4-FFF2-40B4-BE49-F238E27FC236}">
                <a16:creationId xmlns:a16="http://schemas.microsoft.com/office/drawing/2014/main" id="{DA30990B-F92C-1151-88D5-0AE0D2324199}"/>
              </a:ext>
            </a:extLst>
          </p:cNvPr>
          <p:cNvPicPr>
            <a:picLocks noChangeAspect="1"/>
          </p:cNvPicPr>
          <p:nvPr/>
        </p:nvPicPr>
        <p:blipFill>
          <a:blip r:embed="rId5"/>
          <a:stretch>
            <a:fillRect/>
          </a:stretch>
        </p:blipFill>
        <p:spPr>
          <a:xfrm>
            <a:off x="68346" y="2659413"/>
            <a:ext cx="5140963" cy="1863599"/>
          </a:xfrm>
          <a:prstGeom prst="rect">
            <a:avLst/>
          </a:prstGeom>
        </p:spPr>
      </p:pic>
      <p:pic>
        <p:nvPicPr>
          <p:cNvPr id="13" name="內容版面配置區 12">
            <a:extLst>
              <a:ext uri="{FF2B5EF4-FFF2-40B4-BE49-F238E27FC236}">
                <a16:creationId xmlns:a16="http://schemas.microsoft.com/office/drawing/2014/main" id="{2A7C5B65-12C1-85B0-F261-DF199FE29F31}"/>
              </a:ext>
            </a:extLst>
          </p:cNvPr>
          <p:cNvPicPr>
            <a:picLocks noGrp="1" noChangeAspect="1"/>
          </p:cNvPicPr>
          <p:nvPr>
            <p:ph idx="1"/>
          </p:nvPr>
        </p:nvPicPr>
        <p:blipFill>
          <a:blip r:embed="rId6"/>
          <a:stretch>
            <a:fillRect/>
          </a:stretch>
        </p:blipFill>
        <p:spPr>
          <a:xfrm>
            <a:off x="5112615" y="2554932"/>
            <a:ext cx="3315855" cy="1825341"/>
          </a:xfrm>
          <a:prstGeom prst="rect">
            <a:avLst/>
          </a:prstGeom>
        </p:spPr>
      </p:pic>
      <p:sp>
        <p:nvSpPr>
          <p:cNvPr id="15" name="內容版面配置區 14">
            <a:extLst>
              <a:ext uri="{FF2B5EF4-FFF2-40B4-BE49-F238E27FC236}">
                <a16:creationId xmlns:a16="http://schemas.microsoft.com/office/drawing/2014/main" id="{DEA91516-C6EF-E117-3BE2-B379520783D1}"/>
              </a:ext>
            </a:extLst>
          </p:cNvPr>
          <p:cNvSpPr>
            <a:spLocks noGrp="1"/>
          </p:cNvSpPr>
          <p:nvPr>
            <p:ph idx="1"/>
          </p:nvPr>
        </p:nvSpPr>
        <p:spPr/>
        <p:txBody>
          <a:bodyPr/>
          <a:lstStyle/>
          <a:p>
            <a:endParaRPr lang="zh-TW" altLang="en-US"/>
          </a:p>
        </p:txBody>
      </p:sp>
      <p:sp>
        <p:nvSpPr>
          <p:cNvPr id="17" name="內容版面配置區 16">
            <a:extLst>
              <a:ext uri="{FF2B5EF4-FFF2-40B4-BE49-F238E27FC236}">
                <a16:creationId xmlns:a16="http://schemas.microsoft.com/office/drawing/2014/main" id="{AB6446A9-4890-D498-11C3-B939B8F18F4B}"/>
              </a:ext>
            </a:extLst>
          </p:cNvPr>
          <p:cNvSpPr>
            <a:spLocks noGrp="1"/>
          </p:cNvSpPr>
          <p:nvPr>
            <p:ph idx="1"/>
          </p:nvPr>
        </p:nvSpPr>
        <p:spPr/>
        <p:txBody>
          <a:bodyPr/>
          <a:lstStyle/>
          <a:p>
            <a:endParaRPr lang="zh-TW" altLang="en-US"/>
          </a:p>
        </p:txBody>
      </p:sp>
      <p:sp>
        <p:nvSpPr>
          <p:cNvPr id="19" name="內容版面配置區 18">
            <a:extLst>
              <a:ext uri="{FF2B5EF4-FFF2-40B4-BE49-F238E27FC236}">
                <a16:creationId xmlns:a16="http://schemas.microsoft.com/office/drawing/2014/main" id="{DA5B9218-6DD1-7163-8F3D-E787922FA309}"/>
              </a:ext>
            </a:extLst>
          </p:cNvPr>
          <p:cNvSpPr>
            <a:spLocks noGrp="1"/>
          </p:cNvSpPr>
          <p:nvPr>
            <p:ph idx="1"/>
          </p:nvPr>
        </p:nvSpPr>
        <p:spPr/>
        <p:txBody>
          <a:bodyPr/>
          <a:lstStyle/>
          <a:p>
            <a:endParaRPr lang="zh-TW" altLang="en-US" dirty="0"/>
          </a:p>
        </p:txBody>
      </p:sp>
      <p:sp>
        <p:nvSpPr>
          <p:cNvPr id="20" name="文字方塊 19">
            <a:extLst>
              <a:ext uri="{FF2B5EF4-FFF2-40B4-BE49-F238E27FC236}">
                <a16:creationId xmlns:a16="http://schemas.microsoft.com/office/drawing/2014/main" id="{512FB973-2162-3C8C-4228-DED888932DFC}"/>
              </a:ext>
            </a:extLst>
          </p:cNvPr>
          <p:cNvSpPr txBox="1"/>
          <p:nvPr/>
        </p:nvSpPr>
        <p:spPr>
          <a:xfrm>
            <a:off x="6630798" y="5131762"/>
            <a:ext cx="4723002" cy="369332"/>
          </a:xfrm>
          <a:prstGeom prst="rect">
            <a:avLst/>
          </a:prstGeom>
          <a:noFill/>
        </p:spPr>
        <p:txBody>
          <a:bodyPr wrap="square" rtlCol="0">
            <a:spAutoFit/>
          </a:bodyPr>
          <a:lstStyle/>
          <a:p>
            <a:r>
              <a:rPr lang="en-US" altLang="zh-TW" dirty="0"/>
              <a:t>$ 0.02* 3+ $ 0.02*5+ $ 0.01*2= $ 0.18</a:t>
            </a:r>
            <a:endParaRPr lang="zh-TW" altLang="en-US" dirty="0"/>
          </a:p>
        </p:txBody>
      </p:sp>
    </p:spTree>
    <p:extLst>
      <p:ext uri="{BB962C8B-B14F-4D97-AF65-F5344CB8AC3E}">
        <p14:creationId xmlns:p14="http://schemas.microsoft.com/office/powerpoint/2010/main" val="2623273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0D72E56-2098-ECEC-4142-E270369174BF}"/>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Experiment</a:t>
            </a: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a:extLst>
              <a:ext uri="{FF2B5EF4-FFF2-40B4-BE49-F238E27FC236}">
                <a16:creationId xmlns:a16="http://schemas.microsoft.com/office/drawing/2014/main" id="{DE6C7DB4-3694-2555-B90B-5FD25840349D}"/>
              </a:ext>
            </a:extLst>
          </p:cNvPr>
          <p:cNvPicPr>
            <a:picLocks noGrp="1" noChangeAspect="1"/>
          </p:cNvPicPr>
          <p:nvPr>
            <p:ph idx="1"/>
          </p:nvPr>
        </p:nvPicPr>
        <p:blipFill>
          <a:blip r:embed="rId3"/>
          <a:stretch>
            <a:fillRect/>
          </a:stretch>
        </p:blipFill>
        <p:spPr>
          <a:xfrm>
            <a:off x="959773" y="1941505"/>
            <a:ext cx="8719311" cy="3024777"/>
          </a:xfrm>
        </p:spPr>
      </p:pic>
    </p:spTree>
    <p:extLst>
      <p:ext uri="{BB962C8B-B14F-4D97-AF65-F5344CB8AC3E}">
        <p14:creationId xmlns:p14="http://schemas.microsoft.com/office/powerpoint/2010/main" val="1914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072DCB7-3331-1C3C-175A-3FAFD015CEE2}"/>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6921C9B0-A3A6-4DF0-FD26-3A772E008CA3}"/>
              </a:ext>
            </a:extLst>
          </p:cNvPr>
          <p:cNvPicPr>
            <a:picLocks noGrp="1" noChangeAspect="1"/>
          </p:cNvPicPr>
          <p:nvPr>
            <p:ph idx="1"/>
          </p:nvPr>
        </p:nvPicPr>
        <p:blipFill>
          <a:blip r:embed="rId3"/>
          <a:stretch>
            <a:fillRect/>
          </a:stretch>
        </p:blipFill>
        <p:spPr>
          <a:xfrm>
            <a:off x="604007" y="642343"/>
            <a:ext cx="5491993" cy="5620948"/>
          </a:xfrm>
        </p:spPr>
      </p:pic>
      <p:pic>
        <p:nvPicPr>
          <p:cNvPr id="7" name="圖片 6">
            <a:extLst>
              <a:ext uri="{FF2B5EF4-FFF2-40B4-BE49-F238E27FC236}">
                <a16:creationId xmlns:a16="http://schemas.microsoft.com/office/drawing/2014/main" id="{C3F6C6C8-A6D4-C491-2004-4B160CD8F1DA}"/>
              </a:ext>
            </a:extLst>
          </p:cNvPr>
          <p:cNvPicPr>
            <a:picLocks noChangeAspect="1"/>
          </p:cNvPicPr>
          <p:nvPr/>
        </p:nvPicPr>
        <p:blipFill>
          <a:blip r:embed="rId4"/>
          <a:stretch>
            <a:fillRect/>
          </a:stretch>
        </p:blipFill>
        <p:spPr>
          <a:xfrm>
            <a:off x="6252588" y="664451"/>
            <a:ext cx="5335405" cy="5507514"/>
          </a:xfrm>
          <a:prstGeom prst="rect">
            <a:avLst/>
          </a:prstGeom>
        </p:spPr>
      </p:pic>
    </p:spTree>
    <p:extLst>
      <p:ext uri="{BB962C8B-B14F-4D97-AF65-F5344CB8AC3E}">
        <p14:creationId xmlns:p14="http://schemas.microsoft.com/office/powerpoint/2010/main" val="367719252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1949</TotalTime>
  <Words>338</Words>
  <Application>Microsoft Office PowerPoint</Application>
  <PresentationFormat>寬螢幕</PresentationFormat>
  <Paragraphs>22</Paragraphs>
  <Slides>8</Slides>
  <Notes>3</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8</vt:i4>
      </vt:variant>
    </vt:vector>
  </HeadingPairs>
  <TitlesOfParts>
    <vt:vector size="13" baseType="lpstr">
      <vt:lpstr>Arial</vt:lpstr>
      <vt:lpstr>Calibri</vt:lpstr>
      <vt:lpstr>Calibri Light</vt:lpstr>
      <vt:lpstr>Times New Roman</vt:lpstr>
      <vt:lpstr>Office 佈景主題</vt:lpstr>
      <vt:lpstr>A Cost-Effective Deadline-Constrained Dynamic Scheduling Algorithm for Scientific Workflows in a Cloud Environment</vt:lpstr>
      <vt:lpstr>Abstract (1/2)</vt:lpstr>
      <vt:lpstr>Abstract (2/2)</vt:lpstr>
      <vt:lpstr>Preprocess</vt:lpstr>
      <vt:lpstr>PowerPoint 簡報</vt:lpstr>
      <vt:lpstr>PowerPoint 簡報</vt:lpstr>
      <vt:lpstr>Experiment</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Cost-Effective Deadline-Constrained Dynamic Scheduling Algorithm for Scientific Workflows in a Cloud Environment</dc:title>
  <dc:creator>志軒 簡</dc:creator>
  <cp:lastModifiedBy>志軒 簡</cp:lastModifiedBy>
  <cp:revision>8</cp:revision>
  <dcterms:created xsi:type="dcterms:W3CDTF">2022-06-30T13:07:17Z</dcterms:created>
  <dcterms:modified xsi:type="dcterms:W3CDTF">2022-07-26T10:11:12Z</dcterms:modified>
</cp:coreProperties>
</file>