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7" r:id="rId3"/>
    <p:sldId id="421" r:id="rId4"/>
    <p:sldId id="423" r:id="rId5"/>
    <p:sldId id="424" r:id="rId6"/>
    <p:sldId id="422" r:id="rId7"/>
    <p:sldId id="419" r:id="rId8"/>
    <p:sldId id="412" r:id="rId9"/>
    <p:sldId id="415" r:id="rId10"/>
    <p:sldId id="417" r:id="rId11"/>
    <p:sldId id="425" r:id="rId12"/>
    <p:sldId id="416" r:id="rId13"/>
    <p:sldId id="42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12" autoAdjust="0"/>
    <p:restoredTop sz="80941" autoAdjust="0"/>
  </p:normalViewPr>
  <p:slideViewPr>
    <p:cSldViewPr snapToGrid="0">
      <p:cViewPr varScale="1">
        <p:scale>
          <a:sx n="92" d="100"/>
          <a:sy n="92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7D48-2AB8-5C4B-8F47-9ED0EA5E921C}" type="datetimeFigureOut">
              <a:rPr kumimoji="1" lang="zh-TW" altLang="en-US" smtClean="0"/>
              <a:t>2022/9/6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B5A20-AB47-424F-A431-A6E616E1DA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711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5A20-AB47-424F-A431-A6E616E1DA6D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994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定義策略 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σ</a:t>
            </a:r>
            <a:r>
              <a:rPr lang="zh-TW" altLang="el-GR" b="0" i="0" dirty="0">
                <a:solidFill>
                  <a:srgbClr val="292929"/>
                </a:solidFill>
                <a:effectLst/>
                <a:latin typeface="charter"/>
              </a:rPr>
              <a:t>，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使其成為概率為 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η 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的 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ε-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greedy(Q)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，以及概率為 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(1-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η) 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的 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Π</a:t>
            </a:r>
            <a:r>
              <a:rPr lang="zh-TW" altLang="el-GR" b="0" i="0" dirty="0">
                <a:solidFill>
                  <a:srgbClr val="292929"/>
                </a:solidFill>
                <a:effectLst/>
                <a:latin typeface="charter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從 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σ 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獲取動​​作</a:t>
            </a:r>
            <a:r>
              <a:rPr lang="zh-TW" altLang="en-US" b="1" i="0" dirty="0">
                <a:solidFill>
                  <a:srgbClr val="292929"/>
                </a:solidFill>
                <a:effectLst/>
                <a:latin typeface="charter"/>
              </a:rPr>
              <a:t>，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在遊戲中執行，觀察獎勵 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r(t+1) 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和下一個狀態 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s(t+1) 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以及轉移 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[s(t), a(t), r(t+1) , s(t+1)] 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在 </a:t>
            </a:r>
            <a:r>
              <a:rPr lang="en-US" altLang="zh-TW" b="0" i="0" dirty="0" err="1">
                <a:solidFill>
                  <a:srgbClr val="292929"/>
                </a:solidFill>
                <a:effectLst/>
                <a:latin typeface="charter"/>
              </a:rPr>
              <a:t>Mrl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如果 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σ 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是 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ε-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greedy(Q)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，則將 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[s(t), a(t)] 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存儲在 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Msl 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中。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使用 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Msl 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訓練 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Π(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s, a | 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θ(Π) 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使用 </a:t>
            </a:r>
            <a:r>
              <a:rPr lang="en-US" altLang="zh-TW" b="0" i="0" dirty="0" err="1">
                <a:solidFill>
                  <a:srgbClr val="292929"/>
                </a:solidFill>
                <a:effectLst/>
                <a:latin typeface="charter"/>
              </a:rPr>
              <a:t>Mrl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 </a:t>
            </a: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訓練 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Q(s, a | 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θ(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Q) 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b="0" i="0" dirty="0">
                <a:solidFill>
                  <a:srgbClr val="292929"/>
                </a:solidFill>
                <a:effectLst/>
                <a:latin typeface="charter"/>
              </a:rPr>
              <a:t>定期更新目標網絡權重 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θ(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Q') ← </a:t>
            </a:r>
            <a:r>
              <a:rPr lang="el-GR" altLang="zh-TW" b="0" i="0" dirty="0">
                <a:solidFill>
                  <a:srgbClr val="292929"/>
                </a:solidFill>
                <a:effectLst/>
                <a:latin typeface="charter"/>
              </a:rPr>
              <a:t>θ(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Q)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5A20-AB47-424F-A431-A6E616E1DA6D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640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5A20-AB47-424F-A431-A6E616E1DA6D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1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5A20-AB47-424F-A431-A6E616E1DA6D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1028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18CF69-B94F-41EF-B44B-5A23E69EE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694E246-5B84-40A5-9198-A6478B53D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EC9A6A-81D9-4024-8732-81AD650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98C-ACD1-4F21-B7D7-C715BE9B223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30DAD2-5F2F-477A-933C-533FC70E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6A92E9-2EC9-4E85-A2F5-22556455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FCD-048C-4D4E-8433-74C544C87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83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2EB34D-E993-49B7-A454-C7F5A388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9D361F5-F0E1-4F67-B5F9-593DA8F07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843757-966E-48DA-9D3F-7BCB9426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98C-ACD1-4F21-B7D7-C715BE9B223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A665A4-0D51-44C3-83A1-6B3FEA68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AF5088-2FDA-45E4-A2C5-6563CE33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FCD-048C-4D4E-8433-74C544C87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77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B180085-65E4-4ED8-943A-8E4E7DCD7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A358ABA-23C5-47E8-9CA9-2449B4342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EEC609-328B-4C6E-97B9-64C473D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98C-ACD1-4F21-B7D7-C715BE9B223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A8800A-57CD-4691-8E11-40185134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71209D-6627-4CFC-8CFF-DE25AA4F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FCD-048C-4D4E-8433-74C544C87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97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22540F-DED7-457A-80AB-31055F78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592121-7306-4FF5-BC1E-2E3C5CBE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2981BAE-3011-41AB-8F71-019D69C9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98C-ACD1-4F21-B7D7-C715BE9B223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1EB8D7-5BB0-4DA4-91DC-94A162F6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AC93A1-955E-43AC-888B-B961ABB2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FCD-048C-4D4E-8433-74C544C87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3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BE3D72-F1B6-454B-95E8-658A7A02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28AABC-6381-4A08-A34B-9775E7CAF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CAAA9C-33BB-4FB2-BED3-BC7D9323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98C-ACD1-4F21-B7D7-C715BE9B223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27D4F8-53BF-4473-9B99-4C8E6F8C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6C0F19-61B3-4F06-B453-872D9D5E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FCD-048C-4D4E-8433-74C544C87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82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BA689-797E-40E7-9EDB-5EDB08C7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2653EE-84F0-4CB2-A6D1-70ECB696D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7FA3A2B-693F-4492-99C6-0C8FC6BA2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D31AE8-99C0-43FB-B941-AD2B9251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98C-ACD1-4F21-B7D7-C715BE9B223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36224B4-684C-46B7-BBF1-931F646D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15CC215-AE48-442C-B3C7-A05DA3D2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FCD-048C-4D4E-8433-74C544C87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47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8377E4-D784-4175-A078-E0BE59E8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15F7BB-FF4C-4A58-B308-031D2BD23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40221E4-3D33-46C5-9454-CFE7BCF65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025487A-E8A1-4109-B68A-4BC8FE818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4B2B406-6511-443F-B0E6-C33BAEC71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84ACC6-C42F-45F3-BE11-E53C8E2A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98C-ACD1-4F21-B7D7-C715BE9B223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19A6C5F-EF9B-49B4-8955-2443396E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6F790E7-CBD5-4484-A32F-FEF48BB3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FCD-048C-4D4E-8433-74C544C87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53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2A7656-D8C4-4701-89D9-F6B0EB1C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C85F66E-3E02-445B-B1D6-9F7F2B97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98C-ACD1-4F21-B7D7-C715BE9B223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DC0B5C4-F60F-472B-877C-D558F28D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5AF58D9-56FD-47B2-AFA4-E191E86C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FCD-048C-4D4E-8433-74C544C87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14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3D15556-2C7C-43E9-BEE7-2F931FDA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98C-ACD1-4F21-B7D7-C715BE9B223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C3A5585-BC54-43DC-AF3A-A0CD372D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BF090F-6470-4F86-9004-6B7FDBD2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FCD-048C-4D4E-8433-74C544C87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16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F103F5-9E97-4826-B0D2-95F4564C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46CFE7-EA93-4D37-81E5-AA67D27F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FDF5F1-BC00-46C5-8A6D-53247EAAB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FA9920-036B-4577-A0AA-EA9558A0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98C-ACD1-4F21-B7D7-C715BE9B223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47DF8B8-6B05-4919-B114-D5663C22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3666E5C-95E4-4050-9140-1FCCC0B9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FCD-048C-4D4E-8433-74C544C87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23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7E922-EA1A-435F-870D-682421C5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18B7BE4-C689-4096-AD49-68F6034EA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AD295FF-4A20-40FD-AC66-98CEC5850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219DCA-585C-43B6-9552-4EE13F76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98C-ACD1-4F21-B7D7-C715BE9B223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D0F041-3794-4C18-8470-1E81B0B8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0689843-4105-446B-A08B-BA8F5DD6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FCD-048C-4D4E-8433-74C544C87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2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F173FCB-AF51-413B-9EA7-940E652F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57623B9-D996-4B18-863A-AF24B34F5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610FA5-96C9-43C2-9118-EF308B50C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E98C-ACD1-4F21-B7D7-C715BE9B2230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A6CC33-55D8-4EFE-8365-937324890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3263F0-2185-4819-9FD7-AB6DE2AA7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EAFCD-048C-4D4E-8433-74C544C87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91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CA1336C-440D-2E43-904F-AABB45E64E1E}"/>
              </a:ext>
            </a:extLst>
          </p:cNvPr>
          <p:cNvSpPr>
            <a:spLocks noGrp="1"/>
          </p:cNvSpPr>
          <p:nvPr/>
        </p:nvSpPr>
        <p:spPr>
          <a:xfrm>
            <a:off x="762001" y="1720670"/>
            <a:ext cx="10525124" cy="15559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TW" sz="4400" dirty="0"/>
              <a:t>Deep Reinforcement Learning from Self-Play in</a:t>
            </a:r>
          </a:p>
          <a:p>
            <a:r>
              <a:rPr lang="en-US" altLang="zh-TW" sz="4400" dirty="0"/>
              <a:t>Imperfect-Information Games</a:t>
            </a:r>
            <a:endParaRPr lang="en" altLang="zh-TW" sz="4400" dirty="0"/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FD611AA7-209A-4449-AB65-A25622930A66}"/>
              </a:ext>
            </a:extLst>
          </p:cNvPr>
          <p:cNvSpPr>
            <a:spLocks noGrp="1"/>
          </p:cNvSpPr>
          <p:nvPr/>
        </p:nvSpPr>
        <p:spPr>
          <a:xfrm>
            <a:off x="666107" y="3653122"/>
            <a:ext cx="9870558" cy="1628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Johannes Heinrich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David Silver</a:t>
            </a:r>
          </a:p>
          <a:p>
            <a:pPr font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Learning, Artificial Intelligence, Computer Science and Game Theory, arXiv:1603.01121</a:t>
            </a:r>
          </a:p>
        </p:txBody>
      </p:sp>
      <p:sp>
        <p:nvSpPr>
          <p:cNvPr id="6" name="文字方塊 3">
            <a:extLst>
              <a:ext uri="{FF2B5EF4-FFF2-40B4-BE49-F238E27FC236}">
                <a16:creationId xmlns:a16="http://schemas.microsoft.com/office/drawing/2014/main" id="{BF1141FC-B145-834E-9139-2A899AB73EAA}"/>
              </a:ext>
            </a:extLst>
          </p:cNvPr>
          <p:cNvSpPr txBox="1"/>
          <p:nvPr/>
        </p:nvSpPr>
        <p:spPr>
          <a:xfrm>
            <a:off x="9150372" y="5471581"/>
            <a:ext cx="237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Ying-Yu Lin</a:t>
            </a:r>
          </a:p>
          <a:p>
            <a:pPr algn="r"/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</a:t>
            </a:r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5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73002-48BC-8650-51A9-7CBC8F6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Leduc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hold’em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4676AC-1B9F-E8D4-6990-EED48864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5868" cy="4351338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cards: J*2, Q*2, K*2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rounds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to 2 raises per round 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actions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288 information sets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Betting history{player, round, number of raises, action taken}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as a vector of length 36 (2*2*3*3)</a:t>
            </a:r>
          </a:p>
        </p:txBody>
      </p:sp>
    </p:spTree>
    <p:extLst>
      <p:ext uri="{BB962C8B-B14F-4D97-AF65-F5344CB8AC3E}">
        <p14:creationId xmlns:p14="http://schemas.microsoft.com/office/powerpoint/2010/main" val="24958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73002-48BC-8650-51A9-7CBC8F6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54676AC-1B9F-E8D4-6990-EED4886499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5868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Reinforcement rate : 0.1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Supervised rate : 0.005</a:t>
                </a:r>
              </a:p>
              <a:p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0.1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TW" smtClean="0"/>
                      <m:t>ε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0.06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54676AC-1B9F-E8D4-6990-EED488649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5868" cy="4351338"/>
              </a:xfrm>
              <a:blipFill>
                <a:blip r:embed="rId2"/>
                <a:stretch>
                  <a:fillRect l="-1019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>
            <a:extLst>
              <a:ext uri="{FF2B5EF4-FFF2-40B4-BE49-F238E27FC236}">
                <a16:creationId xmlns:a16="http://schemas.microsoft.com/office/drawing/2014/main" id="{9E20ED20-4DAA-3990-5DF8-8CDF579AA7AC}"/>
              </a:ext>
            </a:extLst>
          </p:cNvPr>
          <p:cNvGrpSpPr/>
          <p:nvPr/>
        </p:nvGrpSpPr>
        <p:grpSpPr>
          <a:xfrm>
            <a:off x="3271880" y="2768005"/>
            <a:ext cx="8081920" cy="3204343"/>
            <a:chOff x="5172000" y="2476871"/>
            <a:chExt cx="6352324" cy="2518588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1FFAD7D5-8E96-921B-763E-C473BA684388}"/>
                </a:ext>
              </a:extLst>
            </p:cNvPr>
            <p:cNvGrpSpPr/>
            <p:nvPr/>
          </p:nvGrpSpPr>
          <p:grpSpPr>
            <a:xfrm>
              <a:off x="5172000" y="2476871"/>
              <a:ext cx="3118913" cy="2518588"/>
              <a:chOff x="5172000" y="2476871"/>
              <a:chExt cx="3118913" cy="2518588"/>
            </a:xfrm>
          </p:grpSpPr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DF326D56-CD5C-49F7-1E18-B04F93AADC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2000" y="2476871"/>
                <a:ext cx="3118913" cy="2290685"/>
              </a:xfrm>
              <a:prstGeom prst="rect">
                <a:avLst/>
              </a:prstGeom>
            </p:spPr>
          </p:pic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4C25C53-1C58-BA1A-EC99-DBD5A5CB9B65}"/>
                  </a:ext>
                </a:extLst>
              </p:cNvPr>
              <p:cNvSpPr txBox="1"/>
              <p:nvPr/>
            </p:nvSpPr>
            <p:spPr>
              <a:xfrm>
                <a:off x="5663952" y="4705167"/>
                <a:ext cx="2201662" cy="29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(a) Varying network size</a:t>
                </a:r>
                <a:endParaRPr lang="zh-TW" altLang="en-US" dirty="0"/>
              </a:p>
            </p:txBody>
          </p:sp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4A6A45CC-26AE-53DC-2F14-ADA24445D7DB}"/>
                </a:ext>
              </a:extLst>
            </p:cNvPr>
            <p:cNvGrpSpPr/>
            <p:nvPr/>
          </p:nvGrpSpPr>
          <p:grpSpPr>
            <a:xfrm>
              <a:off x="8360643" y="2544025"/>
              <a:ext cx="3163681" cy="2449676"/>
              <a:chOff x="8360643" y="2544025"/>
              <a:chExt cx="3163681" cy="2449676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B4ED78C0-6E70-0FD4-5B53-8DAF18EF5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0643" y="2544025"/>
                <a:ext cx="3163681" cy="2223531"/>
              </a:xfrm>
              <a:prstGeom prst="rect">
                <a:avLst/>
              </a:prstGeom>
            </p:spPr>
          </p:pic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68F1A48-8AFD-ADAB-2677-71CC119A5F24}"/>
                  </a:ext>
                </a:extLst>
              </p:cNvPr>
              <p:cNvSpPr txBox="1"/>
              <p:nvPr/>
            </p:nvSpPr>
            <p:spPr>
              <a:xfrm>
                <a:off x="8866134" y="4703409"/>
                <a:ext cx="2201662" cy="29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(b) Comparison to DQN</a:t>
                </a:r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929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73002-48BC-8650-51A9-7CBC8F6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Texas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Hold’em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4676AC-1B9F-E8D4-6990-EED48864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5868" cy="4351338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players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rounds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to 4 raises per round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actions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Betting history{player, round, number of raises, action taken}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as a vector of length 80 (2*4*5*2)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73002-48BC-8650-51A9-7CBC8F6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54676AC-1B9F-E8D4-6990-EED4886499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5868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Reinforcement rate : 0.1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Supervised rate : 0.01</a:t>
                </a:r>
              </a:p>
              <a:p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0.1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TW" smtClean="0"/>
                      <m:t>ε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0.08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54676AC-1B9F-E8D4-6990-EED488649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5868" cy="4351338"/>
              </a:xfrm>
              <a:blipFill>
                <a:blip r:embed="rId3"/>
                <a:stretch>
                  <a:fillRect l="-1019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D46A451B-4A55-389F-78A8-E6DF03D56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375" y="2992181"/>
            <a:ext cx="9188390" cy="35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966FE77-03BE-473A-A343-9E6AC4232AFF}"/>
              </a:ext>
            </a:extLst>
          </p:cNvPr>
          <p:cNvSpPr txBox="1"/>
          <p:nvPr/>
        </p:nvSpPr>
        <p:spPr>
          <a:xfrm>
            <a:off x="376238" y="284482"/>
            <a:ext cx="1143952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kumimoji="1"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</a:t>
            </a:r>
          </a:p>
          <a:p>
            <a:pPr algn="just">
              <a:lnSpc>
                <a:spcPts val="3200"/>
              </a:lnSpc>
            </a:pPr>
            <a:endParaRPr lang="en-US" altLang="zh-TW" sz="2800" dirty="0">
              <a:latin typeface="Times New Roman"/>
              <a:ea typeface="+mn-lt"/>
              <a:cs typeface="+mn-lt"/>
            </a:endParaRPr>
          </a:p>
          <a:p>
            <a:pPr algn="just">
              <a:lnSpc>
                <a:spcPts val="3200"/>
              </a:lnSpc>
            </a:pPr>
            <a:r>
              <a:rPr lang="en-US" altLang="zh-TW" sz="2800" dirty="0"/>
              <a:t>Many real-world applications can be described as large-scale games of imperfect information. To deal with these challenging domains, prior work has focused on computing Nash equilibria in a handcrafted abstraction of the domain. In this paper we introduce the first scalable end-to-end approach to learning approximate Nash equilibria without prior domain knowledge. Our method combines fictitious self-play with deep reinforcement learning. When applied to Leduc poker, Neural Fictitious Self-Play (NFSP) approached a Nash equilibrium, whereas common reinforcement learning methods diverged. In Limit Texas </a:t>
            </a:r>
            <a:r>
              <a:rPr lang="en-US" altLang="zh-TW" sz="2800" dirty="0" err="1"/>
              <a:t>Hold’em</a:t>
            </a:r>
            <a:r>
              <a:rPr lang="en-US" altLang="zh-TW" sz="2800" dirty="0"/>
              <a:t>, a poker game of real-world scale, NFSP learnt a strategy that approached the performance of state-of-the-art, superhuman algorithms based on significant domain expertise.</a:t>
            </a:r>
            <a:endParaRPr lang="en-US" altLang="zh-TW" sz="28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73002-48BC-8650-51A9-7CBC8F6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Fictitious Play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4676AC-1B9F-E8D4-6990-EED48864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5868" cy="4351338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Two-player zero-sum game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each player plays the best response to his opponent strategy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find the Game Value in an iterative way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converges to Nash equilibrium</a:t>
            </a:r>
            <a:endParaRPr lang="zh-TW" alt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73002-48BC-8650-51A9-7CBC8F6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Fictitious Game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4676AC-1B9F-E8D4-6990-EED48864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5868" cy="4351338"/>
          </a:xfrm>
        </p:spPr>
        <p:txBody>
          <a:bodyPr>
            <a:normAutofit/>
          </a:bodyPr>
          <a:lstStyle/>
          <a:p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plays “1” with probability 7/12</a:t>
            </a:r>
          </a:p>
          <a:p>
            <a:r>
              <a:rPr lang="en-US" altLang="zh-TW" dirty="0">
                <a:solidFill>
                  <a:srgbClr val="292929"/>
                </a:solidFill>
                <a:latin typeface="charter"/>
              </a:rPr>
              <a:t>p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lays “2” with probability 5/12</a:t>
            </a:r>
          </a:p>
          <a:p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on the average will win 1/12</a:t>
            </a:r>
            <a:endParaRPr lang="zh-TW" alt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E49737-D802-F19D-3D59-8341A0F4B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72" y="1887522"/>
            <a:ext cx="5811580" cy="36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8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73002-48BC-8650-51A9-7CBC8F6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Fictitious Self-Play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4676AC-1B9F-E8D4-6990-EED48864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5868" cy="4351338"/>
          </a:xfrm>
        </p:spPr>
        <p:txBody>
          <a:bodyPr>
            <a:normAutofit/>
          </a:bodyPr>
          <a:lstStyle/>
          <a:p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Reinforcement learning to find an approximation of the best response  </a:t>
            </a:r>
          </a:p>
          <a:p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Supervised learning to update the average strategy</a:t>
            </a:r>
            <a:endParaRPr lang="zh-TW" alt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2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73002-48BC-8650-51A9-7CBC8F6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Fictitious Self-Play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54676AC-1B9F-E8D4-6990-EED4886499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5868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b="0" i="0" dirty="0">
                    <a:solidFill>
                      <a:srgbClr val="292929"/>
                    </a:solidFill>
                    <a:effectLst/>
                    <a:latin typeface="charter"/>
                  </a:rPr>
                  <a:t>Q(</a:t>
                </a:r>
                <a:r>
                  <a:rPr lang="en-US" altLang="zh-TW" b="0" i="0" dirty="0" err="1">
                    <a:solidFill>
                      <a:srgbClr val="292929"/>
                    </a:solidFill>
                    <a:effectLst/>
                    <a:latin typeface="charter"/>
                  </a:rPr>
                  <a:t>s,a</a:t>
                </a:r>
                <a:r>
                  <a:rPr lang="en-US" altLang="zh-TW" b="0" i="0" dirty="0">
                    <a:solidFill>
                      <a:srgbClr val="292929"/>
                    </a:solidFill>
                    <a:effectLst/>
                    <a:latin typeface="charter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rgbClr val="292929"/>
                        </a:solidFill>
                        <a:effectLst/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b="0" i="0" baseline="30000" dirty="0">
                    <a:solidFill>
                      <a:srgbClr val="292929"/>
                    </a:solidFill>
                    <a:effectLst/>
                    <a:latin typeface="charter"/>
                  </a:rPr>
                  <a:t>Q</a:t>
                </a:r>
                <a:r>
                  <a:rPr lang="en-US" altLang="zh-TW" dirty="0">
                    <a:solidFill>
                      <a:srgbClr val="292929"/>
                    </a:solidFill>
                    <a:latin typeface="charter"/>
                  </a:rPr>
                  <a:t>) : predict action values from data in M</a:t>
                </a:r>
                <a:r>
                  <a:rPr lang="en-US" altLang="zh-TW" baseline="-25000" dirty="0">
                    <a:solidFill>
                      <a:srgbClr val="292929"/>
                    </a:solidFill>
                    <a:latin typeface="charter"/>
                  </a:rPr>
                  <a:t>RL</a:t>
                </a:r>
              </a:p>
              <a:p>
                <a:r>
                  <a:rPr lang="en-US" altLang="zh-TW" dirty="0"/>
                  <a:t>approximate best response strategy: β 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TW"/>
                      <m:t>ε</m:t>
                    </m:r>
                  </m:oMath>
                </a14:m>
                <a:r>
                  <a:rPr lang="en-US" altLang="zh-TW" dirty="0"/>
                  <a:t>-greedy(Q)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dirty="0"/>
                              <m:t>random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action</m:t>
                            </m:r>
                            <m:r>
                              <m:rPr>
                                <m:nor/>
                              </m:rPr>
                              <a:rPr lang="en-US" altLang="zh-TW" b="0" i="0" dirty="0" smtClean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TW"/>
                              <m:t>probability</m:t>
                            </m:r>
                            <m:r>
                              <m:rPr>
                                <m:nor/>
                              </m:rPr>
                              <a:rPr lang="en-US" altLang="zh-TW"/>
                              <m:t> </m:t>
                            </m:r>
                            <m:r>
                              <m:rPr>
                                <m:nor/>
                              </m:rPr>
                              <a:rPr lang="el-GR" altLang="zh-TW"/>
                              <m:t>ε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TW" dirty="0"/>
                              <m:t>maximizes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the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predicted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action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dirty="0"/>
                              <m:t>values</m:t>
                            </m:r>
                            <m:r>
                              <m:rPr>
                                <m:nor/>
                              </m:rPr>
                              <a:rPr lang="en-US" altLang="zh-TW" b="0" i="0" dirty="0" smtClean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TW" b="0" i="0" dirty="0" smtClean="0"/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l-GR" altLang="zh-TW" dirty="0"/>
                  <a:t>Π(</a:t>
                </a:r>
                <a:r>
                  <a:rPr lang="en-US" altLang="zh-TW" dirty="0"/>
                  <a:t>s, a | </a:t>
                </a:r>
                <a:r>
                  <a:rPr lang="el-GR" altLang="zh-TW" dirty="0"/>
                  <a:t>θ(Π) )</a:t>
                </a:r>
                <a:r>
                  <a:rPr lang="en-US" altLang="zh-TW" dirty="0"/>
                  <a:t>: imitate its own past best response behavior using supervised classification on the data in M</a:t>
                </a:r>
                <a:r>
                  <a:rPr lang="en-US" altLang="zh-TW" baseline="-25000" dirty="0"/>
                  <a:t>SL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54676AC-1B9F-E8D4-6990-EED488649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5868" cy="4351338"/>
              </a:xfrm>
              <a:blipFill>
                <a:blip r:embed="rId2"/>
                <a:stretch>
                  <a:fillRect l="-1019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97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73002-48BC-8650-51A9-7CBC8F6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F044877-AD7B-F9FA-0A5C-9EA4364FB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2939" y="1322284"/>
            <a:ext cx="6524891" cy="5321839"/>
          </a:xfrm>
        </p:spPr>
      </p:pic>
    </p:spTree>
    <p:extLst>
      <p:ext uri="{BB962C8B-B14F-4D97-AF65-F5344CB8AC3E}">
        <p14:creationId xmlns:p14="http://schemas.microsoft.com/office/powerpoint/2010/main" val="49833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73002-48BC-8650-51A9-7CBC8F6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Hold’em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4676AC-1B9F-E8D4-6990-EED48864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5868" cy="4351338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5B2A789-DF21-AB4A-A16C-9BCCA1F6C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9258" r="1433" b="4528"/>
          <a:stretch/>
        </p:blipFill>
        <p:spPr>
          <a:xfrm>
            <a:off x="2600697" y="2348139"/>
            <a:ext cx="9274629" cy="40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5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73002-48BC-8650-51A9-7CBC8F6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Hold’em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FCB4A33-D6E9-FD43-A2E1-FD93C52B2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83748"/>
              </p:ext>
            </p:extLst>
          </p:nvPr>
        </p:nvGraphicFramePr>
        <p:xfrm>
          <a:off x="838200" y="1532576"/>
          <a:ext cx="10870870" cy="472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5435">
                  <a:extLst>
                    <a:ext uri="{9D8B030D-6E8A-4147-A177-3AD203B41FA5}">
                      <a16:colId xmlns:a16="http://schemas.microsoft.com/office/drawing/2014/main" val="3949796126"/>
                    </a:ext>
                  </a:extLst>
                </a:gridCol>
                <a:gridCol w="5435435">
                  <a:extLst>
                    <a:ext uri="{9D8B030D-6E8A-4147-A177-3AD203B41FA5}">
                      <a16:colId xmlns:a16="http://schemas.microsoft.com/office/drawing/2014/main" val="2857821429"/>
                    </a:ext>
                  </a:extLst>
                </a:gridCol>
              </a:tblGrid>
              <a:tr h="944902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</a:rPr>
                        <a:t>皇家同花順</a:t>
                      </a:r>
                      <a:endParaRPr lang="en-US" altLang="zh-CN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同一花色中</a:t>
                      </a:r>
                      <a:endParaRPr lang="en-US" altLang="zh-CN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最大的順子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6.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順子</a:t>
                      </a:r>
                      <a:endParaRPr lang="en-US" altLang="zh-TW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花色不同的順子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446427"/>
                  </a:ext>
                </a:extLst>
              </a:tr>
              <a:tr h="944902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同花順</a:t>
                      </a:r>
                      <a:endParaRPr lang="en-US" altLang="zh-TW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同一花色的順子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7.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三條</a:t>
                      </a:r>
                      <a:endParaRPr lang="en-US" altLang="zh-TW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三張數值相同的牌</a:t>
                      </a:r>
                      <a:endParaRPr lang="en-US" altLang="zh-TW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加上兩張單張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461932"/>
                  </a:ext>
                </a:extLst>
              </a:tr>
              <a:tr h="944902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四條</a:t>
                      </a:r>
                      <a:endParaRPr lang="en-US" altLang="zh-TW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有四張相同數值的牌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8.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兩對</a:t>
                      </a:r>
                      <a:endParaRPr lang="en-US" altLang="zh-TW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兩對加一張單張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087041"/>
                  </a:ext>
                </a:extLst>
              </a:tr>
              <a:tr h="944902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葫蘆</a:t>
                      </a:r>
                      <a:endParaRPr lang="en-US" altLang="zh-TW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三張相同數值的牌</a:t>
                      </a:r>
                      <a:endParaRPr lang="en-US" altLang="zh-TW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加上一對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9.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對子</a:t>
                      </a:r>
                      <a:endParaRPr lang="en-US" altLang="zh-TW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一對加三張單張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72592"/>
                  </a:ext>
                </a:extLst>
              </a:tr>
              <a:tr h="944902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同花</a:t>
                      </a:r>
                      <a:endParaRPr lang="en-US" altLang="zh-TW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五張牌花色相同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10.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散牌</a:t>
                      </a:r>
                      <a:endParaRPr lang="en-US" altLang="zh-TW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五張單牌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063560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5C11F829-A277-E946-8AF6-0AE6C2BD6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61" y="5381803"/>
            <a:ext cx="3173925" cy="79908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72506B6-2397-5C49-A288-7A10764B9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38" y="4435926"/>
            <a:ext cx="3121648" cy="81401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3838B6B-4205-A040-9951-51C13BDF3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97" y="3460809"/>
            <a:ext cx="3158989" cy="85135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E9418E6-9255-8745-8156-94D57322A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69" y="2541072"/>
            <a:ext cx="3129117" cy="82148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811C3FE-F6C2-C143-8191-2235235A2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77" y="1627387"/>
            <a:ext cx="3084309" cy="75427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2E9592D-14F3-B14B-BC7C-EE0CD8E7A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77" y="5380212"/>
            <a:ext cx="3166457" cy="80655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E291D6E2-3B0B-384E-B574-9B9CCE236C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86" y="4415900"/>
            <a:ext cx="3121648" cy="79908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36189EB8-8436-5F47-8ED0-578AD1007E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54" y="3475412"/>
            <a:ext cx="3114180" cy="776678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B1AD93B0-651C-C24C-AB09-C31A7DF36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13" y="2528730"/>
            <a:ext cx="3151521" cy="858827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069971BB-6463-2F47-A345-1E23BF893D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32" y="1589287"/>
            <a:ext cx="3226202" cy="8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13859</TotalTime>
  <Words>693</Words>
  <Application>Microsoft Office PowerPoint</Application>
  <PresentationFormat>寬螢幕</PresentationFormat>
  <Paragraphs>93</Paragraphs>
  <Slides>13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charter</vt:lpstr>
      <vt:lpstr>Arial</vt:lpstr>
      <vt:lpstr>Calibri</vt:lpstr>
      <vt:lpstr>Calibri Light</vt:lpstr>
      <vt:lpstr>Cambria Math</vt:lpstr>
      <vt:lpstr>Times New Roman</vt:lpstr>
      <vt:lpstr>Office 佈景主題</vt:lpstr>
      <vt:lpstr>PowerPoint 簡報</vt:lpstr>
      <vt:lpstr>PowerPoint 簡報</vt:lpstr>
      <vt:lpstr>Fictitious Play</vt:lpstr>
      <vt:lpstr>Fictitious Game</vt:lpstr>
      <vt:lpstr>Fictitious Self-Play</vt:lpstr>
      <vt:lpstr>Neural Fictitious Self-Play</vt:lpstr>
      <vt:lpstr>Algorithm</vt:lpstr>
      <vt:lpstr>Texas Hold’em</vt:lpstr>
      <vt:lpstr>Texas Hold’em</vt:lpstr>
      <vt:lpstr>Leduc hold’em</vt:lpstr>
      <vt:lpstr>Experiment</vt:lpstr>
      <vt:lpstr>Limit Texas Hold’em</vt:lpstr>
      <vt:lpstr>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映妤 林</dc:creator>
  <cp:lastModifiedBy>M103040019</cp:lastModifiedBy>
  <cp:revision>141</cp:revision>
  <dcterms:created xsi:type="dcterms:W3CDTF">2021-10-27T06:22:59Z</dcterms:created>
  <dcterms:modified xsi:type="dcterms:W3CDTF">2022-09-06T09:47:32Z</dcterms:modified>
</cp:coreProperties>
</file>